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12"/>
  </p:handoutMasterIdLst>
  <p:sldIdLst>
    <p:sldId id="287" r:id="rId2"/>
    <p:sldId id="285" r:id="rId3"/>
    <p:sldId id="286" r:id="rId4"/>
    <p:sldId id="264" r:id="rId5"/>
    <p:sldId id="266" r:id="rId6"/>
    <p:sldId id="268" r:id="rId7"/>
    <p:sldId id="288" r:id="rId8"/>
    <p:sldId id="289" r:id="rId9"/>
    <p:sldId id="290" r:id="rId10"/>
    <p:sldId id="291" r:id="rId1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70"/>
    <p:restoredTop sz="90937"/>
  </p:normalViewPr>
  <p:slideViewPr>
    <p:cSldViewPr>
      <p:cViewPr varScale="1">
        <p:scale>
          <a:sx n="102" d="100"/>
          <a:sy n="102" d="100"/>
        </p:scale>
        <p:origin x="3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image" Target="../media/image5.png"/><Relationship Id="rId2"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37B33C3-0B2E-48BC-9627-E08E6906A8F7}" type="datetimeFigureOut">
              <a:rPr lang="en-US" smtClean="0"/>
              <a:pPr/>
              <a:t>1/29/18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DEC8BC7-B875-448C-875A-8BFC96200FC9}" type="slidenum">
              <a:rPr lang="en-US" smtClean="0"/>
              <a:pPr/>
              <a:t>‹#›</a:t>
            </a:fld>
            <a:endParaRPr lang="en-US"/>
          </a:p>
        </p:txBody>
      </p:sp>
    </p:spTree>
    <p:extLst>
      <p:ext uri="{BB962C8B-B14F-4D97-AF65-F5344CB8AC3E}">
        <p14:creationId xmlns:p14="http://schemas.microsoft.com/office/powerpoint/2010/main" val="32742351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AA6C9F49-888E-460E-B18F-7C8CF8BA90D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BF3B-9E96-4274-8269-7E8FAE5E1E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2F2C-69AF-4890-B44E-581F7A24F0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p>
        </p:txBody>
      </p:sp>
      <p:sp>
        <p:nvSpPr>
          <p:cNvPr id="15" name="Slide Number Placeholder 14"/>
          <p:cNvSpPr>
            <a:spLocks noGrp="1"/>
          </p:cNvSpPr>
          <p:nvPr>
            <p:ph type="sldNum" sz="quarter" idx="15"/>
          </p:nvPr>
        </p:nvSpPr>
        <p:spPr/>
        <p:txBody>
          <a:bodyPr/>
          <a:lstStyle>
            <a:lvl1pPr algn="ctr">
              <a:defRPr/>
            </a:lvl1pPr>
          </a:lstStyle>
          <a:p>
            <a:fld id="{6F764C7E-B727-4437-B4AF-6EE3249AEAB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F57C-7287-45CD-BBE4-92244697E566}"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6A1F1-723E-4025-90FC-E5AED8BE23A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CBD575E-372A-4FA0-AB77-7319E54BF52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3C778-C1A4-4BF3-8B09-F71E399993E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29C2A-5556-4E4F-B764-80FE68D158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p>
        </p:txBody>
      </p:sp>
      <p:sp>
        <p:nvSpPr>
          <p:cNvPr id="9" name="Slide Number Placeholder 8"/>
          <p:cNvSpPr>
            <a:spLocks noGrp="1"/>
          </p:cNvSpPr>
          <p:nvPr>
            <p:ph type="sldNum" sz="quarter" idx="15"/>
          </p:nvPr>
        </p:nvSpPr>
        <p:spPr/>
        <p:txBody>
          <a:bodyPr/>
          <a:lstStyle/>
          <a:p>
            <a:fld id="{C8267A53-CFC1-40FE-9770-B8B5F84DFE0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FD341E37-42DF-46D7-8397-3A27D689720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E5D5776-6044-4B68-8B85-1B52D28E931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hyperlink" Target="http://sci.waikato.ac.nz/evolution/EvolutionOfLife.shtml" TargetMode="External"/><Relationship Id="rId4" Type="http://schemas.openxmlformats.org/officeDocument/2006/relationships/hyperlink" Target="http://www.ucmp.berkeley.edu/help/timeform.php" TargetMode="External"/><Relationship Id="rId1" Type="http://schemas.openxmlformats.org/officeDocument/2006/relationships/slideLayout" Target="../slideLayouts/slideLayout2.xml"/><Relationship Id="rId2" Type="http://schemas.openxmlformats.org/officeDocument/2006/relationships/hyperlink" Target="http://sci.waikato.ac.nz/evolution/AnimalEvolution.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afeshare.tv/x/ss58988afea994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6.png"/><Relationship Id="rId7" Type="http://schemas.openxmlformats.org/officeDocument/2006/relationships/oleObject" Target="../embeddings/oleObject3.bin"/><Relationship Id="rId8" Type="http://schemas.openxmlformats.org/officeDocument/2006/relationships/image" Target="../media/image7.png"/><Relationship Id="rId9" Type="http://schemas.openxmlformats.org/officeDocument/2006/relationships/oleObject" Target="../embeddings/oleObject4.bin"/><Relationship Id="rId10"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9.png"/><Relationship Id="rId5" Type="http://schemas.openxmlformats.org/officeDocument/2006/relationships/oleObject" Target="../embeddings/oleObject6.bin"/><Relationship Id="rId6"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image" Target="../media/image1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 Id="rId3" Type="http://schemas.openxmlformats.org/officeDocument/2006/relationships/hyperlink" Target="http://viewpure.com/rWp5ZpJAIAE?start=0&amp;en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ANIMAL EVOLUTION</a:t>
            </a:r>
            <a:endParaRPr lang="en-US" dirty="0"/>
          </a:p>
        </p:txBody>
      </p:sp>
      <p:sp>
        <p:nvSpPr>
          <p:cNvPr id="2" name="Content Placeholder 1"/>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533400" y="1524000"/>
            <a:ext cx="8153400" cy="4989881"/>
          </a:xfrm>
          <a:prstGeom prst="rect">
            <a:avLst/>
          </a:prstGeom>
        </p:spPr>
      </p:pic>
    </p:spTree>
    <p:extLst>
      <p:ext uri="{BB962C8B-B14F-4D97-AF65-F5344CB8AC3E}">
        <p14:creationId xmlns:p14="http://schemas.microsoft.com/office/powerpoint/2010/main" val="1192573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Animal Evolution Timeline</a:t>
            </a:r>
          </a:p>
          <a:p>
            <a:r>
              <a:rPr lang="en-US" dirty="0"/>
              <a:t>Using the links below and any other internet resources you can find, fill in the timeline with the major events of animal evolution. Mark on the vertical line between the Period and the Event and write when it happened. You must include </a:t>
            </a:r>
            <a:r>
              <a:rPr lang="en-US" dirty="0" smtClean="0"/>
              <a:t>all of the bulleted items, plus anything else you find interesting.</a:t>
            </a:r>
            <a:endParaRPr lang="en-US" dirty="0"/>
          </a:p>
          <a:p>
            <a:r>
              <a:rPr lang="en-US" u="sng" dirty="0">
                <a:hlinkClick r:id="rId2"/>
              </a:rPr>
              <a:t>http://sci.waikato.ac.nz/evolution/AnimalEvolution.shtml</a:t>
            </a:r>
            <a:endParaRPr lang="en-US" dirty="0"/>
          </a:p>
          <a:p>
            <a:r>
              <a:rPr lang="en-US" u="sng" dirty="0">
                <a:hlinkClick r:id="rId3"/>
              </a:rPr>
              <a:t>http://sci.waikato.ac.nz/evolution/EvolutionOfLife.shtml</a:t>
            </a:r>
            <a:r>
              <a:rPr lang="en-US" dirty="0"/>
              <a:t> </a:t>
            </a:r>
          </a:p>
          <a:p>
            <a:r>
              <a:rPr lang="en-US" u="sng" dirty="0">
                <a:hlinkClick r:id="rId4"/>
              </a:rPr>
              <a:t>http://www.ucmp.berkeley.edu/help/timeform.php</a:t>
            </a:r>
            <a:r>
              <a:rPr lang="en-US" dirty="0"/>
              <a:t> </a:t>
            </a:r>
          </a:p>
          <a:p>
            <a:r>
              <a:rPr lang="en-US" dirty="0" smtClean="0"/>
              <a:t>Also answer the questions following </a:t>
            </a:r>
            <a:r>
              <a:rPr lang="en-US" smtClean="0"/>
              <a:t>the timeline</a:t>
            </a:r>
            <a:endParaRPr lang="en-US" dirty="0"/>
          </a:p>
        </p:txBody>
      </p:sp>
      <p:sp>
        <p:nvSpPr>
          <p:cNvPr id="3" name="Title 2"/>
          <p:cNvSpPr>
            <a:spLocks noGrp="1"/>
          </p:cNvSpPr>
          <p:nvPr>
            <p:ph type="title"/>
          </p:nvPr>
        </p:nvSpPr>
        <p:spPr/>
        <p:txBody>
          <a:bodyPr/>
          <a:lstStyle/>
          <a:p>
            <a:r>
              <a:rPr lang="en-US" dirty="0" smtClean="0"/>
              <a:t>Assignment</a:t>
            </a:r>
            <a:endParaRPr lang="en-US" dirty="0"/>
          </a:p>
        </p:txBody>
      </p:sp>
    </p:spTree>
    <p:extLst>
      <p:ext uri="{BB962C8B-B14F-4D97-AF65-F5344CB8AC3E}">
        <p14:creationId xmlns:p14="http://schemas.microsoft.com/office/powerpoint/2010/main" val="155733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343400" cy="4572000"/>
          </a:xfrm>
        </p:spPr>
        <p:txBody>
          <a:bodyPr/>
          <a:lstStyle/>
          <a:p>
            <a:r>
              <a:rPr lang="en-US" smtClean="0"/>
              <a:t>A physical change </a:t>
            </a:r>
            <a:r>
              <a:rPr lang="en-US" dirty="0" smtClean="0"/>
              <a:t>in a population of organisms over time. </a:t>
            </a:r>
          </a:p>
          <a:p>
            <a:r>
              <a:rPr lang="en-US" dirty="0"/>
              <a:t>the process by which different kinds of living organisms are thought to have developed and diversified from earlier forms during the history of the earth</a:t>
            </a:r>
            <a:r>
              <a:rPr lang="en-US" dirty="0" smtClean="0"/>
              <a:t>.</a:t>
            </a:r>
          </a:p>
          <a:p>
            <a:endParaRPr lang="en-US" dirty="0"/>
          </a:p>
        </p:txBody>
      </p:sp>
      <p:sp>
        <p:nvSpPr>
          <p:cNvPr id="3" name="Title 2"/>
          <p:cNvSpPr>
            <a:spLocks noGrp="1"/>
          </p:cNvSpPr>
          <p:nvPr>
            <p:ph type="title"/>
          </p:nvPr>
        </p:nvSpPr>
        <p:spPr/>
        <p:txBody>
          <a:bodyPr/>
          <a:lstStyle/>
          <a:p>
            <a:r>
              <a:rPr lang="en-US" dirty="0" smtClean="0"/>
              <a:t>What Evolution IS</a:t>
            </a:r>
            <a:endParaRPr lang="en-US" dirty="0"/>
          </a:p>
        </p:txBody>
      </p:sp>
      <p:pic>
        <p:nvPicPr>
          <p:cNvPr id="4" name="Picture 3"/>
          <p:cNvPicPr>
            <a:picLocks noChangeAspect="1"/>
          </p:cNvPicPr>
          <p:nvPr/>
        </p:nvPicPr>
        <p:blipFill>
          <a:blip r:embed="rId2"/>
          <a:stretch>
            <a:fillRect/>
          </a:stretch>
        </p:blipFill>
        <p:spPr>
          <a:xfrm>
            <a:off x="4562605" y="1342373"/>
            <a:ext cx="4495800" cy="2992205"/>
          </a:xfrm>
          <a:prstGeom prst="rect">
            <a:avLst/>
          </a:prstGeom>
        </p:spPr>
      </p:pic>
    </p:spTree>
    <p:extLst>
      <p:ext uri="{BB962C8B-B14F-4D97-AF65-F5344CB8AC3E}">
        <p14:creationId xmlns:p14="http://schemas.microsoft.com/office/powerpoint/2010/main" val="11667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Aiming for a “perfect” organism</a:t>
            </a:r>
          </a:p>
          <a:p>
            <a:pPr lvl="1"/>
            <a:r>
              <a:rPr lang="en-US" dirty="0" smtClean="0"/>
              <a:t>Only an organism with physical traits that are best suited to the environment in which it lives. </a:t>
            </a:r>
          </a:p>
          <a:p>
            <a:r>
              <a:rPr lang="en-US" dirty="0" smtClean="0"/>
              <a:t>Purposeful</a:t>
            </a:r>
          </a:p>
          <a:p>
            <a:pPr lvl="1"/>
            <a:r>
              <a:rPr lang="en-US" dirty="0" smtClean="0"/>
              <a:t>There is no end goal. The physical traits that are the most successful are passed on to offspring and then on through generations. </a:t>
            </a:r>
          </a:p>
          <a:p>
            <a:r>
              <a:rPr lang="en-US" dirty="0" smtClean="0">
                <a:hlinkClick r:id="rId2"/>
              </a:rPr>
              <a:t>VIDEO</a:t>
            </a:r>
            <a:endParaRPr lang="en-US" dirty="0"/>
          </a:p>
        </p:txBody>
      </p:sp>
      <p:sp>
        <p:nvSpPr>
          <p:cNvPr id="3" name="Title 2"/>
          <p:cNvSpPr>
            <a:spLocks noGrp="1"/>
          </p:cNvSpPr>
          <p:nvPr>
            <p:ph type="title"/>
          </p:nvPr>
        </p:nvSpPr>
        <p:spPr/>
        <p:txBody>
          <a:bodyPr/>
          <a:lstStyle/>
          <a:p>
            <a:r>
              <a:rPr lang="en-US" dirty="0" smtClean="0"/>
              <a:t>What Evolution is NOT</a:t>
            </a:r>
            <a:endParaRPr lang="en-US" dirty="0"/>
          </a:p>
        </p:txBody>
      </p:sp>
    </p:spTree>
    <p:extLst>
      <p:ext uri="{BB962C8B-B14F-4D97-AF65-F5344CB8AC3E}">
        <p14:creationId xmlns:p14="http://schemas.microsoft.com/office/powerpoint/2010/main" val="1346299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1447800"/>
            <a:ext cx="7772400" cy="4267200"/>
          </a:xfrm>
        </p:spPr>
        <p:txBody>
          <a:bodyPr>
            <a:normAutofit/>
          </a:bodyPr>
          <a:lstStyle/>
          <a:p>
            <a:r>
              <a:rPr lang="en-US" sz="2800" dirty="0" smtClean="0">
                <a:solidFill>
                  <a:schemeClr val="bg1"/>
                </a:solidFill>
              </a:rPr>
              <a:t>PHYSIOLOGIC ADAPTATIONS: Change in a metabolic process</a:t>
            </a:r>
          </a:p>
          <a:p>
            <a:pPr lvl="1"/>
            <a:r>
              <a:rPr lang="en-US" dirty="0" smtClean="0">
                <a:solidFill>
                  <a:schemeClr val="bg1"/>
                </a:solidFill>
              </a:rPr>
              <a:t>Temperature control or tolerance</a:t>
            </a:r>
          </a:p>
          <a:p>
            <a:pPr lvl="1"/>
            <a:r>
              <a:rPr lang="en-US" dirty="0" smtClean="0">
                <a:solidFill>
                  <a:schemeClr val="bg1"/>
                </a:solidFill>
              </a:rPr>
              <a:t>Skin tone</a:t>
            </a:r>
          </a:p>
          <a:p>
            <a:pPr lvl="1"/>
            <a:endParaRPr lang="en-US" dirty="0" smtClean="0">
              <a:solidFill>
                <a:schemeClr val="bg1"/>
              </a:solidFill>
            </a:endParaRPr>
          </a:p>
          <a:p>
            <a:r>
              <a:rPr lang="en-US" sz="2800" dirty="0" smtClean="0">
                <a:solidFill>
                  <a:schemeClr val="bg1"/>
                </a:solidFill>
              </a:rPr>
              <a:t>STRUCTURAL </a:t>
            </a:r>
            <a:r>
              <a:rPr lang="en-US" sz="2800" dirty="0">
                <a:solidFill>
                  <a:schemeClr val="bg1"/>
                </a:solidFill>
              </a:rPr>
              <a:t>ADAPTATIONS</a:t>
            </a:r>
          </a:p>
          <a:p>
            <a:pPr lvl="1"/>
            <a:r>
              <a:rPr lang="en-US" dirty="0" smtClean="0">
                <a:solidFill>
                  <a:schemeClr val="bg1"/>
                </a:solidFill>
              </a:rPr>
              <a:t>mimicry</a:t>
            </a:r>
            <a:endParaRPr lang="en-US" dirty="0">
              <a:solidFill>
                <a:schemeClr val="bg1"/>
              </a:solidFill>
            </a:endParaRPr>
          </a:p>
          <a:p>
            <a:pPr lvl="1"/>
            <a:r>
              <a:rPr lang="en-US" dirty="0" smtClean="0">
                <a:solidFill>
                  <a:schemeClr val="bg1"/>
                </a:solidFill>
              </a:rPr>
              <a:t>camouflage</a:t>
            </a:r>
            <a:endParaRPr lang="en-US" dirty="0" smtClean="0">
              <a:solidFill>
                <a:schemeClr val="bg1"/>
              </a:solidFill>
            </a:endParaRPr>
          </a:p>
          <a:p>
            <a:pPr lvl="1"/>
            <a:r>
              <a:rPr lang="en-US" dirty="0" smtClean="0">
                <a:solidFill>
                  <a:schemeClr val="bg1"/>
                </a:solidFill>
              </a:rPr>
              <a:t>Takes place over thousands or millions of years</a:t>
            </a:r>
            <a:endParaRPr lang="en-US" dirty="0">
              <a:solidFill>
                <a:schemeClr val="bg1"/>
              </a:solidFill>
            </a:endParaRPr>
          </a:p>
          <a:p>
            <a:pPr lvl="1"/>
            <a:endParaRPr lang="en-US" dirty="0"/>
          </a:p>
          <a:p>
            <a:endParaRPr lang="en-US" dirty="0"/>
          </a:p>
        </p:txBody>
      </p:sp>
      <p:sp>
        <p:nvSpPr>
          <p:cNvPr id="10242" name="Rectangle 2"/>
          <p:cNvSpPr>
            <a:spLocks noGrp="1" noChangeArrowheads="1"/>
          </p:cNvSpPr>
          <p:nvPr>
            <p:ph type="title"/>
          </p:nvPr>
        </p:nvSpPr>
        <p:spPr>
          <a:xfrm>
            <a:off x="457200" y="304800"/>
            <a:ext cx="8229600" cy="914400"/>
          </a:xfrm>
        </p:spPr>
        <p:txBody>
          <a:bodyPr/>
          <a:lstStyle/>
          <a:p>
            <a:r>
              <a:rPr lang="en-US" sz="3200" dirty="0">
                <a:latin typeface="Baskerville Old Face" pitchFamily="18" charset="0"/>
              </a:rPr>
              <a:t>EVIDENCE OF EVOLUTION</a:t>
            </a:r>
          </a:p>
        </p:txBody>
      </p:sp>
      <p:sp>
        <p:nvSpPr>
          <p:cNvPr id="10249" name="Rectangle 9"/>
          <p:cNvSpPr>
            <a:spLocks noChangeArrowheads="1"/>
          </p:cNvSpPr>
          <p:nvPr/>
        </p:nvSpPr>
        <p:spPr bwMode="auto">
          <a:xfrm>
            <a:off x="2438400" y="6477000"/>
            <a:ext cx="4344988" cy="228600"/>
          </a:xfrm>
          <a:prstGeom prst="rect">
            <a:avLst/>
          </a:prstGeom>
          <a:noFill/>
          <a:ln w="9525">
            <a:noFill/>
            <a:miter lim="800000"/>
            <a:headEnd/>
            <a:tailEnd/>
          </a:ln>
          <a:effectLst/>
        </p:spPr>
        <p:txBody>
          <a:bodyPr wrap="none">
            <a:spAutoFit/>
          </a:bodyPr>
          <a:lstStyle/>
          <a:p>
            <a:r>
              <a:rPr lang="en-US" sz="900">
                <a:latin typeface="Gill Sans" pitchFamily="8" charset="0"/>
                <a:sym typeface="Gill Sans" pitchFamily="8" charset="0"/>
              </a:rPr>
              <a:t>Life Sciences-HHMI Outreach. Copyright 2006 President and Fellows of Harvard College</a:t>
            </a:r>
            <a:r>
              <a:rPr lang="en-US" sz="900">
                <a:solidFill>
                  <a:srgbClr val="FFFFFF"/>
                </a:solidFill>
                <a:latin typeface="Gill Sans" pitchFamily="8" charset="0"/>
                <a:sym typeface="Gill Sans" pitchFamily="8" charset="0"/>
              </a:rPr>
              <a:t>.</a:t>
            </a:r>
          </a:p>
        </p:txBody>
      </p:sp>
      <p:sp>
        <p:nvSpPr>
          <p:cNvPr id="10250" name="Rectangle 10"/>
          <p:cNvSpPr>
            <a:spLocks noChangeArrowheads="1"/>
          </p:cNvSpPr>
          <p:nvPr/>
        </p:nvSpPr>
        <p:spPr bwMode="auto">
          <a:xfrm>
            <a:off x="1905000" y="5715000"/>
            <a:ext cx="2233613" cy="214313"/>
          </a:xfrm>
          <a:prstGeom prst="rect">
            <a:avLst/>
          </a:prstGeom>
          <a:noFill/>
          <a:ln w="9525">
            <a:noFill/>
            <a:miter lim="800000"/>
            <a:headEnd/>
            <a:tailEnd/>
          </a:ln>
          <a:effectLst/>
        </p:spPr>
        <p:txBody>
          <a:bodyPr wrap="none">
            <a:spAutoFit/>
          </a:bodyPr>
          <a:lstStyle/>
          <a:p>
            <a:r>
              <a:rPr lang="en-US" sz="800"/>
              <a:t>http://evolution.berkeley.edu/evolibrary/home.php</a:t>
            </a:r>
          </a:p>
        </p:txBody>
      </p:sp>
      <p:sp>
        <p:nvSpPr>
          <p:cNvPr id="10251" name="Rectangle 11"/>
          <p:cNvSpPr>
            <a:spLocks noChangeArrowheads="1"/>
          </p:cNvSpPr>
          <p:nvPr/>
        </p:nvSpPr>
        <p:spPr bwMode="auto">
          <a:xfrm>
            <a:off x="3048000" y="6096000"/>
            <a:ext cx="2603500" cy="214313"/>
          </a:xfrm>
          <a:prstGeom prst="rect">
            <a:avLst/>
          </a:prstGeom>
          <a:noFill/>
          <a:ln w="9525">
            <a:noFill/>
            <a:miter lim="800000"/>
            <a:headEnd/>
            <a:tailEnd/>
          </a:ln>
          <a:effectLst/>
        </p:spPr>
        <p:txBody>
          <a:bodyPr wrap="none">
            <a:spAutoFit/>
          </a:bodyPr>
          <a:lstStyle/>
          <a:p>
            <a:r>
              <a:rPr lang="en-US" sz="800" dirty="0">
                <a:hlinkClick r:id=""/>
              </a:rPr>
              <a:t>http://science.howstuffworks.com/animal-camouflage2.htm</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 calcmode="lin" valueType="num">
                                      <p:cBhvr additive="base">
                                        <p:cTn id="15"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 calcmode="lin" valueType="num">
                                      <p:cBhvr additive="base">
                                        <p:cTn id="2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4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243">
                                            <p:txEl>
                                              <p:pRg st="5" end="5"/>
                                            </p:txEl>
                                          </p:spTgt>
                                        </p:tgtEl>
                                        <p:attrNameLst>
                                          <p:attrName>style.visibility</p:attrName>
                                        </p:attrNameLst>
                                      </p:cBhvr>
                                      <p:to>
                                        <p:strVal val="visible"/>
                                      </p:to>
                                    </p:set>
                                    <p:anim calcmode="lin" valueType="num">
                                      <p:cBhvr additive="base">
                                        <p:cTn id="25"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243">
                                            <p:txEl>
                                              <p:pRg st="6" end="6"/>
                                            </p:txEl>
                                          </p:spTgt>
                                        </p:tgtEl>
                                        <p:attrNameLst>
                                          <p:attrName>style.visibility</p:attrName>
                                        </p:attrNameLst>
                                      </p:cBhvr>
                                      <p:to>
                                        <p:strVal val="visible"/>
                                      </p:to>
                                    </p:set>
                                    <p:anim calcmode="lin" valueType="num">
                                      <p:cBhvr additive="base">
                                        <p:cTn id="29"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24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243">
                                            <p:txEl>
                                              <p:pRg st="7" end="7"/>
                                            </p:txEl>
                                          </p:spTgt>
                                        </p:tgtEl>
                                        <p:attrNameLst>
                                          <p:attrName>style.visibility</p:attrName>
                                        </p:attrNameLst>
                                      </p:cBhvr>
                                      <p:to>
                                        <p:strVal val="visible"/>
                                      </p:to>
                                    </p:set>
                                    <p:anim calcmode="lin" valueType="num">
                                      <p:cBhvr additive="base">
                                        <p:cTn id="33" dur="500" fill="hold"/>
                                        <p:tgtEl>
                                          <p:spTgt spid="1024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2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295400"/>
            <a:ext cx="7772400" cy="2057400"/>
          </a:xfrm>
        </p:spPr>
        <p:txBody>
          <a:bodyPr>
            <a:normAutofit fontScale="92500" lnSpcReduction="20000"/>
          </a:bodyPr>
          <a:lstStyle/>
          <a:p>
            <a:r>
              <a:rPr lang="en-US" sz="2400" dirty="0" smtClean="0">
                <a:solidFill>
                  <a:schemeClr val="bg1"/>
                </a:solidFill>
              </a:rPr>
              <a:t>FOSSILS</a:t>
            </a:r>
          </a:p>
          <a:p>
            <a:r>
              <a:rPr lang="en-US" sz="2400" dirty="0" smtClean="0">
                <a:solidFill>
                  <a:schemeClr val="bg1"/>
                </a:solidFill>
              </a:rPr>
              <a:t>EMBRYOLOGY</a:t>
            </a:r>
          </a:p>
          <a:p>
            <a:r>
              <a:rPr lang="en-US" sz="2400" dirty="0" smtClean="0">
                <a:solidFill>
                  <a:schemeClr val="bg1"/>
                </a:solidFill>
              </a:rPr>
              <a:t>VESTIGIAL STRUCTURES</a:t>
            </a:r>
            <a:endParaRPr lang="en-US" sz="2400" dirty="0">
              <a:solidFill>
                <a:schemeClr val="bg1"/>
              </a:solidFill>
            </a:endParaRPr>
          </a:p>
          <a:p>
            <a:r>
              <a:rPr lang="en-US" sz="2400" dirty="0">
                <a:solidFill>
                  <a:schemeClr val="bg1"/>
                </a:solidFill>
              </a:rPr>
              <a:t>ANATOMY</a:t>
            </a:r>
          </a:p>
          <a:p>
            <a:pPr lvl="1"/>
            <a:r>
              <a:rPr lang="en-US" sz="2400" dirty="0">
                <a:solidFill>
                  <a:schemeClr val="bg1"/>
                </a:solidFill>
              </a:rPr>
              <a:t>HOMOLOGOUS </a:t>
            </a:r>
            <a:r>
              <a:rPr lang="en-US" sz="2400" dirty="0" smtClean="0">
                <a:solidFill>
                  <a:schemeClr val="bg1"/>
                </a:solidFill>
              </a:rPr>
              <a:t>and ANALOGOUS STRUCTURES</a:t>
            </a:r>
            <a:endParaRPr lang="en-US" sz="2400" dirty="0" smtClean="0">
              <a:solidFill>
                <a:schemeClr val="bg1"/>
              </a:solidFill>
            </a:endParaRPr>
          </a:p>
          <a:p>
            <a:pPr lvl="3"/>
            <a:r>
              <a:rPr lang="en-US" sz="2200" dirty="0" smtClean="0">
                <a:solidFill>
                  <a:schemeClr val="bg1"/>
                </a:solidFill>
              </a:rPr>
              <a:t>Body parts that are similar </a:t>
            </a:r>
            <a:endParaRPr lang="en-US" sz="2200" dirty="0">
              <a:solidFill>
                <a:schemeClr val="bg1"/>
              </a:solidFill>
            </a:endParaRPr>
          </a:p>
        </p:txBody>
      </p:sp>
      <p:sp>
        <p:nvSpPr>
          <p:cNvPr id="12290" name="Rectangle 2"/>
          <p:cNvSpPr>
            <a:spLocks noGrp="1" noChangeArrowheads="1"/>
          </p:cNvSpPr>
          <p:nvPr>
            <p:ph type="title"/>
          </p:nvPr>
        </p:nvSpPr>
        <p:spPr>
          <a:xfrm>
            <a:off x="381000" y="381000"/>
            <a:ext cx="8077200" cy="762000"/>
          </a:xfrm>
        </p:spPr>
        <p:txBody>
          <a:bodyPr/>
          <a:lstStyle/>
          <a:p>
            <a:r>
              <a:rPr lang="en-US" sz="3200" dirty="0">
                <a:latin typeface="Baskerville Old Face" pitchFamily="18" charset="0"/>
              </a:rPr>
              <a:t>OTHER EVIDENCE OF EVOLUTION</a:t>
            </a:r>
          </a:p>
        </p:txBody>
      </p:sp>
      <p:graphicFrame>
        <p:nvGraphicFramePr>
          <p:cNvPr id="12292" name="Object 4"/>
          <p:cNvGraphicFramePr>
            <a:graphicFrameLocks noChangeAspect="1"/>
          </p:cNvGraphicFramePr>
          <p:nvPr/>
        </p:nvGraphicFramePr>
        <p:xfrm>
          <a:off x="5715000" y="4114800"/>
          <a:ext cx="3200400" cy="1801460"/>
        </p:xfrm>
        <a:graphic>
          <a:graphicData uri="http://schemas.openxmlformats.org/presentationml/2006/ole">
            <mc:AlternateContent xmlns:mc="http://schemas.openxmlformats.org/markup-compatibility/2006">
              <mc:Choice xmlns:v="urn:schemas-microsoft-com:vml" Requires="v">
                <p:oleObj spid="_x0000_s12324" name="Photo Editor Photo" r:id="rId3" imgW="4619048" imgH="2600000" progId="">
                  <p:embed/>
                </p:oleObj>
              </mc:Choice>
              <mc:Fallback>
                <p:oleObj name="Photo Editor Photo" r:id="rId3" imgW="4619048" imgH="26000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14800"/>
                        <a:ext cx="3200400" cy="1801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304800" y="3962400"/>
          <a:ext cx="2819400" cy="1977442"/>
        </p:xfrm>
        <a:graphic>
          <a:graphicData uri="http://schemas.openxmlformats.org/presentationml/2006/ole">
            <mc:AlternateContent xmlns:mc="http://schemas.openxmlformats.org/markup-compatibility/2006">
              <mc:Choice xmlns:v="urn:schemas-microsoft-com:vml" Requires="v">
                <p:oleObj spid="_x0000_s12325" name="Photo Editor Photo" r:id="rId5" imgW="4619048" imgH="2695951" progId="">
                  <p:embed/>
                </p:oleObj>
              </mc:Choice>
              <mc:Fallback>
                <p:oleObj name="Photo Editor Photo" r:id="rId5" imgW="4619048" imgH="2695951"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l="24742" b="9541"/>
                      <a:stretch>
                        <a:fillRect/>
                      </a:stretch>
                    </p:blipFill>
                    <p:spPr bwMode="auto">
                      <a:xfrm>
                        <a:off x="304800" y="3962400"/>
                        <a:ext cx="2819400" cy="1977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3657600" y="5181600"/>
          <a:ext cx="1676400" cy="1084263"/>
        </p:xfrm>
        <a:graphic>
          <a:graphicData uri="http://schemas.openxmlformats.org/presentationml/2006/ole">
            <mc:AlternateContent xmlns:mc="http://schemas.openxmlformats.org/markup-compatibility/2006">
              <mc:Choice xmlns:v="urn:schemas-microsoft-com:vml" Requires="v">
                <p:oleObj spid="_x0000_s12326" name="Photo Editor Photo" r:id="rId7" imgW="2238687" imgH="1448002" progId="">
                  <p:embed/>
                </p:oleObj>
              </mc:Choice>
              <mc:Fallback>
                <p:oleObj name="Photo Editor Photo" r:id="rId7" imgW="2238687" imgH="1448002"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5181600"/>
                        <a:ext cx="1676400" cy="1084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3657600" y="3886200"/>
          <a:ext cx="1704975" cy="1103313"/>
        </p:xfrm>
        <a:graphic>
          <a:graphicData uri="http://schemas.openxmlformats.org/presentationml/2006/ole">
            <mc:AlternateContent xmlns:mc="http://schemas.openxmlformats.org/markup-compatibility/2006">
              <mc:Choice xmlns:v="urn:schemas-microsoft-com:vml" Requires="v">
                <p:oleObj spid="_x0000_s12327" name="Photo Editor Photo" r:id="rId9" imgW="2238687" imgH="1448002" progId="">
                  <p:embed/>
                </p:oleObj>
              </mc:Choice>
              <mc:Fallback>
                <p:oleObj name="Photo Editor Photo" r:id="rId9" imgW="2238687" imgH="1448002" progId="">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3886200"/>
                        <a:ext cx="1704975" cy="1103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297" name="Rectangle 9"/>
          <p:cNvSpPr>
            <a:spLocks noChangeArrowheads="1"/>
          </p:cNvSpPr>
          <p:nvPr/>
        </p:nvSpPr>
        <p:spPr bwMode="auto">
          <a:xfrm>
            <a:off x="2590800" y="6629400"/>
            <a:ext cx="4344988" cy="228600"/>
          </a:xfrm>
          <a:prstGeom prst="rect">
            <a:avLst/>
          </a:prstGeom>
          <a:noFill/>
          <a:ln w="9525">
            <a:noFill/>
            <a:miter lim="800000"/>
            <a:headEnd/>
            <a:tailEnd/>
          </a:ln>
          <a:effectLst/>
        </p:spPr>
        <p:txBody>
          <a:bodyPr wrap="none">
            <a:spAutoFit/>
          </a:bodyPr>
          <a:lstStyle/>
          <a:p>
            <a:r>
              <a:rPr lang="en-US" sz="900">
                <a:latin typeface="Gill Sans" pitchFamily="8" charset="0"/>
                <a:sym typeface="Gill Sans" pitchFamily="8" charset="0"/>
              </a:rPr>
              <a:t>Life Sciences-HHMI Outreach. Copyright 2006 President and Fellows of Harvard College</a:t>
            </a:r>
            <a:r>
              <a:rPr lang="en-US" sz="900">
                <a:solidFill>
                  <a:srgbClr val="FFFFFF"/>
                </a:solidFill>
                <a:latin typeface="Gill Sans" pitchFamily="8" charset="0"/>
                <a:sym typeface="Gill Sans" pitchFamily="8" charset="0"/>
              </a:rPr>
              <a:t>.</a:t>
            </a:r>
          </a:p>
        </p:txBody>
      </p:sp>
      <p:sp>
        <p:nvSpPr>
          <p:cNvPr id="12298" name="Rectangle 10"/>
          <p:cNvSpPr>
            <a:spLocks noChangeArrowheads="1"/>
          </p:cNvSpPr>
          <p:nvPr/>
        </p:nvSpPr>
        <p:spPr bwMode="auto">
          <a:xfrm>
            <a:off x="6324600" y="6096000"/>
            <a:ext cx="2233613" cy="214313"/>
          </a:xfrm>
          <a:prstGeom prst="rect">
            <a:avLst/>
          </a:prstGeom>
          <a:noFill/>
          <a:ln w="9525">
            <a:noFill/>
            <a:miter lim="800000"/>
            <a:headEnd/>
            <a:tailEnd/>
          </a:ln>
          <a:effectLst/>
        </p:spPr>
        <p:txBody>
          <a:bodyPr wrap="none">
            <a:spAutoFit/>
          </a:bodyPr>
          <a:lstStyle/>
          <a:p>
            <a:r>
              <a:rPr lang="en-US" sz="800"/>
              <a:t>http://evolution.berkeley.edu/evolibrary/home.php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2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22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22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22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28600" y="1066800"/>
            <a:ext cx="7772400" cy="3657600"/>
          </a:xfrm>
        </p:spPr>
        <p:txBody>
          <a:bodyPr>
            <a:normAutofit/>
          </a:bodyPr>
          <a:lstStyle/>
          <a:p>
            <a:r>
              <a:rPr lang="en-US" sz="2400" dirty="0" smtClean="0">
                <a:solidFill>
                  <a:schemeClr val="bg1"/>
                </a:solidFill>
              </a:rPr>
              <a:t>BIOCHEMISTRY</a:t>
            </a:r>
            <a:endParaRPr lang="en-US" sz="2400" dirty="0">
              <a:solidFill>
                <a:schemeClr val="bg1"/>
              </a:solidFill>
            </a:endParaRPr>
          </a:p>
          <a:p>
            <a:pPr lvl="1"/>
            <a:r>
              <a:rPr lang="en-US" sz="2400" dirty="0" smtClean="0">
                <a:solidFill>
                  <a:schemeClr val="bg1"/>
                </a:solidFill>
              </a:rPr>
              <a:t>All organisms use the same amino acids for DNA and RNA</a:t>
            </a:r>
            <a:endParaRPr lang="en-US" sz="2400" dirty="0">
              <a:solidFill>
                <a:schemeClr val="bg1"/>
              </a:solidFill>
            </a:endParaRPr>
          </a:p>
        </p:txBody>
      </p:sp>
      <p:sp>
        <p:nvSpPr>
          <p:cNvPr id="14338" name="Rectangle 2"/>
          <p:cNvSpPr>
            <a:spLocks noGrp="1" noChangeArrowheads="1"/>
          </p:cNvSpPr>
          <p:nvPr>
            <p:ph type="title"/>
          </p:nvPr>
        </p:nvSpPr>
        <p:spPr>
          <a:xfrm>
            <a:off x="381000" y="228600"/>
            <a:ext cx="8077200" cy="762000"/>
          </a:xfrm>
        </p:spPr>
        <p:txBody>
          <a:bodyPr/>
          <a:lstStyle/>
          <a:p>
            <a:r>
              <a:rPr lang="en-US" sz="3200" dirty="0">
                <a:latin typeface="Baskerville Old Face" pitchFamily="18" charset="0"/>
              </a:rPr>
              <a:t>OTHER EVIDENCE OF EVOLUTION</a:t>
            </a:r>
          </a:p>
        </p:txBody>
      </p:sp>
      <p:graphicFrame>
        <p:nvGraphicFramePr>
          <p:cNvPr id="14340" name="Object 4"/>
          <p:cNvGraphicFramePr>
            <a:graphicFrameLocks noChangeAspect="1"/>
          </p:cNvGraphicFramePr>
          <p:nvPr/>
        </p:nvGraphicFramePr>
        <p:xfrm>
          <a:off x="685800" y="3200400"/>
          <a:ext cx="3657600" cy="1509713"/>
        </p:xfrm>
        <a:graphic>
          <a:graphicData uri="http://schemas.openxmlformats.org/presentationml/2006/ole">
            <mc:AlternateContent xmlns:mc="http://schemas.openxmlformats.org/markup-compatibility/2006">
              <mc:Choice xmlns:v="urn:schemas-microsoft-com:vml" Requires="v">
                <p:oleObj spid="_x0000_s14355" name="Photo Editor Photo" r:id="rId3" imgW="4038095" imgH="1666667" progId="">
                  <p:embed/>
                </p:oleObj>
              </mc:Choice>
              <mc:Fallback>
                <p:oleObj name="Photo Editor Photo" r:id="rId3" imgW="4038095" imgH="1666667"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00400"/>
                        <a:ext cx="3657600" cy="1509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4876800" y="3352800"/>
          <a:ext cx="3429000" cy="1416050"/>
        </p:xfrm>
        <a:graphic>
          <a:graphicData uri="http://schemas.openxmlformats.org/presentationml/2006/ole">
            <mc:AlternateContent xmlns:mc="http://schemas.openxmlformats.org/markup-compatibility/2006">
              <mc:Choice xmlns:v="urn:schemas-microsoft-com:vml" Requires="v">
                <p:oleObj spid="_x0000_s14356" name="Photo Editor Photo" r:id="rId5" imgW="4038095" imgH="1666667" progId="">
                  <p:embed/>
                </p:oleObj>
              </mc:Choice>
              <mc:Fallback>
                <p:oleObj name="Photo Editor Photo" r:id="rId5" imgW="4038095" imgH="1666667"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352800"/>
                        <a:ext cx="3429000" cy="1416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342" name="Rectangle 6"/>
          <p:cNvSpPr>
            <a:spLocks noChangeArrowheads="1"/>
          </p:cNvSpPr>
          <p:nvPr/>
        </p:nvSpPr>
        <p:spPr bwMode="auto">
          <a:xfrm>
            <a:off x="2209800" y="6629400"/>
            <a:ext cx="4344988" cy="228600"/>
          </a:xfrm>
          <a:prstGeom prst="rect">
            <a:avLst/>
          </a:prstGeom>
          <a:noFill/>
          <a:ln w="9525">
            <a:noFill/>
            <a:miter lim="800000"/>
            <a:headEnd/>
            <a:tailEnd/>
          </a:ln>
          <a:effectLst/>
        </p:spPr>
        <p:txBody>
          <a:bodyPr wrap="none">
            <a:spAutoFit/>
          </a:bodyPr>
          <a:lstStyle/>
          <a:p>
            <a:r>
              <a:rPr lang="en-US" sz="900">
                <a:latin typeface="Gill Sans" pitchFamily="8" charset="0"/>
                <a:sym typeface="Gill Sans" pitchFamily="8" charset="0"/>
              </a:rPr>
              <a:t>Life Sciences-HHMI Outreach. Copyright 2006 President and Fellows of Harvard College</a:t>
            </a:r>
            <a:r>
              <a:rPr lang="en-US" sz="900">
                <a:solidFill>
                  <a:srgbClr val="FFFFFF"/>
                </a:solidFill>
                <a:latin typeface="Gill Sans" pitchFamily="8" charset="0"/>
                <a:sym typeface="Gill Sans" pitchFamily="8" charset="0"/>
              </a:rPr>
              <a:t>.</a:t>
            </a:r>
          </a:p>
        </p:txBody>
      </p:sp>
      <p:sp>
        <p:nvSpPr>
          <p:cNvPr id="14343" name="Rectangle 7"/>
          <p:cNvSpPr>
            <a:spLocks noChangeArrowheads="1"/>
          </p:cNvSpPr>
          <p:nvPr/>
        </p:nvSpPr>
        <p:spPr bwMode="auto">
          <a:xfrm>
            <a:off x="3124200" y="5638800"/>
            <a:ext cx="2233613" cy="214313"/>
          </a:xfrm>
          <a:prstGeom prst="rect">
            <a:avLst/>
          </a:prstGeom>
          <a:noFill/>
          <a:ln w="9525">
            <a:noFill/>
            <a:miter lim="800000"/>
            <a:headEnd/>
            <a:tailEnd/>
          </a:ln>
          <a:effectLst/>
        </p:spPr>
        <p:txBody>
          <a:bodyPr wrap="none">
            <a:spAutoFit/>
          </a:bodyPr>
          <a:lstStyle/>
          <a:p>
            <a:r>
              <a:rPr lang="en-US" sz="800"/>
              <a:t>http://evolution.berkeley.edu/evolibrary/home.php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Earth formed from an accretion disk orbiting the Sun about 4.5 billion years ago (</a:t>
            </a:r>
            <a:r>
              <a:rPr lang="en-US" dirty="0" err="1" smtClean="0"/>
              <a:t>bya</a:t>
            </a:r>
            <a:r>
              <a:rPr lang="en-US" dirty="0" smtClean="0"/>
              <a:t>)</a:t>
            </a:r>
          </a:p>
          <a:p>
            <a:pPr lvl="1"/>
            <a:r>
              <a:rPr lang="en-US" dirty="0" smtClean="0"/>
              <a:t>No atmosphere</a:t>
            </a:r>
          </a:p>
          <a:p>
            <a:pPr lvl="1"/>
            <a:r>
              <a:rPr lang="en-US" dirty="0" smtClean="0"/>
              <a:t>Geologically chaotic (volcanos)</a:t>
            </a:r>
          </a:p>
          <a:p>
            <a:pPr lvl="1"/>
            <a:r>
              <a:rPr lang="en-US" dirty="0" smtClean="0"/>
              <a:t>Water was present from the start</a:t>
            </a:r>
            <a:endParaRPr lang="en-US" dirty="0"/>
          </a:p>
        </p:txBody>
      </p:sp>
      <p:sp>
        <p:nvSpPr>
          <p:cNvPr id="3" name="Title 2"/>
          <p:cNvSpPr>
            <a:spLocks noGrp="1"/>
          </p:cNvSpPr>
          <p:nvPr>
            <p:ph type="title"/>
          </p:nvPr>
        </p:nvSpPr>
        <p:spPr/>
        <p:txBody>
          <a:bodyPr/>
          <a:lstStyle/>
          <a:p>
            <a:r>
              <a:rPr lang="en-US" dirty="0" smtClean="0"/>
              <a:t>GEOLOGIC TIME</a:t>
            </a:r>
            <a:endParaRPr lang="en-US" dirty="0"/>
          </a:p>
        </p:txBody>
      </p:sp>
      <p:pic>
        <p:nvPicPr>
          <p:cNvPr id="4" name="Picture 3"/>
          <p:cNvPicPr>
            <a:picLocks noChangeAspect="1"/>
          </p:cNvPicPr>
          <p:nvPr/>
        </p:nvPicPr>
        <p:blipFill>
          <a:blip r:embed="rId2"/>
          <a:stretch>
            <a:fillRect/>
          </a:stretch>
        </p:blipFill>
        <p:spPr>
          <a:xfrm>
            <a:off x="304800" y="3810000"/>
            <a:ext cx="3962400" cy="2971800"/>
          </a:xfrm>
          <a:prstGeom prst="rect">
            <a:avLst/>
          </a:prstGeom>
        </p:spPr>
      </p:pic>
      <p:pic>
        <p:nvPicPr>
          <p:cNvPr id="5" name="Picture 4"/>
          <p:cNvPicPr>
            <a:picLocks noChangeAspect="1"/>
          </p:cNvPicPr>
          <p:nvPr/>
        </p:nvPicPr>
        <p:blipFill>
          <a:blip r:embed="rId3"/>
          <a:stretch>
            <a:fillRect/>
          </a:stretch>
        </p:blipFill>
        <p:spPr>
          <a:xfrm>
            <a:off x="5080000" y="3810000"/>
            <a:ext cx="4064000" cy="3048000"/>
          </a:xfrm>
          <a:prstGeom prst="rect">
            <a:avLst/>
          </a:prstGeom>
        </p:spPr>
      </p:pic>
    </p:spTree>
    <p:extLst>
      <p:ext uri="{BB962C8B-B14F-4D97-AF65-F5344CB8AC3E}">
        <p14:creationId xmlns:p14="http://schemas.microsoft.com/office/powerpoint/2010/main" val="109266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895600"/>
          </a:xfrm>
        </p:spPr>
        <p:txBody>
          <a:bodyPr/>
          <a:lstStyle/>
          <a:p>
            <a:r>
              <a:rPr lang="en-US" sz="3200" dirty="0" smtClean="0"/>
              <a:t>Scientists organize geologic time into </a:t>
            </a:r>
          </a:p>
          <a:p>
            <a:r>
              <a:rPr lang="en-US" sz="4000" dirty="0" smtClean="0"/>
              <a:t>Eons</a:t>
            </a:r>
          </a:p>
          <a:p>
            <a:pPr lvl="1"/>
            <a:r>
              <a:rPr lang="en-US" sz="3600" dirty="0" smtClean="0"/>
              <a:t>Eras</a:t>
            </a:r>
          </a:p>
          <a:p>
            <a:pPr lvl="2"/>
            <a:r>
              <a:rPr lang="en-US" sz="3200" dirty="0" smtClean="0"/>
              <a:t>Periods</a:t>
            </a:r>
          </a:p>
          <a:p>
            <a:pPr lvl="3"/>
            <a:r>
              <a:rPr lang="en-US" sz="2400" dirty="0" smtClean="0"/>
              <a:t>Epochs</a:t>
            </a:r>
          </a:p>
        </p:txBody>
      </p:sp>
      <p:sp>
        <p:nvSpPr>
          <p:cNvPr id="3" name="Title 2"/>
          <p:cNvSpPr>
            <a:spLocks noGrp="1"/>
          </p:cNvSpPr>
          <p:nvPr>
            <p:ph type="title"/>
          </p:nvPr>
        </p:nvSpPr>
        <p:spPr/>
        <p:txBody>
          <a:bodyPr/>
          <a:lstStyle/>
          <a:p>
            <a:r>
              <a:rPr lang="en-US" dirty="0" smtClean="0"/>
              <a:t>Geologic Time Hierarchy</a:t>
            </a:r>
            <a:endParaRPr lang="en-US" dirty="0"/>
          </a:p>
        </p:txBody>
      </p:sp>
      <p:sp>
        <p:nvSpPr>
          <p:cNvPr id="4" name="TextBox 3"/>
          <p:cNvSpPr txBox="1"/>
          <p:nvPr/>
        </p:nvSpPr>
        <p:spPr>
          <a:xfrm>
            <a:off x="413359" y="4822521"/>
            <a:ext cx="8666155" cy="1938992"/>
          </a:xfrm>
          <a:prstGeom prst="rect">
            <a:avLst/>
          </a:prstGeom>
          <a:noFill/>
        </p:spPr>
        <p:txBody>
          <a:bodyPr wrap="none" rtlCol="0">
            <a:spAutoFit/>
          </a:bodyPr>
          <a:lstStyle/>
          <a:p>
            <a:r>
              <a:rPr lang="en-US" dirty="0" smtClean="0"/>
              <a:t>Usually they are delineated by a major extinction or geological event</a:t>
            </a:r>
          </a:p>
          <a:p>
            <a:pPr marL="800100" lvl="1" indent="-342900">
              <a:buFont typeface="Arial" charset="0"/>
              <a:buChar char="•"/>
            </a:pPr>
            <a:r>
              <a:rPr lang="en-US" dirty="0" smtClean="0"/>
              <a:t>Appearance of continents</a:t>
            </a:r>
          </a:p>
          <a:p>
            <a:pPr marL="800100" lvl="1" indent="-342900">
              <a:buFont typeface="Arial" charset="0"/>
              <a:buChar char="•"/>
            </a:pPr>
            <a:r>
              <a:rPr lang="en-US" dirty="0" smtClean="0"/>
              <a:t>Dinosaur extinction</a:t>
            </a:r>
          </a:p>
          <a:p>
            <a:pPr marL="800100" lvl="1" indent="-342900">
              <a:buFont typeface="Arial" charset="0"/>
              <a:buChar char="•"/>
            </a:pPr>
            <a:r>
              <a:rPr lang="en-US" dirty="0" smtClean="0"/>
              <a:t>Ice ages</a:t>
            </a:r>
          </a:p>
          <a:p>
            <a:pPr marL="800100" lvl="1" indent="-342900">
              <a:buFont typeface="Arial" charset="0"/>
              <a:buChar char="•"/>
            </a:pPr>
            <a:r>
              <a:rPr lang="en-US" dirty="0" smtClean="0"/>
              <a:t>Appearance of life</a:t>
            </a:r>
            <a:endParaRPr lang="en-US" dirty="0"/>
          </a:p>
        </p:txBody>
      </p:sp>
    </p:spTree>
    <p:extLst>
      <p:ext uri="{BB962C8B-B14F-4D97-AF65-F5344CB8AC3E}">
        <p14:creationId xmlns:p14="http://schemas.microsoft.com/office/powerpoint/2010/main" val="122306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304800"/>
            <a:ext cx="6927850" cy="6129817"/>
          </a:xfrm>
          <a:prstGeom prst="rect">
            <a:avLst/>
          </a:prstGeom>
        </p:spPr>
      </p:pic>
      <p:sp>
        <p:nvSpPr>
          <p:cNvPr id="5" name="TextBox 4"/>
          <p:cNvSpPr txBox="1"/>
          <p:nvPr/>
        </p:nvSpPr>
        <p:spPr>
          <a:xfrm>
            <a:off x="609600" y="4419600"/>
            <a:ext cx="1097545" cy="461665"/>
          </a:xfrm>
          <a:prstGeom prst="rect">
            <a:avLst/>
          </a:prstGeom>
          <a:noFill/>
        </p:spPr>
        <p:txBody>
          <a:bodyPr wrap="none" rtlCol="0">
            <a:spAutoFit/>
          </a:bodyPr>
          <a:lstStyle/>
          <a:p>
            <a:r>
              <a:rPr lang="en-US" dirty="0" smtClean="0">
                <a:hlinkClick r:id="rId3"/>
              </a:rPr>
              <a:t>Video! </a:t>
            </a:r>
            <a:endParaRPr lang="en-US" dirty="0"/>
          </a:p>
        </p:txBody>
      </p:sp>
    </p:spTree>
    <p:extLst>
      <p:ext uri="{BB962C8B-B14F-4D97-AF65-F5344CB8AC3E}">
        <p14:creationId xmlns:p14="http://schemas.microsoft.com/office/powerpoint/2010/main" val="872078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1218</TotalTime>
  <Words>358</Words>
  <Application>Microsoft Macintosh PowerPoint</Application>
  <PresentationFormat>On-screen Show (4:3)</PresentationFormat>
  <Paragraphs>60</Paragraphs>
  <Slides>10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Baskerville Old Face</vt:lpstr>
      <vt:lpstr>Constantia</vt:lpstr>
      <vt:lpstr>Gill Sans</vt:lpstr>
      <vt:lpstr>Times New Roman</vt:lpstr>
      <vt:lpstr>Wingdings 2</vt:lpstr>
      <vt:lpstr>Arial</vt:lpstr>
      <vt:lpstr>Paper</vt:lpstr>
      <vt:lpstr>Photo Editor Photo</vt:lpstr>
      <vt:lpstr>ANIMAL EVOLUTION</vt:lpstr>
      <vt:lpstr>What Evolution IS</vt:lpstr>
      <vt:lpstr>What Evolution is NOT</vt:lpstr>
      <vt:lpstr>EVIDENCE OF EVOLUTION</vt:lpstr>
      <vt:lpstr>OTHER EVIDENCE OF EVOLUTION</vt:lpstr>
      <vt:lpstr>OTHER EVIDENCE OF EVOLUTION</vt:lpstr>
      <vt:lpstr>GEOLOGIC TIME</vt:lpstr>
      <vt:lpstr>Geologic Time Hierarchy</vt:lpstr>
      <vt:lpstr>PowerPoint Presentation</vt:lpstr>
      <vt:lpstr>Assignment</vt:lpstr>
    </vt:vector>
  </TitlesOfParts>
  <Company>Christine Rodriguez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17</cp:revision>
  <cp:lastPrinted>2017-02-06T14:27:44Z</cp:lastPrinted>
  <dcterms:modified xsi:type="dcterms:W3CDTF">2018-01-29T23:55:33Z</dcterms:modified>
</cp:coreProperties>
</file>