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5" r:id="rId4"/>
    <p:sldId id="266" r:id="rId5"/>
    <p:sldId id="267" r:id="rId6"/>
    <p:sldId id="271" r:id="rId7"/>
    <p:sldId id="272" r:id="rId8"/>
    <p:sldId id="270" r:id="rId9"/>
    <p:sldId id="322" r:id="rId10"/>
    <p:sldId id="268" r:id="rId11"/>
    <p:sldId id="257" r:id="rId12"/>
    <p:sldId id="258" r:id="rId13"/>
    <p:sldId id="259" r:id="rId14"/>
    <p:sldId id="260" r:id="rId15"/>
    <p:sldId id="261" r:id="rId16"/>
    <p:sldId id="262" r:id="rId17"/>
    <p:sldId id="263"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3"/>
    <p:restoredTop sz="94624"/>
  </p:normalViewPr>
  <p:slideViewPr>
    <p:cSldViewPr snapToGrid="0" snapToObjects="1">
      <p:cViewPr varScale="1">
        <p:scale>
          <a:sx n="89" d="100"/>
          <a:sy n="89" d="100"/>
        </p:scale>
        <p:origin x="200"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187935-4A54-8F48-A51E-A5BEBD6989FD}" type="datetimeFigureOut">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E4B2D-8736-1F47-8C41-998A527B73EE}" type="slidenum">
              <a:rPr lang="en-US" smtClean="0"/>
              <a:t>‹#›</a:t>
            </a:fld>
            <a:endParaRPr lang="en-US"/>
          </a:p>
        </p:txBody>
      </p:sp>
    </p:spTree>
    <p:extLst>
      <p:ext uri="{BB962C8B-B14F-4D97-AF65-F5344CB8AC3E}">
        <p14:creationId xmlns:p14="http://schemas.microsoft.com/office/powerpoint/2010/main" val="446288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187935-4A54-8F48-A51E-A5BEBD6989FD}" type="datetimeFigureOut">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E4B2D-8736-1F47-8C41-998A527B73EE}" type="slidenum">
              <a:rPr lang="en-US" smtClean="0"/>
              <a:t>‹#›</a:t>
            </a:fld>
            <a:endParaRPr lang="en-US"/>
          </a:p>
        </p:txBody>
      </p:sp>
    </p:spTree>
    <p:extLst>
      <p:ext uri="{BB962C8B-B14F-4D97-AF65-F5344CB8AC3E}">
        <p14:creationId xmlns:p14="http://schemas.microsoft.com/office/powerpoint/2010/main" val="126346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187935-4A54-8F48-A51E-A5BEBD6989FD}" type="datetimeFigureOut">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E4B2D-8736-1F47-8C41-998A527B73EE}" type="slidenum">
              <a:rPr lang="en-US" smtClean="0"/>
              <a:t>‹#›</a:t>
            </a:fld>
            <a:endParaRPr lang="en-US"/>
          </a:p>
        </p:txBody>
      </p:sp>
    </p:spTree>
    <p:extLst>
      <p:ext uri="{BB962C8B-B14F-4D97-AF65-F5344CB8AC3E}">
        <p14:creationId xmlns:p14="http://schemas.microsoft.com/office/powerpoint/2010/main" val="658691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187935-4A54-8F48-A51E-A5BEBD6989FD}" type="datetimeFigureOut">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E4B2D-8736-1F47-8C41-998A527B73EE}" type="slidenum">
              <a:rPr lang="en-US" smtClean="0"/>
              <a:t>‹#›</a:t>
            </a:fld>
            <a:endParaRPr lang="en-US"/>
          </a:p>
        </p:txBody>
      </p:sp>
    </p:spTree>
    <p:extLst>
      <p:ext uri="{BB962C8B-B14F-4D97-AF65-F5344CB8AC3E}">
        <p14:creationId xmlns:p14="http://schemas.microsoft.com/office/powerpoint/2010/main" val="42574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187935-4A54-8F48-A51E-A5BEBD6989FD}" type="datetimeFigureOut">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E4B2D-8736-1F47-8C41-998A527B73EE}" type="slidenum">
              <a:rPr lang="en-US" smtClean="0"/>
              <a:t>‹#›</a:t>
            </a:fld>
            <a:endParaRPr lang="en-US"/>
          </a:p>
        </p:txBody>
      </p:sp>
    </p:spTree>
    <p:extLst>
      <p:ext uri="{BB962C8B-B14F-4D97-AF65-F5344CB8AC3E}">
        <p14:creationId xmlns:p14="http://schemas.microsoft.com/office/powerpoint/2010/main" val="195857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187935-4A54-8F48-A51E-A5BEBD6989FD}" type="datetimeFigureOut">
              <a:rPr lang="en-US" smtClean="0"/>
              <a:t>8/23/18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E4B2D-8736-1F47-8C41-998A527B73EE}" type="slidenum">
              <a:rPr lang="en-US" smtClean="0"/>
              <a:t>‹#›</a:t>
            </a:fld>
            <a:endParaRPr lang="en-US"/>
          </a:p>
        </p:txBody>
      </p:sp>
    </p:spTree>
    <p:extLst>
      <p:ext uri="{BB962C8B-B14F-4D97-AF65-F5344CB8AC3E}">
        <p14:creationId xmlns:p14="http://schemas.microsoft.com/office/powerpoint/2010/main" val="108759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187935-4A54-8F48-A51E-A5BEBD6989FD}" type="datetimeFigureOut">
              <a:rPr lang="en-US" smtClean="0"/>
              <a:t>8/23/18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E4B2D-8736-1F47-8C41-998A527B73EE}" type="slidenum">
              <a:rPr lang="en-US" smtClean="0"/>
              <a:t>‹#›</a:t>
            </a:fld>
            <a:endParaRPr lang="en-US"/>
          </a:p>
        </p:txBody>
      </p:sp>
    </p:spTree>
    <p:extLst>
      <p:ext uri="{BB962C8B-B14F-4D97-AF65-F5344CB8AC3E}">
        <p14:creationId xmlns:p14="http://schemas.microsoft.com/office/powerpoint/2010/main" val="189972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187935-4A54-8F48-A51E-A5BEBD6989FD}" type="datetimeFigureOut">
              <a:rPr lang="en-US" smtClean="0"/>
              <a:t>8/23/18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E4B2D-8736-1F47-8C41-998A527B73EE}" type="slidenum">
              <a:rPr lang="en-US" smtClean="0"/>
              <a:t>‹#›</a:t>
            </a:fld>
            <a:endParaRPr lang="en-US"/>
          </a:p>
        </p:txBody>
      </p:sp>
    </p:spTree>
    <p:extLst>
      <p:ext uri="{BB962C8B-B14F-4D97-AF65-F5344CB8AC3E}">
        <p14:creationId xmlns:p14="http://schemas.microsoft.com/office/powerpoint/2010/main" val="2063569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87935-4A54-8F48-A51E-A5BEBD6989FD}" type="datetimeFigureOut">
              <a:rPr lang="en-US" smtClean="0"/>
              <a:t>8/23/18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E4B2D-8736-1F47-8C41-998A527B73EE}" type="slidenum">
              <a:rPr lang="en-US" smtClean="0"/>
              <a:t>‹#›</a:t>
            </a:fld>
            <a:endParaRPr lang="en-US"/>
          </a:p>
        </p:txBody>
      </p:sp>
    </p:spTree>
    <p:extLst>
      <p:ext uri="{BB962C8B-B14F-4D97-AF65-F5344CB8AC3E}">
        <p14:creationId xmlns:p14="http://schemas.microsoft.com/office/powerpoint/2010/main" val="55019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187935-4A54-8F48-A51E-A5BEBD6989FD}" type="datetimeFigureOut">
              <a:rPr lang="en-US" smtClean="0"/>
              <a:t>8/23/18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E4B2D-8736-1F47-8C41-998A527B73EE}" type="slidenum">
              <a:rPr lang="en-US" smtClean="0"/>
              <a:t>‹#›</a:t>
            </a:fld>
            <a:endParaRPr lang="en-US"/>
          </a:p>
        </p:txBody>
      </p:sp>
    </p:spTree>
    <p:extLst>
      <p:ext uri="{BB962C8B-B14F-4D97-AF65-F5344CB8AC3E}">
        <p14:creationId xmlns:p14="http://schemas.microsoft.com/office/powerpoint/2010/main" val="6091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187935-4A54-8F48-A51E-A5BEBD6989FD}" type="datetimeFigureOut">
              <a:rPr lang="en-US" smtClean="0"/>
              <a:t>8/23/18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E4B2D-8736-1F47-8C41-998A527B73EE}" type="slidenum">
              <a:rPr lang="en-US" smtClean="0"/>
              <a:t>‹#›</a:t>
            </a:fld>
            <a:endParaRPr lang="en-US"/>
          </a:p>
        </p:txBody>
      </p:sp>
    </p:spTree>
    <p:extLst>
      <p:ext uri="{BB962C8B-B14F-4D97-AF65-F5344CB8AC3E}">
        <p14:creationId xmlns:p14="http://schemas.microsoft.com/office/powerpoint/2010/main" val="143982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87935-4A54-8F48-A51E-A5BEBD6989FD}" type="datetimeFigureOut">
              <a:rPr lang="en-US" smtClean="0"/>
              <a:t>8/23/18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E4B2D-8736-1F47-8C41-998A527B73EE}" type="slidenum">
              <a:rPr lang="en-US" smtClean="0"/>
              <a:t>‹#›</a:t>
            </a:fld>
            <a:endParaRPr lang="en-US"/>
          </a:p>
        </p:txBody>
      </p:sp>
    </p:spTree>
    <p:extLst>
      <p:ext uri="{BB962C8B-B14F-4D97-AF65-F5344CB8AC3E}">
        <p14:creationId xmlns:p14="http://schemas.microsoft.com/office/powerpoint/2010/main" val="200119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etflix.com/watch/80009280?trackId=14191073&amp;tctx=0,0,e11c91e8-6a4c-4297-958b-d6929b869480-15725755,fb6a29da-d8db-40d6-b806-27ad8834649a_54442015X28X61302X1534880125806,fb6a29da-d8db-40d6-b806-27ad8834649a_ROO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tiff"/></Relationships>
</file>

<file path=ppt/slides/_rels/slide1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10.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etflix.com/watch/80009280?trackId=14191073&amp;tctx=0,0,e11c91e8-6a4c-4297-958b-d6929b869480-15725755,fb6a29da-d8db-40d6-b806-27ad8834649a_54442015X28X61302X1534880125806,fb6a29da-d8db-40d6-b806-27ad8834649a_ROOT" TargetMode="External"/><Relationship Id="rId2" Type="http://schemas.openxmlformats.org/officeDocument/2006/relationships/hyperlink" Target="https://www.youtube.com/watch?v=Kg1gK2E7dA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Vanessa.fravel@canyonsdistrict.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a:t>Zoology</a:t>
            </a:r>
            <a:br>
              <a:rPr lang="en-US" sz="9600" dirty="0"/>
            </a:br>
            <a:r>
              <a:rPr lang="en-US" sz="3600" dirty="0"/>
              <a:t>(</a:t>
            </a:r>
            <a:r>
              <a:rPr lang="en-US" sz="3600" dirty="0" err="1"/>
              <a:t>Zoh</a:t>
            </a:r>
            <a:r>
              <a:rPr lang="en-US" sz="3600" dirty="0"/>
              <a:t>-</a:t>
            </a:r>
            <a:r>
              <a:rPr lang="en-US" sz="3600" b="1" dirty="0"/>
              <a:t>ah</a:t>
            </a:r>
            <a:r>
              <a:rPr lang="en-US" sz="3600" dirty="0"/>
              <a:t>-</a:t>
            </a:r>
            <a:r>
              <a:rPr lang="en-US" sz="3600" dirty="0" err="1"/>
              <a:t>lah</a:t>
            </a:r>
            <a:r>
              <a:rPr lang="en-US" sz="3600" dirty="0"/>
              <a:t>-gee)</a:t>
            </a:r>
            <a:endParaRPr lang="en-US" sz="9600" dirty="0"/>
          </a:p>
        </p:txBody>
      </p:sp>
      <p:sp>
        <p:nvSpPr>
          <p:cNvPr id="3" name="Subtitle 2"/>
          <p:cNvSpPr>
            <a:spLocks noGrp="1"/>
          </p:cNvSpPr>
          <p:nvPr>
            <p:ph type="subTitle" idx="1"/>
          </p:nvPr>
        </p:nvSpPr>
        <p:spPr/>
        <p:txBody>
          <a:bodyPr/>
          <a:lstStyle/>
          <a:p>
            <a:r>
              <a:rPr lang="en-US" dirty="0"/>
              <a:t>Mrs. Fravel</a:t>
            </a:r>
          </a:p>
          <a:p>
            <a:r>
              <a:rPr lang="en-US" dirty="0"/>
              <a:t>CCHS</a:t>
            </a:r>
          </a:p>
        </p:txBody>
      </p:sp>
    </p:spTree>
    <p:extLst>
      <p:ext uri="{BB962C8B-B14F-4D97-AF65-F5344CB8AC3E}">
        <p14:creationId xmlns:p14="http://schemas.microsoft.com/office/powerpoint/2010/main" val="1765487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a:t>
            </a:r>
          </a:p>
        </p:txBody>
      </p:sp>
      <p:sp>
        <p:nvSpPr>
          <p:cNvPr id="3" name="Content Placeholder 2"/>
          <p:cNvSpPr>
            <a:spLocks noGrp="1"/>
          </p:cNvSpPr>
          <p:nvPr>
            <p:ph idx="1"/>
          </p:nvPr>
        </p:nvSpPr>
        <p:spPr/>
        <p:txBody>
          <a:bodyPr/>
          <a:lstStyle/>
          <a:p>
            <a:r>
              <a:rPr lang="en-US" dirty="0"/>
              <a:t>Now, then: off we go! </a:t>
            </a:r>
          </a:p>
          <a:p>
            <a:r>
              <a:rPr lang="en-US" dirty="0"/>
              <a:t>How about a movie? </a:t>
            </a:r>
            <a:r>
              <a:rPr lang="en-US" dirty="0">
                <a:hlinkClick r:id="rId2"/>
              </a:rPr>
              <a:t>Life Story</a:t>
            </a:r>
            <a:endParaRPr lang="en-US" dirty="0"/>
          </a:p>
        </p:txBody>
      </p:sp>
    </p:spTree>
    <p:extLst>
      <p:ext uri="{BB962C8B-B14F-4D97-AF65-F5344CB8AC3E}">
        <p14:creationId xmlns:p14="http://schemas.microsoft.com/office/powerpoint/2010/main" val="558498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Zoology?</a:t>
            </a:r>
          </a:p>
        </p:txBody>
      </p:sp>
      <p:sp>
        <p:nvSpPr>
          <p:cNvPr id="3" name="Content Placeholder 2"/>
          <p:cNvSpPr>
            <a:spLocks noGrp="1"/>
          </p:cNvSpPr>
          <p:nvPr>
            <p:ph idx="1"/>
          </p:nvPr>
        </p:nvSpPr>
        <p:spPr>
          <a:xfrm>
            <a:off x="838200" y="1270000"/>
            <a:ext cx="5842000" cy="4906963"/>
          </a:xfrm>
        </p:spPr>
        <p:txBody>
          <a:bodyPr>
            <a:normAutofit/>
          </a:bodyPr>
          <a:lstStyle/>
          <a:p>
            <a:r>
              <a:rPr lang="en-US" dirty="0"/>
              <a:t>The scientific study of the behavior, structure, physiology, classification, and distribution of animals.</a:t>
            </a:r>
          </a:p>
          <a:p>
            <a:r>
              <a:rPr lang="en-US" dirty="0"/>
              <a:t>So, what are “animals”?</a:t>
            </a:r>
          </a:p>
          <a:p>
            <a:pPr lvl="1"/>
            <a:r>
              <a:rPr lang="en-US" dirty="0"/>
              <a:t>Organisms that can be classified in the kingdom Animalia have all of the following characteristics:</a:t>
            </a:r>
          </a:p>
          <a:p>
            <a:pPr lvl="2"/>
            <a:r>
              <a:rPr lang="en-US" dirty="0"/>
              <a:t>Multicellular</a:t>
            </a:r>
          </a:p>
          <a:p>
            <a:pPr lvl="2"/>
            <a:r>
              <a:rPr lang="en-US" dirty="0"/>
              <a:t>Heterotrophic (cannot make their own energy; must obtain energy by eating food)</a:t>
            </a:r>
          </a:p>
          <a:p>
            <a:pPr lvl="2"/>
            <a:r>
              <a:rPr lang="en-US" dirty="0"/>
              <a:t>Reproduce sexually</a:t>
            </a:r>
          </a:p>
          <a:p>
            <a:pPr lvl="2"/>
            <a:r>
              <a:rPr lang="en-US" dirty="0"/>
              <a:t>Motile during part of their life cycle</a:t>
            </a:r>
          </a:p>
          <a:p>
            <a:pPr lvl="2"/>
            <a:r>
              <a:rPr lang="en-US" dirty="0"/>
              <a:t>Quick response to stimuli</a:t>
            </a:r>
          </a:p>
          <a:p>
            <a:pPr lvl="2"/>
            <a:endParaRPr lang="en-US" dirty="0"/>
          </a:p>
        </p:txBody>
      </p:sp>
      <p:pic>
        <p:nvPicPr>
          <p:cNvPr id="4" name="Picture 3"/>
          <p:cNvPicPr>
            <a:picLocks noChangeAspect="1"/>
          </p:cNvPicPr>
          <p:nvPr/>
        </p:nvPicPr>
        <p:blipFill>
          <a:blip r:embed="rId2"/>
          <a:stretch>
            <a:fillRect/>
          </a:stretch>
        </p:blipFill>
        <p:spPr>
          <a:xfrm>
            <a:off x="6680200" y="673100"/>
            <a:ext cx="5080000" cy="5080000"/>
          </a:xfrm>
          <a:prstGeom prst="rect">
            <a:avLst/>
          </a:prstGeom>
        </p:spPr>
      </p:pic>
    </p:spTree>
    <p:extLst>
      <p:ext uri="{BB962C8B-B14F-4D97-AF65-F5344CB8AC3E}">
        <p14:creationId xmlns:p14="http://schemas.microsoft.com/office/powerpoint/2010/main" val="140636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Animals and their Very Scientific Names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8600" y="1690688"/>
            <a:ext cx="5553977" cy="4197350"/>
          </a:xfrm>
          <a:prstGeom prst="rect">
            <a:avLst/>
          </a:prstGeom>
        </p:spPr>
      </p:pic>
      <p:pic>
        <p:nvPicPr>
          <p:cNvPr id="5" name="Picture 4"/>
          <p:cNvPicPr>
            <a:picLocks noChangeAspect="1"/>
          </p:cNvPicPr>
          <p:nvPr/>
        </p:nvPicPr>
        <p:blipFill>
          <a:blip r:embed="rId3"/>
          <a:stretch>
            <a:fillRect/>
          </a:stretch>
        </p:blipFill>
        <p:spPr>
          <a:xfrm>
            <a:off x="5809534" y="1690688"/>
            <a:ext cx="6311804" cy="4197350"/>
          </a:xfrm>
          <a:prstGeom prst="rect">
            <a:avLst/>
          </a:prstGeom>
        </p:spPr>
      </p:pic>
      <p:sp>
        <p:nvSpPr>
          <p:cNvPr id="6" name="TextBox 5"/>
          <p:cNvSpPr txBox="1"/>
          <p:nvPr/>
        </p:nvSpPr>
        <p:spPr>
          <a:xfrm>
            <a:off x="381000" y="6007100"/>
            <a:ext cx="2917722" cy="369332"/>
          </a:xfrm>
          <a:prstGeom prst="rect">
            <a:avLst/>
          </a:prstGeom>
          <a:noFill/>
        </p:spPr>
        <p:txBody>
          <a:bodyPr wrap="none" rtlCol="0">
            <a:spAutoFit/>
          </a:bodyPr>
          <a:lstStyle/>
          <a:p>
            <a:r>
              <a:rPr lang="en-US" dirty="0"/>
              <a:t>River otter </a:t>
            </a:r>
            <a:r>
              <a:rPr lang="en-US" i="1" dirty="0" err="1"/>
              <a:t>Lontra</a:t>
            </a:r>
            <a:r>
              <a:rPr lang="en-US" i="1" dirty="0"/>
              <a:t> </a:t>
            </a:r>
            <a:r>
              <a:rPr lang="en-US" i="1" dirty="0" err="1"/>
              <a:t>canadensis</a:t>
            </a:r>
            <a:endParaRPr lang="en-US" i="1" dirty="0"/>
          </a:p>
        </p:txBody>
      </p:sp>
      <p:sp>
        <p:nvSpPr>
          <p:cNvPr id="7" name="TextBox 6"/>
          <p:cNvSpPr txBox="1"/>
          <p:nvPr/>
        </p:nvSpPr>
        <p:spPr>
          <a:xfrm>
            <a:off x="6096000" y="6049407"/>
            <a:ext cx="4042389" cy="369332"/>
          </a:xfrm>
          <a:prstGeom prst="rect">
            <a:avLst/>
          </a:prstGeom>
          <a:noFill/>
        </p:spPr>
        <p:txBody>
          <a:bodyPr wrap="none" rtlCol="0">
            <a:spAutoFit/>
          </a:bodyPr>
          <a:lstStyle/>
          <a:p>
            <a:r>
              <a:rPr lang="en-US" dirty="0"/>
              <a:t>Hippopotamus </a:t>
            </a:r>
            <a:r>
              <a:rPr lang="en-US" i="1" dirty="0"/>
              <a:t>Hippopotamus </a:t>
            </a:r>
            <a:r>
              <a:rPr lang="en-US" i="1" dirty="0" err="1"/>
              <a:t>amphibius</a:t>
            </a:r>
            <a:endParaRPr lang="en-US" i="1" dirty="0"/>
          </a:p>
        </p:txBody>
      </p:sp>
    </p:spTree>
    <p:extLst>
      <p:ext uri="{BB962C8B-B14F-4D97-AF65-F5344CB8AC3E}">
        <p14:creationId xmlns:p14="http://schemas.microsoft.com/office/powerpoint/2010/main" val="878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0416" y="220133"/>
            <a:ext cx="4106334" cy="3285067"/>
          </a:xfrm>
          <a:prstGeom prst="rect">
            <a:avLst/>
          </a:prstGeom>
        </p:spPr>
      </p:pic>
      <p:sp>
        <p:nvSpPr>
          <p:cNvPr id="5" name="TextBox 4"/>
          <p:cNvSpPr txBox="1"/>
          <p:nvPr/>
        </p:nvSpPr>
        <p:spPr>
          <a:xfrm>
            <a:off x="609601" y="3540667"/>
            <a:ext cx="2778068" cy="369332"/>
          </a:xfrm>
          <a:prstGeom prst="rect">
            <a:avLst/>
          </a:prstGeom>
          <a:noFill/>
        </p:spPr>
        <p:txBody>
          <a:bodyPr wrap="none" rtlCol="0">
            <a:spAutoFit/>
          </a:bodyPr>
          <a:lstStyle/>
          <a:p>
            <a:r>
              <a:rPr lang="en-US" dirty="0"/>
              <a:t>Sting Ray </a:t>
            </a:r>
            <a:r>
              <a:rPr lang="en-US" i="1" dirty="0" err="1"/>
              <a:t>Myliobatoidei</a:t>
            </a:r>
            <a:r>
              <a:rPr lang="en-US" i="1" dirty="0"/>
              <a:t> </a:t>
            </a:r>
            <a:r>
              <a:rPr lang="en-US" i="1" dirty="0" err="1"/>
              <a:t>spp</a:t>
            </a:r>
            <a:endParaRPr lang="en-US" i="1" dirty="0"/>
          </a:p>
        </p:txBody>
      </p:sp>
      <p:pic>
        <p:nvPicPr>
          <p:cNvPr id="6" name="Picture 5"/>
          <p:cNvPicPr>
            <a:picLocks noChangeAspect="1"/>
          </p:cNvPicPr>
          <p:nvPr/>
        </p:nvPicPr>
        <p:blipFill>
          <a:blip r:embed="rId3"/>
          <a:stretch>
            <a:fillRect/>
          </a:stretch>
        </p:blipFill>
        <p:spPr>
          <a:xfrm>
            <a:off x="6256867" y="220133"/>
            <a:ext cx="2963334" cy="2963334"/>
          </a:xfrm>
          <a:prstGeom prst="rect">
            <a:avLst/>
          </a:prstGeom>
        </p:spPr>
      </p:pic>
      <p:sp>
        <p:nvSpPr>
          <p:cNvPr id="7" name="TextBox 6"/>
          <p:cNvSpPr txBox="1"/>
          <p:nvPr/>
        </p:nvSpPr>
        <p:spPr>
          <a:xfrm>
            <a:off x="9220201" y="1216335"/>
            <a:ext cx="2692400" cy="646331"/>
          </a:xfrm>
          <a:prstGeom prst="rect">
            <a:avLst/>
          </a:prstGeom>
          <a:noFill/>
        </p:spPr>
        <p:txBody>
          <a:bodyPr wrap="square" rtlCol="0">
            <a:spAutoFit/>
          </a:bodyPr>
          <a:lstStyle/>
          <a:p>
            <a:r>
              <a:rPr lang="en-US" dirty="0"/>
              <a:t>Domestic rabbit </a:t>
            </a:r>
            <a:r>
              <a:rPr lang="en-US" i="1" dirty="0" err="1"/>
              <a:t>Oryctolagus</a:t>
            </a:r>
            <a:r>
              <a:rPr lang="en-US" i="1" dirty="0"/>
              <a:t> </a:t>
            </a:r>
            <a:r>
              <a:rPr lang="en-US" i="1" dirty="0" err="1"/>
              <a:t>cuniculus</a:t>
            </a:r>
            <a:endParaRPr lang="en-US" i="1" dirty="0"/>
          </a:p>
        </p:txBody>
      </p:sp>
      <p:pic>
        <p:nvPicPr>
          <p:cNvPr id="8" name="Picture 7"/>
          <p:cNvPicPr>
            <a:picLocks noChangeAspect="1"/>
          </p:cNvPicPr>
          <p:nvPr/>
        </p:nvPicPr>
        <p:blipFill>
          <a:blip r:embed="rId4"/>
          <a:stretch>
            <a:fillRect/>
          </a:stretch>
        </p:blipFill>
        <p:spPr>
          <a:xfrm>
            <a:off x="7332133" y="3725333"/>
            <a:ext cx="4419600" cy="2474976"/>
          </a:xfrm>
          <a:prstGeom prst="rect">
            <a:avLst/>
          </a:prstGeom>
        </p:spPr>
      </p:pic>
      <p:sp>
        <p:nvSpPr>
          <p:cNvPr id="9" name="TextBox 8"/>
          <p:cNvSpPr txBox="1"/>
          <p:nvPr/>
        </p:nvSpPr>
        <p:spPr>
          <a:xfrm>
            <a:off x="7738534" y="6200309"/>
            <a:ext cx="2466188" cy="369332"/>
          </a:xfrm>
          <a:prstGeom prst="rect">
            <a:avLst/>
          </a:prstGeom>
          <a:noFill/>
        </p:spPr>
        <p:txBody>
          <a:bodyPr wrap="none" rtlCol="0">
            <a:spAutoFit/>
          </a:bodyPr>
          <a:lstStyle/>
          <a:p>
            <a:r>
              <a:rPr lang="en-US" dirty="0"/>
              <a:t>Skunk </a:t>
            </a:r>
            <a:r>
              <a:rPr lang="en-US" i="1" dirty="0"/>
              <a:t>Mephitis mephitis</a:t>
            </a:r>
            <a:endParaRPr lang="en-US" dirty="0"/>
          </a:p>
        </p:txBody>
      </p:sp>
      <p:pic>
        <p:nvPicPr>
          <p:cNvPr id="10" name="Picture 9"/>
          <p:cNvPicPr>
            <a:picLocks noChangeAspect="1"/>
          </p:cNvPicPr>
          <p:nvPr/>
        </p:nvPicPr>
        <p:blipFill>
          <a:blip r:embed="rId5"/>
          <a:stretch>
            <a:fillRect/>
          </a:stretch>
        </p:blipFill>
        <p:spPr>
          <a:xfrm>
            <a:off x="620183" y="4137075"/>
            <a:ext cx="3606800" cy="2247900"/>
          </a:xfrm>
          <a:prstGeom prst="rect">
            <a:avLst/>
          </a:prstGeom>
        </p:spPr>
      </p:pic>
      <p:sp>
        <p:nvSpPr>
          <p:cNvPr id="11" name="TextBox 10"/>
          <p:cNvSpPr txBox="1"/>
          <p:nvPr/>
        </p:nvSpPr>
        <p:spPr>
          <a:xfrm>
            <a:off x="4226983" y="6146384"/>
            <a:ext cx="2490233" cy="369332"/>
          </a:xfrm>
          <a:prstGeom prst="rect">
            <a:avLst/>
          </a:prstGeom>
          <a:noFill/>
        </p:spPr>
        <p:txBody>
          <a:bodyPr wrap="none" rtlCol="0">
            <a:spAutoFit/>
          </a:bodyPr>
          <a:lstStyle/>
          <a:p>
            <a:r>
              <a:rPr lang="en-US" dirty="0"/>
              <a:t>Grizzly bear </a:t>
            </a:r>
            <a:r>
              <a:rPr lang="en-US" i="1" dirty="0" err="1"/>
              <a:t>Ursus</a:t>
            </a:r>
            <a:r>
              <a:rPr lang="en-US" i="1" dirty="0"/>
              <a:t> </a:t>
            </a:r>
            <a:r>
              <a:rPr lang="en-US" i="1" dirty="0" err="1"/>
              <a:t>arctos</a:t>
            </a:r>
            <a:endParaRPr lang="en-US" dirty="0"/>
          </a:p>
        </p:txBody>
      </p:sp>
    </p:spTree>
    <p:extLst>
      <p:ext uri="{BB962C8B-B14F-4D97-AF65-F5344CB8AC3E}">
        <p14:creationId xmlns:p14="http://schemas.microsoft.com/office/powerpoint/2010/main" val="1900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additive="base">
                                        <p:cTn id="5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2233" y="410633"/>
            <a:ext cx="5031098" cy="3348567"/>
          </a:xfrm>
          <a:prstGeom prst="rect">
            <a:avLst/>
          </a:prstGeom>
        </p:spPr>
      </p:pic>
      <p:pic>
        <p:nvPicPr>
          <p:cNvPr id="5" name="Picture 4"/>
          <p:cNvPicPr>
            <a:picLocks noChangeAspect="1"/>
          </p:cNvPicPr>
          <p:nvPr/>
        </p:nvPicPr>
        <p:blipFill>
          <a:blip r:embed="rId3"/>
          <a:stretch>
            <a:fillRect/>
          </a:stretch>
        </p:blipFill>
        <p:spPr>
          <a:xfrm>
            <a:off x="6410114" y="254000"/>
            <a:ext cx="4397586" cy="2963333"/>
          </a:xfrm>
          <a:prstGeom prst="rect">
            <a:avLst/>
          </a:prstGeom>
        </p:spPr>
      </p:pic>
      <p:pic>
        <p:nvPicPr>
          <p:cNvPr id="6" name="Picture 5"/>
          <p:cNvPicPr>
            <a:picLocks noChangeAspect="1"/>
          </p:cNvPicPr>
          <p:nvPr/>
        </p:nvPicPr>
        <p:blipFill>
          <a:blip r:embed="rId4"/>
          <a:stretch>
            <a:fillRect/>
          </a:stretch>
        </p:blipFill>
        <p:spPr>
          <a:xfrm>
            <a:off x="6603999" y="3804073"/>
            <a:ext cx="5052907" cy="2842260"/>
          </a:xfrm>
          <a:prstGeom prst="rect">
            <a:avLst/>
          </a:prstGeom>
        </p:spPr>
      </p:pic>
      <p:pic>
        <p:nvPicPr>
          <p:cNvPr id="7" name="Picture 6"/>
          <p:cNvPicPr>
            <a:picLocks noChangeAspect="1"/>
          </p:cNvPicPr>
          <p:nvPr/>
        </p:nvPicPr>
        <p:blipFill>
          <a:blip r:embed="rId5"/>
          <a:stretch>
            <a:fillRect/>
          </a:stretch>
        </p:blipFill>
        <p:spPr>
          <a:xfrm>
            <a:off x="1083733" y="3991626"/>
            <a:ext cx="4317255" cy="2866374"/>
          </a:xfrm>
          <a:prstGeom prst="rect">
            <a:avLst/>
          </a:prstGeom>
        </p:spPr>
      </p:pic>
    </p:spTree>
    <p:extLst>
      <p:ext uri="{BB962C8B-B14F-4D97-AF65-F5344CB8AC3E}">
        <p14:creationId xmlns:p14="http://schemas.microsoft.com/office/powerpoint/2010/main" val="5479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assignment! Yes!</a:t>
            </a:r>
          </a:p>
        </p:txBody>
      </p:sp>
      <p:sp>
        <p:nvSpPr>
          <p:cNvPr id="3" name="Content Placeholder 2"/>
          <p:cNvSpPr>
            <a:spLocks noGrp="1"/>
          </p:cNvSpPr>
          <p:nvPr>
            <p:ph idx="1"/>
          </p:nvPr>
        </p:nvSpPr>
        <p:spPr/>
        <p:txBody>
          <a:bodyPr/>
          <a:lstStyle/>
          <a:p>
            <a:r>
              <a:rPr lang="en-US" dirty="0"/>
              <a:t>On your index card, please write the following:</a:t>
            </a:r>
          </a:p>
          <a:p>
            <a:pPr lvl="1"/>
            <a:r>
              <a:rPr lang="en-US" dirty="0"/>
              <a:t>Your name</a:t>
            </a:r>
          </a:p>
          <a:p>
            <a:pPr lvl="1"/>
            <a:r>
              <a:rPr lang="en-US" dirty="0"/>
              <a:t>Your favorite animal and why it is your favorite (if you are like me and have many, pick 2)</a:t>
            </a:r>
          </a:p>
          <a:p>
            <a:pPr lvl="1"/>
            <a:r>
              <a:rPr lang="en-US" dirty="0"/>
              <a:t>What animal you think you are similar to (looks, behavior, </a:t>
            </a:r>
            <a:r>
              <a:rPr lang="en-US" dirty="0" err="1"/>
              <a:t>etc</a:t>
            </a:r>
            <a:r>
              <a:rPr lang="en-US" dirty="0"/>
              <a:t>)</a:t>
            </a:r>
          </a:p>
          <a:p>
            <a:pPr lvl="1"/>
            <a:r>
              <a:rPr lang="en-US" dirty="0"/>
              <a:t>Create a fantastical beast. What would be your perfect animal? Describe what it looks like, what it eats, how it reproduces, where it lives, and whether humans could or would domesticate it. DRAW IT. </a:t>
            </a:r>
          </a:p>
        </p:txBody>
      </p:sp>
    </p:spTree>
    <p:extLst>
      <p:ext uri="{BB962C8B-B14F-4D97-AF65-F5344CB8AC3E}">
        <p14:creationId xmlns:p14="http://schemas.microsoft.com/office/powerpoint/2010/main" val="1428791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index card:</a:t>
            </a:r>
          </a:p>
        </p:txBody>
      </p:sp>
      <p:sp>
        <p:nvSpPr>
          <p:cNvPr id="3" name="Content Placeholder 2"/>
          <p:cNvSpPr>
            <a:spLocks noGrp="1"/>
          </p:cNvSpPr>
          <p:nvPr>
            <p:ph idx="1"/>
          </p:nvPr>
        </p:nvSpPr>
        <p:spPr>
          <a:xfrm>
            <a:off x="838200" y="1219200"/>
            <a:ext cx="10515600" cy="4957763"/>
          </a:xfrm>
        </p:spPr>
        <p:txBody>
          <a:bodyPr>
            <a:normAutofit fontScale="92500" lnSpcReduction="20000"/>
          </a:bodyPr>
          <a:lstStyle/>
          <a:p>
            <a:r>
              <a:rPr lang="en-US" dirty="0"/>
              <a:t>My favorite animals are </a:t>
            </a:r>
          </a:p>
          <a:p>
            <a:pPr lvl="1"/>
            <a:r>
              <a:rPr lang="en-US" dirty="0"/>
              <a:t>cuttlefish, because they are highly intelligent and can change both their colors, patterns, and body shape at will.</a:t>
            </a:r>
          </a:p>
          <a:p>
            <a:r>
              <a:rPr lang="en-US" dirty="0"/>
              <a:t>I most resemble: Sea otters, because they are bold yet cautious, cute, smart, and they hold hands when they nap but will bite you if you wrong them.</a:t>
            </a:r>
          </a:p>
          <a:p>
            <a:endParaRPr lang="en-US" dirty="0"/>
          </a:p>
          <a:p>
            <a:r>
              <a:rPr lang="en-US" dirty="0"/>
              <a:t>My fantastic beast: The Flying Rabbit. These highly intelligent creatures live communally, and can get up to a meter in length with a wingspan of 2 meters (but dwarf varieties exist for cuddling purposes). They are endothermic marsupials and give birth to live young, one at a time, and care for their young for one year.  They are strictly herbivores with a fondness for fruit, and they have the ability to hover to drink nectar and pollinate flowers. They are indigenous to the boreal forests of North America and Europe. They my be domesticated as pets, although there are people who raise them for food and fur.</a:t>
            </a:r>
          </a:p>
        </p:txBody>
      </p:sp>
    </p:spTree>
    <p:extLst>
      <p:ext uri="{BB962C8B-B14F-4D97-AF65-F5344CB8AC3E}">
        <p14:creationId xmlns:p14="http://schemas.microsoft.com/office/powerpoint/2010/main" val="1414986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3066" y="1825625"/>
            <a:ext cx="5020733" cy="4351338"/>
          </a:xfrm>
        </p:spPr>
        <p:txBody>
          <a:bodyPr/>
          <a:lstStyle/>
          <a:p>
            <a:r>
              <a:rPr lang="en-US" dirty="0"/>
              <a:t>Any questions?</a:t>
            </a:r>
          </a:p>
          <a:p>
            <a:r>
              <a:rPr lang="en-US" dirty="0"/>
              <a:t> Turn your card into the basket when your are done. </a:t>
            </a:r>
          </a:p>
        </p:txBody>
      </p:sp>
      <p:pic>
        <p:nvPicPr>
          <p:cNvPr id="5" name="Picture 4"/>
          <p:cNvPicPr>
            <a:picLocks noChangeAspect="1"/>
          </p:cNvPicPr>
          <p:nvPr/>
        </p:nvPicPr>
        <p:blipFill>
          <a:blip r:embed="rId2"/>
          <a:stretch>
            <a:fillRect/>
          </a:stretch>
        </p:blipFill>
        <p:spPr>
          <a:xfrm>
            <a:off x="325329" y="0"/>
            <a:ext cx="5106673" cy="6858000"/>
          </a:xfrm>
          <a:prstGeom prst="rect">
            <a:avLst/>
          </a:prstGeom>
        </p:spPr>
      </p:pic>
    </p:spTree>
    <p:extLst>
      <p:ext uri="{BB962C8B-B14F-4D97-AF65-F5344CB8AC3E}">
        <p14:creationId xmlns:p14="http://schemas.microsoft.com/office/powerpoint/2010/main" val="329486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Funny Animal Stuff</a:t>
            </a:r>
          </a:p>
        </p:txBody>
      </p:sp>
      <p:sp>
        <p:nvSpPr>
          <p:cNvPr id="3" name="Content Placeholder 2"/>
          <p:cNvSpPr>
            <a:spLocks noGrp="1"/>
          </p:cNvSpPr>
          <p:nvPr>
            <p:ph idx="1"/>
          </p:nvPr>
        </p:nvSpPr>
        <p:spPr/>
        <p:txBody>
          <a:bodyPr/>
          <a:lstStyle/>
          <a:p>
            <a:r>
              <a:rPr lang="en-US" dirty="0">
                <a:hlinkClick r:id="rId2"/>
              </a:rPr>
              <a:t>https://www.youtube.com/watch?v=Kg1gK2E7dAQ</a:t>
            </a:r>
            <a:endParaRPr lang="en-US" dirty="0"/>
          </a:p>
          <a:p>
            <a:r>
              <a:rPr lang="en-US" dirty="0"/>
              <a:t>How about a movie? </a:t>
            </a:r>
            <a:r>
              <a:rPr lang="en-US" dirty="0">
                <a:hlinkClick r:id="rId3"/>
              </a:rPr>
              <a:t>Life Story</a:t>
            </a:r>
            <a:endParaRPr lang="en-US" dirty="0"/>
          </a:p>
          <a:p>
            <a:r>
              <a:rPr lang="en-US" dirty="0"/>
              <a:t> </a:t>
            </a:r>
          </a:p>
        </p:txBody>
      </p:sp>
    </p:spTree>
    <p:extLst>
      <p:ext uri="{BB962C8B-B14F-4D97-AF65-F5344CB8AC3E}">
        <p14:creationId xmlns:p14="http://schemas.microsoft.com/office/powerpoint/2010/main" val="1694338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Procedures, </a:t>
            </a:r>
            <a:r>
              <a:rPr lang="en-US" dirty="0" err="1"/>
              <a:t>etc</a:t>
            </a:r>
            <a:endParaRPr lang="en-US" dirty="0"/>
          </a:p>
        </p:txBody>
      </p:sp>
      <p:sp>
        <p:nvSpPr>
          <p:cNvPr id="3" name="Content Placeholder 2"/>
          <p:cNvSpPr>
            <a:spLocks noGrp="1"/>
          </p:cNvSpPr>
          <p:nvPr>
            <p:ph idx="1"/>
          </p:nvPr>
        </p:nvSpPr>
        <p:spPr>
          <a:xfrm>
            <a:off x="838200" y="1337733"/>
            <a:ext cx="10515600" cy="4839230"/>
          </a:xfrm>
        </p:spPr>
        <p:txBody>
          <a:bodyPr/>
          <a:lstStyle/>
          <a:p>
            <a:r>
              <a:rPr lang="en-US" dirty="0"/>
              <a:t>What are we studying? </a:t>
            </a:r>
          </a:p>
          <a:p>
            <a:r>
              <a:rPr lang="en-US" dirty="0"/>
              <a:t>Picking up and turning in work</a:t>
            </a:r>
          </a:p>
          <a:p>
            <a:endParaRPr lang="en-US" dirty="0"/>
          </a:p>
          <a:p>
            <a:r>
              <a:rPr lang="en-US" dirty="0"/>
              <a:t>Lab tables, sinks, drawers and what is and is not a garbage can? </a:t>
            </a:r>
          </a:p>
        </p:txBody>
      </p:sp>
    </p:spTree>
    <p:extLst>
      <p:ext uri="{BB962C8B-B14F-4D97-AF65-F5344CB8AC3E}">
        <p14:creationId xmlns:p14="http://schemas.microsoft.com/office/powerpoint/2010/main" val="1800101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Absent? Lost something important? </a:t>
            </a:r>
          </a:p>
        </p:txBody>
      </p:sp>
      <p:sp>
        <p:nvSpPr>
          <p:cNvPr id="3" name="Content Placeholder 2"/>
          <p:cNvSpPr>
            <a:spLocks noGrp="1"/>
          </p:cNvSpPr>
          <p:nvPr>
            <p:ph idx="1"/>
          </p:nvPr>
        </p:nvSpPr>
        <p:spPr/>
        <p:txBody>
          <a:bodyPr>
            <a:normAutofit/>
          </a:bodyPr>
          <a:lstStyle/>
          <a:p>
            <a:r>
              <a:rPr lang="en-US" sz="3200" dirty="0"/>
              <a:t>If you are absent, get the work you missed from the accordion file in the Zoology cabinet. It is labeled by days of the week, and only the work for the last week should be in there. Get it and then check with me to make sure it is the correct assignment.</a:t>
            </a:r>
          </a:p>
          <a:p>
            <a:endParaRPr lang="en-US" sz="3200" dirty="0"/>
          </a:p>
          <a:p>
            <a:r>
              <a:rPr lang="en-US" sz="3200" dirty="0"/>
              <a:t>YOU are responsible for getting your work turned in on time. </a:t>
            </a:r>
          </a:p>
        </p:txBody>
      </p:sp>
    </p:spTree>
    <p:extLst>
      <p:ext uri="{BB962C8B-B14F-4D97-AF65-F5344CB8AC3E}">
        <p14:creationId xmlns:p14="http://schemas.microsoft.com/office/powerpoint/2010/main" val="1849487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a hold of Mrs. Fravel</a:t>
            </a:r>
            <a:br>
              <a:rPr lang="en-US" dirty="0"/>
            </a:br>
            <a:endParaRPr lang="en-US" dirty="0"/>
          </a:p>
        </p:txBody>
      </p:sp>
      <p:sp>
        <p:nvSpPr>
          <p:cNvPr id="3" name="Content Placeholder 2"/>
          <p:cNvSpPr>
            <a:spLocks noGrp="1"/>
          </p:cNvSpPr>
          <p:nvPr>
            <p:ph idx="1"/>
          </p:nvPr>
        </p:nvSpPr>
        <p:spPr>
          <a:xfrm>
            <a:off x="838200" y="985838"/>
            <a:ext cx="10515600" cy="5572125"/>
          </a:xfrm>
        </p:spPr>
        <p:txBody>
          <a:bodyPr>
            <a:normAutofit lnSpcReduction="10000"/>
          </a:bodyPr>
          <a:lstStyle/>
          <a:p>
            <a:r>
              <a:rPr lang="en-US" dirty="0"/>
              <a:t>Please, please let me know if you are falling behind or are in need of extra help on assignments.</a:t>
            </a:r>
          </a:p>
          <a:p>
            <a:pPr lvl="1"/>
            <a:r>
              <a:rPr lang="en-US" dirty="0"/>
              <a:t>Charger Time M, W, </a:t>
            </a:r>
            <a:r>
              <a:rPr lang="en-US" dirty="0" err="1"/>
              <a:t>Th</a:t>
            </a:r>
            <a:r>
              <a:rPr lang="en-US" dirty="0"/>
              <a:t> 7:10-7:45</a:t>
            </a:r>
          </a:p>
          <a:p>
            <a:pPr lvl="1"/>
            <a:r>
              <a:rPr lang="en-US" dirty="0">
                <a:hlinkClick r:id="rId2"/>
              </a:rPr>
              <a:t>Vanessa.fravel@canyonsdistrict.org</a:t>
            </a:r>
            <a:endParaRPr lang="en-US" dirty="0"/>
          </a:p>
          <a:p>
            <a:pPr lvl="1"/>
            <a:r>
              <a:rPr lang="en-US" sz="3200" dirty="0"/>
              <a:t>Remind: This is the best way to get a hold of me quickly. You can send me a text with the app. I will answer as long as it is before 8:00 pm.</a:t>
            </a:r>
          </a:p>
          <a:p>
            <a:pPr lvl="2"/>
            <a:r>
              <a:rPr lang="en-US" sz="3200" dirty="0"/>
              <a:t>Text @</a:t>
            </a:r>
            <a:r>
              <a:rPr lang="en-US" sz="3200" dirty="0" err="1"/>
              <a:t>fravelzoo</a:t>
            </a:r>
            <a:r>
              <a:rPr lang="en-US" sz="3200" dirty="0"/>
              <a:t> to the number 81010</a:t>
            </a:r>
          </a:p>
          <a:p>
            <a:pPr lvl="2"/>
            <a:r>
              <a:rPr lang="en-US" sz="3200" dirty="0"/>
              <a:t>The Remind app is great! You can also talk to each other without exchanging phone numbers through the app. </a:t>
            </a:r>
          </a:p>
          <a:p>
            <a:pPr lvl="2"/>
            <a:r>
              <a:rPr lang="en-US" sz="3200" dirty="0"/>
              <a:t>You must have parent permission to sign up. Your parents are welcome to sign up too. </a:t>
            </a:r>
          </a:p>
        </p:txBody>
      </p:sp>
    </p:spTree>
    <p:extLst>
      <p:ext uri="{BB962C8B-B14F-4D97-AF65-F5344CB8AC3E}">
        <p14:creationId xmlns:p14="http://schemas.microsoft.com/office/powerpoint/2010/main" val="64745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Tests and Quizzes</a:t>
            </a:r>
          </a:p>
        </p:txBody>
      </p:sp>
      <p:sp>
        <p:nvSpPr>
          <p:cNvPr id="3" name="Content Placeholder 2"/>
          <p:cNvSpPr>
            <a:spLocks noGrp="1"/>
          </p:cNvSpPr>
          <p:nvPr>
            <p:ph idx="1"/>
          </p:nvPr>
        </p:nvSpPr>
        <p:spPr/>
        <p:txBody>
          <a:bodyPr/>
          <a:lstStyle/>
          <a:p>
            <a:r>
              <a:rPr lang="en-US" dirty="0"/>
              <a:t>Tests and quizzes are not weighted, but are usually worth more points than assignments. Make sure you are doing your best. </a:t>
            </a:r>
          </a:p>
          <a:p>
            <a:r>
              <a:rPr lang="en-US" dirty="0"/>
              <a:t>Quizzes will be on Canvas most weekends</a:t>
            </a:r>
          </a:p>
          <a:p>
            <a:r>
              <a:rPr lang="en-US" dirty="0"/>
              <a:t>Tests: If you don’t do well on a test, you may do test corrections to earn back half of the points that you missed, as long as you have all of the assignments turned in for that unit. No retakes. You must do the corrections within one week of the test. </a:t>
            </a:r>
          </a:p>
        </p:txBody>
      </p:sp>
    </p:spTree>
    <p:extLst>
      <p:ext uri="{BB962C8B-B14F-4D97-AF65-F5344CB8AC3E}">
        <p14:creationId xmlns:p14="http://schemas.microsoft.com/office/powerpoint/2010/main" val="1628198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Hall Passes</a:t>
            </a:r>
          </a:p>
        </p:txBody>
      </p:sp>
      <p:sp>
        <p:nvSpPr>
          <p:cNvPr id="21506" name="Content Placeholder 2"/>
          <p:cNvSpPr>
            <a:spLocks noGrp="1"/>
          </p:cNvSpPr>
          <p:nvPr>
            <p:ph idx="1"/>
          </p:nvPr>
        </p:nvSpPr>
        <p:spPr/>
        <p:txBody>
          <a:bodyPr/>
          <a:lstStyle/>
          <a:p>
            <a:r>
              <a:rPr lang="en-US" altLang="en-US" b="1" dirty="0">
                <a:effectLst/>
              </a:rPr>
              <a:t>Hall Passes:</a:t>
            </a:r>
            <a:r>
              <a:rPr lang="en-US" altLang="en-US" dirty="0">
                <a:effectLst/>
              </a:rPr>
              <a:t>  Only one person should be out of the room at a time.  Please sign out and let the teacher know if there is a reason for leaving for more than five minutes otherwise you may use the hall pass any time.  Be sure to take the Hall Pass with you, and return it when you get back.</a:t>
            </a:r>
          </a:p>
          <a:p>
            <a:r>
              <a:rPr lang="en-US" altLang="en-US" dirty="0">
                <a:effectLst/>
              </a:rPr>
              <a:t>You don’t need to ask to go.</a:t>
            </a:r>
          </a:p>
          <a:p>
            <a:r>
              <a:rPr lang="en-US" altLang="en-US" dirty="0"/>
              <a:t>Just a life tip: It is incredibly rude to get up and walk out of a room when someone (like a teacher, for example) is talking. Please be mindful and don’t be a distraction. Can you wait? If so, please do. </a:t>
            </a:r>
            <a:r>
              <a:rPr lang="en-US" altLang="en-US" dirty="0">
                <a:effectLst/>
              </a:rPr>
              <a:t> </a:t>
            </a:r>
          </a:p>
        </p:txBody>
      </p:sp>
    </p:spTree>
    <p:extLst>
      <p:ext uri="{BB962C8B-B14F-4D97-AF65-F5344CB8AC3E}">
        <p14:creationId xmlns:p14="http://schemas.microsoft.com/office/powerpoint/2010/main" val="74135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Money! </a:t>
            </a:r>
          </a:p>
        </p:txBody>
      </p:sp>
      <p:sp>
        <p:nvSpPr>
          <p:cNvPr id="3" name="Content Placeholder 2"/>
          <p:cNvSpPr>
            <a:spLocks noGrp="1"/>
          </p:cNvSpPr>
          <p:nvPr>
            <p:ph idx="1"/>
          </p:nvPr>
        </p:nvSpPr>
        <p:spPr/>
        <p:txBody>
          <a:bodyPr/>
          <a:lstStyle/>
          <a:p>
            <a:pPr>
              <a:defRPr/>
            </a:pPr>
            <a:r>
              <a:rPr lang="en-US" sz="2400" b="1" dirty="0"/>
              <a:t>Lab Fee:</a:t>
            </a:r>
            <a:r>
              <a:rPr lang="en-US" sz="2400" dirty="0"/>
              <a:t>  There is a </a:t>
            </a:r>
            <a:r>
              <a:rPr lang="en-US" sz="2400" b="1" dirty="0"/>
              <a:t>$20</a:t>
            </a:r>
            <a:r>
              <a:rPr lang="en-US" sz="2400" dirty="0"/>
              <a:t> lab fee required for all students not on a fee waiver. This will cover any lab supplies (like dissection specimens) we use during class. </a:t>
            </a:r>
          </a:p>
          <a:p>
            <a:pPr>
              <a:defRPr/>
            </a:pPr>
            <a:r>
              <a:rPr lang="en-US" sz="2400" dirty="0"/>
              <a:t>Pay in the front office within the first 2 weeks of class. Those who do not pay the fee may not go on the field trip and will be given an alternate (and less fun) final exam. </a:t>
            </a:r>
          </a:p>
          <a:p>
            <a:pPr>
              <a:defRPr/>
            </a:pPr>
            <a:r>
              <a:rPr lang="en-US" sz="2400" dirty="0"/>
              <a:t>Tell the front office that you are paying the lab fee for Zoology and bring me your receipt. </a:t>
            </a:r>
          </a:p>
          <a:p>
            <a:pPr>
              <a:defRPr/>
            </a:pPr>
            <a:endParaRPr lang="en-US" sz="2400" dirty="0"/>
          </a:p>
        </p:txBody>
      </p:sp>
    </p:spTree>
    <p:extLst>
      <p:ext uri="{BB962C8B-B14F-4D97-AF65-F5344CB8AC3E}">
        <p14:creationId xmlns:p14="http://schemas.microsoft.com/office/powerpoint/2010/main" val="62023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Class</a:t>
            </a:r>
          </a:p>
        </p:txBody>
      </p:sp>
      <p:sp>
        <p:nvSpPr>
          <p:cNvPr id="3" name="Content Placeholder 2"/>
          <p:cNvSpPr>
            <a:spLocks noGrp="1"/>
          </p:cNvSpPr>
          <p:nvPr>
            <p:ph idx="1"/>
          </p:nvPr>
        </p:nvSpPr>
        <p:spPr>
          <a:xfrm>
            <a:off x="838200" y="1243012"/>
            <a:ext cx="10515600" cy="5857875"/>
          </a:xfrm>
        </p:spPr>
        <p:txBody>
          <a:bodyPr>
            <a:normAutofit lnSpcReduction="10000"/>
          </a:bodyPr>
          <a:lstStyle/>
          <a:p>
            <a:r>
              <a:rPr lang="en-US" dirty="0"/>
              <a:t>Be quiet and respectful. </a:t>
            </a:r>
          </a:p>
          <a:p>
            <a:r>
              <a:rPr lang="en-US" dirty="0"/>
              <a:t>Take notes!!!</a:t>
            </a:r>
          </a:p>
          <a:p>
            <a:pPr lvl="1"/>
            <a:r>
              <a:rPr lang="en-US" dirty="0"/>
              <a:t>Please have a notebook that is dedicated to Zoology. This can be a spiral notebook or a composition book. </a:t>
            </a:r>
          </a:p>
          <a:p>
            <a:pPr lvl="1"/>
            <a:r>
              <a:rPr lang="en-US" dirty="0"/>
              <a:t>You will be expected to know the physical characteristics of all the major phyla in the animal kingdom, as well as examples of specific animals in each phylum. </a:t>
            </a:r>
          </a:p>
          <a:p>
            <a:pPr lvl="1"/>
            <a:r>
              <a:rPr lang="en-US" dirty="0"/>
              <a:t>I will have you turn in notes for a grade at least once a quarter.</a:t>
            </a:r>
          </a:p>
          <a:p>
            <a:pPr lvl="1"/>
            <a:r>
              <a:rPr lang="en-US" dirty="0"/>
              <a:t>Coloring books: I will assign specific pages; you are responsible to read, color, and write a short synopsis of the information for each page.  Please bring a 1-2 inch binder in which to put your coloring book. Please use a colored sticky flag to mark which pages you need graded. </a:t>
            </a:r>
          </a:p>
          <a:p>
            <a:pPr lvl="1"/>
            <a:r>
              <a:rPr lang="en-US" dirty="0"/>
              <a:t>Other assignments are due at the beginning of the next class meeting unless otherwise stated. </a:t>
            </a:r>
          </a:p>
          <a:p>
            <a:pPr lvl="1"/>
            <a:r>
              <a:rPr lang="en-US" dirty="0"/>
              <a:t>If you get done with assigned work early, please work on other classes’ homework, read a book or magazine (feel free to peruse mine), or sit quietly. NO PHONES. AT ALL. NOPE. NOT EVEN TO LISTEN TO MUSIC. </a:t>
            </a:r>
          </a:p>
        </p:txBody>
      </p:sp>
    </p:spTree>
    <p:extLst>
      <p:ext uri="{BB962C8B-B14F-4D97-AF65-F5344CB8AC3E}">
        <p14:creationId xmlns:p14="http://schemas.microsoft.com/office/powerpoint/2010/main" val="20891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BDA2-F6B1-134C-BF53-3B2379A39ECD}"/>
              </a:ext>
            </a:extLst>
          </p:cNvPr>
          <p:cNvSpPr>
            <a:spLocks noGrp="1"/>
          </p:cNvSpPr>
          <p:nvPr>
            <p:ph type="title"/>
          </p:nvPr>
        </p:nvSpPr>
        <p:spPr/>
        <p:txBody>
          <a:bodyPr/>
          <a:lstStyle/>
          <a:p>
            <a:pPr>
              <a:defRPr/>
            </a:pPr>
            <a:r>
              <a:rPr lang="en-US" dirty="0"/>
              <a:t>Disclosure and Lab Safety: Google Classroom </a:t>
            </a:r>
          </a:p>
        </p:txBody>
      </p:sp>
      <p:sp>
        <p:nvSpPr>
          <p:cNvPr id="3" name="Content Placeholder 2">
            <a:extLst>
              <a:ext uri="{FF2B5EF4-FFF2-40B4-BE49-F238E27FC236}">
                <a16:creationId xmlns:a16="http://schemas.microsoft.com/office/drawing/2014/main" id="{45C2D01B-C3C7-784B-AD5C-05D59D0505B3}"/>
              </a:ext>
            </a:extLst>
          </p:cNvPr>
          <p:cNvSpPr>
            <a:spLocks noGrp="1"/>
          </p:cNvSpPr>
          <p:nvPr>
            <p:ph idx="1"/>
          </p:nvPr>
        </p:nvSpPr>
        <p:spPr>
          <a:xfrm>
            <a:off x="838200" y="1243013"/>
            <a:ext cx="10515600" cy="4933950"/>
          </a:xfrm>
        </p:spPr>
        <p:txBody>
          <a:bodyPr>
            <a:normAutofit lnSpcReduction="10000"/>
          </a:bodyPr>
          <a:lstStyle/>
          <a:p>
            <a:pPr>
              <a:defRPr/>
            </a:pPr>
            <a:r>
              <a:rPr lang="en-US" sz="3600" dirty="0"/>
              <a:t>Log in </a:t>
            </a:r>
          </a:p>
          <a:p>
            <a:pPr>
              <a:defRPr/>
            </a:pPr>
            <a:r>
              <a:rPr lang="en-US" sz="3200" dirty="0"/>
              <a:t>Go to: </a:t>
            </a:r>
            <a:r>
              <a:rPr lang="en-US" sz="3200" dirty="0" err="1"/>
              <a:t>classroom.google.com</a:t>
            </a:r>
            <a:endParaRPr lang="en-US" sz="3200" dirty="0"/>
          </a:p>
          <a:p>
            <a:pPr lvl="1">
              <a:defRPr/>
            </a:pPr>
            <a:r>
              <a:rPr lang="en-US" dirty="0"/>
              <a:t>Click on “I am a student”</a:t>
            </a:r>
          </a:p>
          <a:p>
            <a:pPr lvl="1">
              <a:defRPr/>
            </a:pPr>
            <a:r>
              <a:rPr lang="en-US" sz="3200" dirty="0"/>
              <a:t>Click on </a:t>
            </a:r>
            <a:r>
              <a:rPr lang="en-US" sz="3200" b="1" dirty="0"/>
              <a:t>Add + and Join Class</a:t>
            </a:r>
          </a:p>
          <a:p>
            <a:pPr lvl="1">
              <a:defRPr/>
            </a:pPr>
            <a:r>
              <a:rPr lang="en-US" sz="3200" dirty="0"/>
              <a:t>Enter the class code: </a:t>
            </a:r>
          </a:p>
          <a:p>
            <a:pPr lvl="2">
              <a:defRPr/>
            </a:pPr>
            <a:r>
              <a:rPr lang="en-US" sz="4000" dirty="0"/>
              <a:t>5th: 89tvdz</a:t>
            </a:r>
          </a:p>
          <a:p>
            <a:pPr lvl="2">
              <a:defRPr/>
            </a:pPr>
            <a:r>
              <a:rPr lang="en-US" sz="4000" dirty="0"/>
              <a:t>7</a:t>
            </a:r>
            <a:r>
              <a:rPr lang="en-US" sz="4000" baseline="30000" dirty="0"/>
              <a:t>th</a:t>
            </a:r>
            <a:r>
              <a:rPr lang="en-US" sz="4000" dirty="0"/>
              <a:t>: 22s4f5o </a:t>
            </a:r>
          </a:p>
          <a:p>
            <a:pPr lvl="1">
              <a:defRPr/>
            </a:pPr>
            <a:r>
              <a:rPr lang="en-US" sz="3200" dirty="0"/>
              <a:t>Find the Disclosure Statement assignment. Please have your parents read and sign it with you and submit it by Sept. 5</a:t>
            </a:r>
            <a:r>
              <a:rPr lang="en-US" sz="3200" baseline="30000" dirty="0"/>
              <a:t>th</a:t>
            </a:r>
            <a:r>
              <a:rPr lang="en-US" sz="3200" dirty="0"/>
              <a:t>.  </a:t>
            </a:r>
          </a:p>
          <a:p>
            <a:pPr>
              <a:defRPr/>
            </a:pPr>
            <a:endParaRPr lang="en-US" dirty="0"/>
          </a:p>
        </p:txBody>
      </p:sp>
    </p:spTree>
    <p:extLst>
      <p:ext uri="{BB962C8B-B14F-4D97-AF65-F5344CB8AC3E}">
        <p14:creationId xmlns:p14="http://schemas.microsoft.com/office/powerpoint/2010/main" val="3416417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1009</TotalTime>
  <Words>1258</Words>
  <Application>Microsoft Macintosh PowerPoint</Application>
  <PresentationFormat>Widescreen</PresentationFormat>
  <Paragraphs>87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Zoology (Zoh-ah-lah-gee)</vt:lpstr>
      <vt:lpstr>Policies, Procedures, etc</vt:lpstr>
      <vt:lpstr>Absent? Lost something important? </vt:lpstr>
      <vt:lpstr>Getting a hold of Mrs. Fravel </vt:lpstr>
      <vt:lpstr>Tests and Quizzes</vt:lpstr>
      <vt:lpstr>Hall Passes</vt:lpstr>
      <vt:lpstr>Money! </vt:lpstr>
      <vt:lpstr>During Class</vt:lpstr>
      <vt:lpstr>Disclosure and Lab Safety: Google Classroom </vt:lpstr>
      <vt:lpstr>Any Questions?</vt:lpstr>
      <vt:lpstr>What is Zoology?</vt:lpstr>
      <vt:lpstr>Examples of Animals and their Very Scientific Names</vt:lpstr>
      <vt:lpstr>PowerPoint Presentation</vt:lpstr>
      <vt:lpstr>PowerPoint Presentation</vt:lpstr>
      <vt:lpstr>First assignment! Yes!</vt:lpstr>
      <vt:lpstr>My index card:</vt:lpstr>
      <vt:lpstr>PowerPoint Presentation</vt:lpstr>
      <vt:lpstr>More Funny Animal Stuff</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Zoology (Zoh-ah-lah-gee)</dc:title>
  <dc:creator>Microsoft Office User</dc:creator>
  <cp:lastModifiedBy>Microsoft Office User</cp:lastModifiedBy>
  <cp:revision>24</cp:revision>
  <dcterms:created xsi:type="dcterms:W3CDTF">2017-08-21T17:59:32Z</dcterms:created>
  <dcterms:modified xsi:type="dcterms:W3CDTF">2018-08-23T21:14:17Z</dcterms:modified>
</cp:coreProperties>
</file>