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51"/>
    <p:restoredTop sz="94624"/>
  </p:normalViewPr>
  <p:slideViewPr>
    <p:cSldViewPr snapToGrid="0" snapToObjects="1">
      <p:cViewPr varScale="1">
        <p:scale>
          <a:sx n="58" d="100"/>
          <a:sy n="58" d="100"/>
        </p:scale>
        <p:origin x="216" y="12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1E93C-C1F6-7144-B10E-D98B50FBBC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D6DFAF9-E425-8046-8503-493E4B06C9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F31D427-4D07-6B4F-B28A-8A9C44F38D7F}"/>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5" name="Footer Placeholder 4">
            <a:extLst>
              <a:ext uri="{FF2B5EF4-FFF2-40B4-BE49-F238E27FC236}">
                <a16:creationId xmlns:a16="http://schemas.microsoft.com/office/drawing/2014/main" id="{1429E913-2D94-014D-AC2D-33409753F5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C1DE1A-7FC1-A84D-9058-45F5C58A5A69}"/>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1226408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F3C8B-DE1D-4E45-B560-5FC1D9EDC51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D5BD0D-435E-A649-BFF3-C8A7032E46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52F7D2-119F-EA43-BF00-4FF86958AC2A}"/>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5" name="Footer Placeholder 4">
            <a:extLst>
              <a:ext uri="{FF2B5EF4-FFF2-40B4-BE49-F238E27FC236}">
                <a16:creationId xmlns:a16="http://schemas.microsoft.com/office/drawing/2014/main" id="{76F5FE93-41F8-7342-B59D-4ADD6A699B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D11A62C-B40A-B447-8E74-2C74346A2155}"/>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20680488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35CD92-0320-8641-A328-2DCEC7A1A4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DE23C1C-7A7C-C74B-84B3-B645ED1FE3C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998523-64CC-D540-B9B0-21C97A0E775C}"/>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5" name="Footer Placeholder 4">
            <a:extLst>
              <a:ext uri="{FF2B5EF4-FFF2-40B4-BE49-F238E27FC236}">
                <a16:creationId xmlns:a16="http://schemas.microsoft.com/office/drawing/2014/main" id="{D71C7344-D2F4-6246-9F48-A27C0F9A8FA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1F91F9-5E44-924A-9A4E-8206D56D149E}"/>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1860555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D1C10-455D-294F-BE48-5C37D513AE0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92FD51F-73CF-8244-B196-E898A75D8A6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766944A-D71A-F949-8186-AE47B1252EAB}"/>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5" name="Footer Placeholder 4">
            <a:extLst>
              <a:ext uri="{FF2B5EF4-FFF2-40B4-BE49-F238E27FC236}">
                <a16:creationId xmlns:a16="http://schemas.microsoft.com/office/drawing/2014/main" id="{963324A5-5F71-7F4C-8988-78F9C296235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CE9BF-3DC8-474E-B279-83622666229E}"/>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1209848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5C0A9-DE94-D546-AAE9-A7E2C247E1C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8657B74-EDA6-7A46-AA94-7DAEA4DA5DE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64373F2-4436-4D46-B0E3-DB9285E10EC7}"/>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5" name="Footer Placeholder 4">
            <a:extLst>
              <a:ext uri="{FF2B5EF4-FFF2-40B4-BE49-F238E27FC236}">
                <a16:creationId xmlns:a16="http://schemas.microsoft.com/office/drawing/2014/main" id="{E3783343-C213-014E-B395-BDB0063B9F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F7A729-51DE-A946-ABB8-F841BB67EDBB}"/>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2409779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DE7D57-B68E-6E49-9DFD-CE068D1DDA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800DA0-B8DC-584C-95EE-35645A561CD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CA057A-1C09-9148-9C4D-EFD878A0FB0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FE0B41-46CB-D849-B0C6-485023FF1498}"/>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6" name="Footer Placeholder 5">
            <a:extLst>
              <a:ext uri="{FF2B5EF4-FFF2-40B4-BE49-F238E27FC236}">
                <a16:creationId xmlns:a16="http://schemas.microsoft.com/office/drawing/2014/main" id="{4FB3CE38-55BF-CC4C-8C28-3BDC84BFB2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863A8A-C410-674F-9BB0-658A62B3AF35}"/>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20629237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482FF-89E4-C042-8EEF-349A1979F73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3336A98-4DAD-E145-9280-B5813E6584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E1B3A68-D64D-BC4A-BAE8-25C60CCDE5E7}"/>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DD5698-CB9A-264B-B942-455680EB83C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11A721F-4AED-B843-BDCA-2CCA9545C29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D04114-0E86-3E4D-AD85-6273AF7CC0DA}"/>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8" name="Footer Placeholder 7">
            <a:extLst>
              <a:ext uri="{FF2B5EF4-FFF2-40B4-BE49-F238E27FC236}">
                <a16:creationId xmlns:a16="http://schemas.microsoft.com/office/drawing/2014/main" id="{B3546AAC-315D-114F-9512-7AB9DF8653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5555D4A-F625-D34E-9FE1-AF13CD1389F2}"/>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17754155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679720-9DC1-2C4C-A96A-0A7C848331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BD45C2-4993-1B4F-AABA-AE5B4FB46FCD}"/>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4" name="Footer Placeholder 3">
            <a:extLst>
              <a:ext uri="{FF2B5EF4-FFF2-40B4-BE49-F238E27FC236}">
                <a16:creationId xmlns:a16="http://schemas.microsoft.com/office/drawing/2014/main" id="{12B99627-342B-9C49-AFAD-8C2E92F80EF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C7D9F-DF25-2344-BF7B-9F5B594D4FEB}"/>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324797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A4480F9-21C7-E044-84C8-7E5EB8742274}"/>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3" name="Footer Placeholder 2">
            <a:extLst>
              <a:ext uri="{FF2B5EF4-FFF2-40B4-BE49-F238E27FC236}">
                <a16:creationId xmlns:a16="http://schemas.microsoft.com/office/drawing/2014/main" id="{83812438-FB2E-1349-954D-537A6CD1710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EB3B5F-79C8-EA4B-9A95-9A6FDE6C783B}"/>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707302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94224-43B4-7240-9C81-8FA66FA1E9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052893-0B4E-3040-9042-C9EC8FA80B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8997FF3-8D6E-CA4E-92AE-F57F0670846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EAB2D4F-E4B9-F44F-AF91-B54055D13E37}"/>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6" name="Footer Placeholder 5">
            <a:extLst>
              <a:ext uri="{FF2B5EF4-FFF2-40B4-BE49-F238E27FC236}">
                <a16:creationId xmlns:a16="http://schemas.microsoft.com/office/drawing/2014/main" id="{27F0F94D-9FE4-1F43-B6DA-92B8031F73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924298-5ED4-A845-A18E-23C53FA29BFC}"/>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116225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451B4C-314D-434C-9EE9-A7C5212C39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0DB22-FFCD-4847-9279-01A409F4330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E74DB38-263D-8F46-98D5-885FBB05DDF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95C909A-436F-5540-A011-B523D2668828}"/>
              </a:ext>
            </a:extLst>
          </p:cNvPr>
          <p:cNvSpPr>
            <a:spLocks noGrp="1"/>
          </p:cNvSpPr>
          <p:nvPr>
            <p:ph type="dt" sz="half" idx="10"/>
          </p:nvPr>
        </p:nvSpPr>
        <p:spPr/>
        <p:txBody>
          <a:bodyPr/>
          <a:lstStyle/>
          <a:p>
            <a:fld id="{FC6A77C4-0978-1F4D-B2C9-02D0935DE90D}" type="datetimeFigureOut">
              <a:rPr lang="en-US" smtClean="0"/>
              <a:t>10/2/18</a:t>
            </a:fld>
            <a:endParaRPr lang="en-US"/>
          </a:p>
        </p:txBody>
      </p:sp>
      <p:sp>
        <p:nvSpPr>
          <p:cNvPr id="6" name="Footer Placeholder 5">
            <a:extLst>
              <a:ext uri="{FF2B5EF4-FFF2-40B4-BE49-F238E27FC236}">
                <a16:creationId xmlns:a16="http://schemas.microsoft.com/office/drawing/2014/main" id="{DC5F0506-47C6-BC42-8ED1-06D5AFECC4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DAAD6F6-AE20-144A-93A0-B19FF6F7961C}"/>
              </a:ext>
            </a:extLst>
          </p:cNvPr>
          <p:cNvSpPr>
            <a:spLocks noGrp="1"/>
          </p:cNvSpPr>
          <p:nvPr>
            <p:ph type="sldNum" sz="quarter" idx="12"/>
          </p:nvPr>
        </p:nvSpPr>
        <p:spPr/>
        <p:txBody>
          <a:bodyPr/>
          <a:lstStyle/>
          <a:p>
            <a:fld id="{8D9222A9-E391-A448-8132-D6E0A89EFE69}" type="slidenum">
              <a:rPr lang="en-US" smtClean="0"/>
              <a:t>‹#›</a:t>
            </a:fld>
            <a:endParaRPr lang="en-US"/>
          </a:p>
        </p:txBody>
      </p:sp>
    </p:spTree>
    <p:extLst>
      <p:ext uri="{BB962C8B-B14F-4D97-AF65-F5344CB8AC3E}">
        <p14:creationId xmlns:p14="http://schemas.microsoft.com/office/powerpoint/2010/main" val="19882579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C2C72F1-B5BB-EF43-924A-8E3B620139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C88E2B-933C-1444-B4C9-07C7018352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60B61-C83A-1445-BA0B-EDAA1F34C5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6A77C4-0978-1F4D-B2C9-02D0935DE90D}" type="datetimeFigureOut">
              <a:rPr lang="en-US" smtClean="0"/>
              <a:t>10/2/18</a:t>
            </a:fld>
            <a:endParaRPr lang="en-US"/>
          </a:p>
        </p:txBody>
      </p:sp>
      <p:sp>
        <p:nvSpPr>
          <p:cNvPr id="5" name="Footer Placeholder 4">
            <a:extLst>
              <a:ext uri="{FF2B5EF4-FFF2-40B4-BE49-F238E27FC236}">
                <a16:creationId xmlns:a16="http://schemas.microsoft.com/office/drawing/2014/main" id="{E801520F-DDAF-0B4B-AF0D-449D311B67A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09A25E-822D-F14A-9668-36CEAA674AE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D9222A9-E391-A448-8132-D6E0A89EFE69}" type="slidenum">
              <a:rPr lang="en-US" smtClean="0"/>
              <a:t>‹#›</a:t>
            </a:fld>
            <a:endParaRPr lang="en-US"/>
          </a:p>
        </p:txBody>
      </p:sp>
    </p:spTree>
    <p:extLst>
      <p:ext uri="{BB962C8B-B14F-4D97-AF65-F5344CB8AC3E}">
        <p14:creationId xmlns:p14="http://schemas.microsoft.com/office/powerpoint/2010/main" val="1445249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britannica.com/science/parturition" TargetMode="External"/><Relationship Id="rId2" Type="http://schemas.openxmlformats.org/officeDocument/2006/relationships/hyperlink" Target="https://www.britannica.com/animal/animal" TargetMode="External"/><Relationship Id="rId1" Type="http://schemas.openxmlformats.org/officeDocument/2006/relationships/slideLayout" Target="../slideLayouts/slideLayout2.xml"/><Relationship Id="rId6" Type="http://schemas.openxmlformats.org/officeDocument/2006/relationships/hyperlink" Target="https://www.britannica.com/science/biological-development" TargetMode="External"/><Relationship Id="rId5" Type="http://schemas.openxmlformats.org/officeDocument/2006/relationships/hyperlink" Target="https://www.britannica.com/topic/minor" TargetMode="External"/><Relationship Id="rId4" Type="http://schemas.openxmlformats.org/officeDocument/2006/relationships/hyperlink" Target="https://www.britannica.com/science/adulthood"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image" Target="../media/image11.tiff"/><Relationship Id="rId1" Type="http://schemas.openxmlformats.org/officeDocument/2006/relationships/slideLayout" Target="../slideLayouts/slideLayout2.xml"/><Relationship Id="rId4" Type="http://schemas.openxmlformats.org/officeDocument/2006/relationships/image" Target="../media/image13.tiff"/></Relationships>
</file>

<file path=ppt/slides/_rels/slide12.xml.rels><?xml version="1.0" encoding="UTF-8" standalone="yes"?>
<Relationships xmlns="http://schemas.openxmlformats.org/package/2006/relationships"><Relationship Id="rId3" Type="http://schemas.openxmlformats.org/officeDocument/2006/relationships/hyperlink" Target="https://www.britannica.com/science/morphogenesis" TargetMode="External"/><Relationship Id="rId2" Type="http://schemas.openxmlformats.org/officeDocument/2006/relationships/hyperlink" Target="https://www.merriam-webster.com/dictionary/pinnacle"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www.britannica.com/science/nervous-system" TargetMode="External"/><Relationship Id="rId2" Type="http://schemas.openxmlformats.org/officeDocument/2006/relationships/image" Target="../media/image1.tiff"/><Relationship Id="rId1" Type="http://schemas.openxmlformats.org/officeDocument/2006/relationships/slideLayout" Target="../slideLayouts/slideLayout2.xml"/><Relationship Id="rId4" Type="http://schemas.openxmlformats.org/officeDocument/2006/relationships/hyperlink" Target="https://www.britannica.com/science/alimentary-cana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hyperlink" Target="https://www.britannica.com/animal/animal"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merriam-webster.com/dictionary/environme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www.merriam-webster.com/dictionary/environment"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2.xml"/><Relationship Id="rId5" Type="http://schemas.openxmlformats.org/officeDocument/2006/relationships/image" Target="../media/image6.tiff"/><Relationship Id="rId4" Type="http://schemas.openxmlformats.org/officeDocument/2006/relationships/image" Target="../media/image5.tiff"/></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image" Target="../media/image7.tiff"/><Relationship Id="rId1" Type="http://schemas.openxmlformats.org/officeDocument/2006/relationships/slideLayout" Target="../slideLayouts/slideLayout2.xml"/><Relationship Id="rId5" Type="http://schemas.openxmlformats.org/officeDocument/2006/relationships/image" Target="../media/image10.tiff"/><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0986-CF71-3E46-8FB1-CA4005C9B535}"/>
              </a:ext>
            </a:extLst>
          </p:cNvPr>
          <p:cNvSpPr>
            <a:spLocks noGrp="1"/>
          </p:cNvSpPr>
          <p:nvPr>
            <p:ph type="ctrTitle"/>
          </p:nvPr>
        </p:nvSpPr>
        <p:spPr/>
        <p:txBody>
          <a:bodyPr/>
          <a:lstStyle/>
          <a:p>
            <a:r>
              <a:rPr lang="en-US" dirty="0"/>
              <a:t>Animal Development:</a:t>
            </a:r>
          </a:p>
        </p:txBody>
      </p:sp>
      <p:sp>
        <p:nvSpPr>
          <p:cNvPr id="3" name="Subtitle 2">
            <a:extLst>
              <a:ext uri="{FF2B5EF4-FFF2-40B4-BE49-F238E27FC236}">
                <a16:creationId xmlns:a16="http://schemas.microsoft.com/office/drawing/2014/main" id="{AB7CC96F-92A1-3842-8FA8-7BDBF70124EC}"/>
              </a:ext>
            </a:extLst>
          </p:cNvPr>
          <p:cNvSpPr>
            <a:spLocks noGrp="1"/>
          </p:cNvSpPr>
          <p:nvPr>
            <p:ph type="subTitle" idx="1"/>
          </p:nvPr>
        </p:nvSpPr>
        <p:spPr/>
        <p:txBody>
          <a:bodyPr>
            <a:normAutofit/>
          </a:bodyPr>
          <a:lstStyle/>
          <a:p>
            <a:r>
              <a:rPr lang="en-US" sz="4000" dirty="0"/>
              <a:t>Life Cycles</a:t>
            </a:r>
          </a:p>
        </p:txBody>
      </p:sp>
    </p:spTree>
    <p:extLst>
      <p:ext uri="{BB962C8B-B14F-4D97-AF65-F5344CB8AC3E}">
        <p14:creationId xmlns:p14="http://schemas.microsoft.com/office/powerpoint/2010/main" val="30183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5386D-21CB-B64E-9A04-36E4D8134D63}"/>
              </a:ext>
            </a:extLst>
          </p:cNvPr>
          <p:cNvSpPr>
            <a:spLocks noGrp="1"/>
          </p:cNvSpPr>
          <p:nvPr>
            <p:ph type="title"/>
          </p:nvPr>
        </p:nvSpPr>
        <p:spPr/>
        <p:txBody>
          <a:bodyPr/>
          <a:lstStyle/>
          <a:p>
            <a:r>
              <a:rPr lang="en-US" dirty="0"/>
              <a:t>Juvenile Vertebrates: Direct Development</a:t>
            </a:r>
          </a:p>
        </p:txBody>
      </p:sp>
      <p:sp>
        <p:nvSpPr>
          <p:cNvPr id="3" name="Content Placeholder 2">
            <a:extLst>
              <a:ext uri="{FF2B5EF4-FFF2-40B4-BE49-F238E27FC236}">
                <a16:creationId xmlns:a16="http://schemas.microsoft.com/office/drawing/2014/main" id="{4647CF55-63DA-F445-A6D9-5B1E3E3CF24E}"/>
              </a:ext>
            </a:extLst>
          </p:cNvPr>
          <p:cNvSpPr>
            <a:spLocks noGrp="1"/>
          </p:cNvSpPr>
          <p:nvPr>
            <p:ph idx="1"/>
          </p:nvPr>
        </p:nvSpPr>
        <p:spPr/>
        <p:txBody>
          <a:bodyPr/>
          <a:lstStyle/>
          <a:p>
            <a:r>
              <a:rPr lang="en-US" dirty="0"/>
              <a:t>No larval stage, no metamorphosis</a:t>
            </a:r>
          </a:p>
          <a:p>
            <a:r>
              <a:rPr lang="en-US" dirty="0"/>
              <a:t>If an </a:t>
            </a:r>
            <a:r>
              <a:rPr lang="en-US" u="sng" dirty="0">
                <a:hlinkClick r:id="rId2"/>
              </a:rPr>
              <a:t>animal</a:t>
            </a:r>
            <a:r>
              <a:rPr lang="en-US" dirty="0"/>
              <a:t> after </a:t>
            </a:r>
            <a:r>
              <a:rPr lang="en-US" u="sng" dirty="0">
                <a:hlinkClick r:id="rId3"/>
              </a:rPr>
              <a:t>birth</a:t>
            </a:r>
            <a:r>
              <a:rPr lang="en-US" dirty="0"/>
              <a:t> or emergence from an egg differs from the </a:t>
            </a:r>
            <a:r>
              <a:rPr lang="en-US" u="sng" dirty="0">
                <a:hlinkClick r:id="rId4"/>
              </a:rPr>
              <a:t>adult</a:t>
            </a:r>
            <a:r>
              <a:rPr lang="en-US" dirty="0"/>
              <a:t> in comparatively </a:t>
            </a:r>
            <a:r>
              <a:rPr lang="en-US" u="sng" dirty="0">
                <a:hlinkClick r:id="rId5"/>
              </a:rPr>
              <a:t>minor</a:t>
            </a:r>
            <a:r>
              <a:rPr lang="en-US" dirty="0"/>
              <a:t> details (apart from not having functional sex organs), the </a:t>
            </a:r>
            <a:r>
              <a:rPr lang="en-US" u="sng" dirty="0">
                <a:hlinkClick r:id="rId6"/>
              </a:rPr>
              <a:t>development</a:t>
            </a:r>
            <a:r>
              <a:rPr lang="en-US" dirty="0"/>
              <a:t> is said to be direct.</a:t>
            </a:r>
          </a:p>
          <a:p>
            <a:r>
              <a:rPr lang="en-US" dirty="0"/>
              <a:t>does not mean, however, that no changes occur between birth and adulthood. </a:t>
            </a:r>
          </a:p>
        </p:txBody>
      </p:sp>
    </p:spTree>
    <p:extLst>
      <p:ext uri="{BB962C8B-B14F-4D97-AF65-F5344CB8AC3E}">
        <p14:creationId xmlns:p14="http://schemas.microsoft.com/office/powerpoint/2010/main" val="39480676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3AB384-1196-524F-B187-194AA5CE35AC}"/>
              </a:ext>
            </a:extLst>
          </p:cNvPr>
          <p:cNvSpPr>
            <a:spLocks noGrp="1"/>
          </p:cNvSpPr>
          <p:nvPr>
            <p:ph type="title"/>
          </p:nvPr>
        </p:nvSpPr>
        <p:spPr/>
        <p:txBody>
          <a:bodyPr/>
          <a:lstStyle/>
          <a:p>
            <a:r>
              <a:rPr lang="en-US" dirty="0"/>
              <a:t>Growth</a:t>
            </a:r>
          </a:p>
        </p:txBody>
      </p:sp>
      <p:sp>
        <p:nvSpPr>
          <p:cNvPr id="3" name="Content Placeholder 2">
            <a:extLst>
              <a:ext uri="{FF2B5EF4-FFF2-40B4-BE49-F238E27FC236}">
                <a16:creationId xmlns:a16="http://schemas.microsoft.com/office/drawing/2014/main" id="{439B337B-9A38-E348-8C95-14777440BBA8}"/>
              </a:ext>
            </a:extLst>
          </p:cNvPr>
          <p:cNvSpPr>
            <a:spLocks noGrp="1"/>
          </p:cNvSpPr>
          <p:nvPr>
            <p:ph idx="1"/>
          </p:nvPr>
        </p:nvSpPr>
        <p:spPr>
          <a:xfrm>
            <a:off x="738187" y="1320006"/>
            <a:ext cx="10515600" cy="4351338"/>
          </a:xfrm>
        </p:spPr>
        <p:txBody>
          <a:bodyPr/>
          <a:lstStyle/>
          <a:p>
            <a:r>
              <a:rPr lang="en-US" dirty="0"/>
              <a:t> rate of growth is highest in the early stages of postembryonic life</a:t>
            </a:r>
          </a:p>
          <a:p>
            <a:r>
              <a:rPr lang="en-US" dirty="0"/>
              <a:t>growth continues to slow, ceasing completely at the attainment of adulthood (for most animals)</a:t>
            </a:r>
          </a:p>
          <a:p>
            <a:pPr lvl="1"/>
            <a:r>
              <a:rPr lang="en-US" dirty="0"/>
              <a:t>Lizards, snakes, sharks, corals continue to grow until death. Limited by limiting resources in their environment. </a:t>
            </a:r>
          </a:p>
          <a:p>
            <a:pPr lvl="1"/>
            <a:r>
              <a:rPr lang="en-US" dirty="0"/>
              <a:t>Most animals have a genetically pre-determined maximum size, dictated by genetics and controlled at the skeletal system level. (But, is usually a varying trait)</a:t>
            </a:r>
          </a:p>
        </p:txBody>
      </p:sp>
      <p:pic>
        <p:nvPicPr>
          <p:cNvPr id="4" name="Picture 3">
            <a:extLst>
              <a:ext uri="{FF2B5EF4-FFF2-40B4-BE49-F238E27FC236}">
                <a16:creationId xmlns:a16="http://schemas.microsoft.com/office/drawing/2014/main" id="{A0AEAD0A-DC38-254E-A0AB-103BD52A6788}"/>
              </a:ext>
            </a:extLst>
          </p:cNvPr>
          <p:cNvPicPr>
            <a:picLocks noChangeAspect="1"/>
          </p:cNvPicPr>
          <p:nvPr/>
        </p:nvPicPr>
        <p:blipFill>
          <a:blip r:embed="rId2"/>
          <a:stretch>
            <a:fillRect/>
          </a:stretch>
        </p:blipFill>
        <p:spPr>
          <a:xfrm>
            <a:off x="8386763" y="4721850"/>
            <a:ext cx="3281362" cy="2136149"/>
          </a:xfrm>
          <a:prstGeom prst="rect">
            <a:avLst/>
          </a:prstGeom>
        </p:spPr>
      </p:pic>
      <p:pic>
        <p:nvPicPr>
          <p:cNvPr id="5" name="Picture 4">
            <a:extLst>
              <a:ext uri="{FF2B5EF4-FFF2-40B4-BE49-F238E27FC236}">
                <a16:creationId xmlns:a16="http://schemas.microsoft.com/office/drawing/2014/main" id="{1AD5A8EB-E379-AC4B-ADFA-BF6F61D97EA1}"/>
              </a:ext>
            </a:extLst>
          </p:cNvPr>
          <p:cNvPicPr>
            <a:picLocks noChangeAspect="1"/>
          </p:cNvPicPr>
          <p:nvPr/>
        </p:nvPicPr>
        <p:blipFill>
          <a:blip r:embed="rId3"/>
          <a:stretch>
            <a:fillRect/>
          </a:stretch>
        </p:blipFill>
        <p:spPr>
          <a:xfrm>
            <a:off x="3675063" y="4531887"/>
            <a:ext cx="4397375" cy="1915999"/>
          </a:xfrm>
          <a:prstGeom prst="rect">
            <a:avLst/>
          </a:prstGeom>
        </p:spPr>
      </p:pic>
      <p:pic>
        <p:nvPicPr>
          <p:cNvPr id="6" name="Picture 5">
            <a:extLst>
              <a:ext uri="{FF2B5EF4-FFF2-40B4-BE49-F238E27FC236}">
                <a16:creationId xmlns:a16="http://schemas.microsoft.com/office/drawing/2014/main" id="{55C16426-5AA7-9645-B642-AFB4CCC782AF}"/>
              </a:ext>
            </a:extLst>
          </p:cNvPr>
          <p:cNvPicPr>
            <a:picLocks noChangeAspect="1"/>
          </p:cNvPicPr>
          <p:nvPr/>
        </p:nvPicPr>
        <p:blipFill>
          <a:blip r:embed="rId4"/>
          <a:stretch>
            <a:fillRect/>
          </a:stretch>
        </p:blipFill>
        <p:spPr>
          <a:xfrm>
            <a:off x="70263" y="5300662"/>
            <a:ext cx="2736688" cy="1557337"/>
          </a:xfrm>
          <a:prstGeom prst="rect">
            <a:avLst/>
          </a:prstGeom>
        </p:spPr>
      </p:pic>
    </p:spTree>
    <p:extLst>
      <p:ext uri="{BB962C8B-B14F-4D97-AF65-F5344CB8AC3E}">
        <p14:creationId xmlns:p14="http://schemas.microsoft.com/office/powerpoint/2010/main" val="40991680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2C5F9E-C3D8-6449-8546-08BAA1952BE0}"/>
              </a:ext>
            </a:extLst>
          </p:cNvPr>
          <p:cNvSpPr>
            <a:spLocks noGrp="1"/>
          </p:cNvSpPr>
          <p:nvPr>
            <p:ph type="title"/>
          </p:nvPr>
        </p:nvSpPr>
        <p:spPr/>
        <p:txBody>
          <a:bodyPr/>
          <a:lstStyle/>
          <a:p>
            <a:r>
              <a:rPr lang="en-US" dirty="0"/>
              <a:t>Adult Stage	</a:t>
            </a:r>
          </a:p>
        </p:txBody>
      </p:sp>
      <p:sp>
        <p:nvSpPr>
          <p:cNvPr id="3" name="Content Placeholder 2">
            <a:extLst>
              <a:ext uri="{FF2B5EF4-FFF2-40B4-BE49-F238E27FC236}">
                <a16:creationId xmlns:a16="http://schemas.microsoft.com/office/drawing/2014/main" id="{69A6F817-FEC9-0241-AAE4-27FC59F43690}"/>
              </a:ext>
            </a:extLst>
          </p:cNvPr>
          <p:cNvSpPr>
            <a:spLocks noGrp="1"/>
          </p:cNvSpPr>
          <p:nvPr>
            <p:ph idx="1"/>
          </p:nvPr>
        </p:nvSpPr>
        <p:spPr>
          <a:xfrm>
            <a:off x="171450" y="1314450"/>
            <a:ext cx="11182350" cy="4862513"/>
          </a:xfrm>
        </p:spPr>
        <p:txBody>
          <a:bodyPr>
            <a:normAutofit/>
          </a:bodyPr>
          <a:lstStyle/>
          <a:p>
            <a:r>
              <a:rPr lang="en-US" dirty="0"/>
              <a:t>Technically, this is when sexual maturity is reached and an individual is able to reproduce</a:t>
            </a:r>
          </a:p>
          <a:p>
            <a:r>
              <a:rPr lang="en-US" dirty="0"/>
              <a:t>marks the </a:t>
            </a:r>
            <a:r>
              <a:rPr lang="en-US" dirty="0">
                <a:hlinkClick r:id="rId2"/>
              </a:rPr>
              <a:t>pinnacle</a:t>
            </a:r>
            <a:r>
              <a:rPr lang="en-US" dirty="0"/>
              <a:t> of development and </a:t>
            </a:r>
            <a:r>
              <a:rPr lang="en-US" u="sng" dirty="0">
                <a:hlinkClick r:id="rId3"/>
              </a:rPr>
              <a:t>morphogenesis</a:t>
            </a:r>
            <a:r>
              <a:rPr lang="en-US" dirty="0"/>
              <a:t> and, for many animals, heralds the end of life. </a:t>
            </a:r>
          </a:p>
          <a:p>
            <a:r>
              <a:rPr lang="en-US" dirty="0"/>
              <a:t>The biological goal of the entire process is achieved with the launching of the next generation, and the life cycle that runs from the formation of gametes by one generation to the formation of gametes by the next generation is completed.</a:t>
            </a:r>
          </a:p>
          <a:p>
            <a:r>
              <a:rPr lang="en-US" dirty="0"/>
              <a:t> In many animals the females die after laying their eggs; the males may have died earlier, after pairing. Indeed, some males (spiders, praying mantises) are eaten by the females immediately after copulation.</a:t>
            </a:r>
          </a:p>
        </p:txBody>
      </p:sp>
    </p:spTree>
    <p:extLst>
      <p:ext uri="{BB962C8B-B14F-4D97-AF65-F5344CB8AC3E}">
        <p14:creationId xmlns:p14="http://schemas.microsoft.com/office/powerpoint/2010/main" val="2708863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837793-2F3C-1A4E-A91C-2C47872FC12A}"/>
              </a:ext>
            </a:extLst>
          </p:cNvPr>
          <p:cNvSpPr>
            <a:spLocks noGrp="1"/>
          </p:cNvSpPr>
          <p:nvPr>
            <p:ph type="title"/>
          </p:nvPr>
        </p:nvSpPr>
        <p:spPr/>
        <p:txBody>
          <a:bodyPr/>
          <a:lstStyle/>
          <a:p>
            <a:r>
              <a:rPr lang="en-US" dirty="0"/>
              <a:t>Assignment: Chronicle a Life</a:t>
            </a:r>
          </a:p>
        </p:txBody>
      </p:sp>
      <p:sp>
        <p:nvSpPr>
          <p:cNvPr id="3" name="Content Placeholder 2">
            <a:extLst>
              <a:ext uri="{FF2B5EF4-FFF2-40B4-BE49-F238E27FC236}">
                <a16:creationId xmlns:a16="http://schemas.microsoft.com/office/drawing/2014/main" id="{344186A3-E618-C148-A434-68FC855A74E8}"/>
              </a:ext>
            </a:extLst>
          </p:cNvPr>
          <p:cNvSpPr>
            <a:spLocks noGrp="1"/>
          </p:cNvSpPr>
          <p:nvPr>
            <p:ph idx="1"/>
          </p:nvPr>
        </p:nvSpPr>
        <p:spPr/>
        <p:txBody>
          <a:bodyPr/>
          <a:lstStyle/>
          <a:p>
            <a:r>
              <a:rPr lang="en-US" dirty="0"/>
              <a:t>I will assign you a species</a:t>
            </a:r>
          </a:p>
          <a:p>
            <a:r>
              <a:rPr lang="en-US" dirty="0"/>
              <a:t>Instructions are on Canvas</a:t>
            </a:r>
          </a:p>
        </p:txBody>
      </p:sp>
    </p:spTree>
    <p:extLst>
      <p:ext uri="{BB962C8B-B14F-4D97-AF65-F5344CB8AC3E}">
        <p14:creationId xmlns:p14="http://schemas.microsoft.com/office/powerpoint/2010/main" val="25741997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24C46-F27C-7D40-8FE3-192F39117401}"/>
              </a:ext>
            </a:extLst>
          </p:cNvPr>
          <p:cNvSpPr>
            <a:spLocks noGrp="1"/>
          </p:cNvSpPr>
          <p:nvPr>
            <p:ph type="title"/>
          </p:nvPr>
        </p:nvSpPr>
        <p:spPr>
          <a:xfrm>
            <a:off x="838200" y="365125"/>
            <a:ext cx="4333875" cy="1325563"/>
          </a:xfrm>
        </p:spPr>
        <p:txBody>
          <a:bodyPr/>
          <a:lstStyle/>
          <a:p>
            <a:r>
              <a:rPr lang="en-US" dirty="0"/>
              <a:t>Remember that gastrula? </a:t>
            </a:r>
          </a:p>
        </p:txBody>
      </p:sp>
      <p:pic>
        <p:nvPicPr>
          <p:cNvPr id="4" name="Content Placeholder 3">
            <a:extLst>
              <a:ext uri="{FF2B5EF4-FFF2-40B4-BE49-F238E27FC236}">
                <a16:creationId xmlns:a16="http://schemas.microsoft.com/office/drawing/2014/main" id="{51618E6D-FAD5-DA4F-A5E3-562A54C91663}"/>
              </a:ext>
            </a:extLst>
          </p:cNvPr>
          <p:cNvPicPr>
            <a:picLocks noGrp="1" noChangeAspect="1"/>
          </p:cNvPicPr>
          <p:nvPr>
            <p:ph idx="1"/>
          </p:nvPr>
        </p:nvPicPr>
        <p:blipFill>
          <a:blip r:embed="rId2"/>
          <a:stretch>
            <a:fillRect/>
          </a:stretch>
        </p:blipFill>
        <p:spPr>
          <a:xfrm>
            <a:off x="5386388" y="161926"/>
            <a:ext cx="6629400" cy="2353437"/>
          </a:xfrm>
          <a:prstGeom prst="rect">
            <a:avLst/>
          </a:prstGeom>
        </p:spPr>
      </p:pic>
      <p:sp>
        <p:nvSpPr>
          <p:cNvPr id="5" name="Rectangle 4">
            <a:extLst>
              <a:ext uri="{FF2B5EF4-FFF2-40B4-BE49-F238E27FC236}">
                <a16:creationId xmlns:a16="http://schemas.microsoft.com/office/drawing/2014/main" id="{84B1D79F-E840-EE43-9957-7313E67F34FB}"/>
              </a:ext>
            </a:extLst>
          </p:cNvPr>
          <p:cNvSpPr/>
          <p:nvPr/>
        </p:nvSpPr>
        <p:spPr>
          <a:xfrm>
            <a:off x="1128712" y="2829688"/>
            <a:ext cx="9386887" cy="3539430"/>
          </a:xfrm>
          <a:prstGeom prst="rect">
            <a:avLst/>
          </a:prstGeom>
        </p:spPr>
        <p:txBody>
          <a:bodyPr wrap="square">
            <a:spAutoFit/>
          </a:bodyPr>
          <a:lstStyle/>
          <a:p>
            <a:pPr marL="457200" indent="-457200">
              <a:buFont typeface="Arial" panose="020B0604020202020204" pitchFamily="34" charset="0"/>
              <a:buChar char="•"/>
            </a:pPr>
            <a:r>
              <a:rPr lang="en-US" sz="2800" dirty="0"/>
              <a:t>The ectoderm gives rise to the skin covering, to the </a:t>
            </a:r>
            <a:r>
              <a:rPr lang="en-US" sz="2800" u="sng" dirty="0">
                <a:hlinkClick r:id="rId3"/>
              </a:rPr>
              <a:t>nervous system</a:t>
            </a:r>
            <a:r>
              <a:rPr lang="en-US" sz="2800" dirty="0"/>
              <a:t>, and to the sense organs. </a:t>
            </a:r>
          </a:p>
          <a:p>
            <a:pPr marL="457200" indent="-457200">
              <a:buFont typeface="Arial" panose="020B0604020202020204" pitchFamily="34" charset="0"/>
              <a:buChar char="•"/>
            </a:pPr>
            <a:r>
              <a:rPr lang="en-US" sz="2800" dirty="0"/>
              <a:t>The mesoderm produces the muscles, excretory organs, circulatory organs, sex organs (gonads), and internal skeleton. </a:t>
            </a:r>
          </a:p>
          <a:p>
            <a:pPr marL="457200" indent="-457200">
              <a:buFont typeface="Arial" panose="020B0604020202020204" pitchFamily="34" charset="0"/>
              <a:buChar char="•"/>
            </a:pPr>
            <a:r>
              <a:rPr lang="en-US" sz="2800" dirty="0"/>
              <a:t>The endoderm lines the </a:t>
            </a:r>
            <a:r>
              <a:rPr lang="en-US" sz="2800" u="sng" dirty="0">
                <a:hlinkClick r:id="rId4"/>
              </a:rPr>
              <a:t>alimentary canal</a:t>
            </a:r>
            <a:r>
              <a:rPr lang="en-US" sz="2800" dirty="0"/>
              <a:t> and gives rise to the organs associated with digestion and, in chordates, with breathing.</a:t>
            </a:r>
          </a:p>
        </p:txBody>
      </p:sp>
    </p:spTree>
    <p:extLst>
      <p:ext uri="{BB962C8B-B14F-4D97-AF65-F5344CB8AC3E}">
        <p14:creationId xmlns:p14="http://schemas.microsoft.com/office/powerpoint/2010/main" val="15064654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6DAE-4E38-804A-8514-D161DE2768CB}"/>
              </a:ext>
            </a:extLst>
          </p:cNvPr>
          <p:cNvSpPr>
            <a:spLocks noGrp="1"/>
          </p:cNvSpPr>
          <p:nvPr>
            <p:ph type="title"/>
          </p:nvPr>
        </p:nvSpPr>
        <p:spPr/>
        <p:txBody>
          <a:bodyPr/>
          <a:lstStyle/>
          <a:p>
            <a:r>
              <a:rPr lang="en-US" dirty="0"/>
              <a:t>Embryos: the first stage of life for a vertebrate</a:t>
            </a:r>
          </a:p>
        </p:txBody>
      </p:sp>
      <p:sp>
        <p:nvSpPr>
          <p:cNvPr id="3" name="Content Placeholder 2">
            <a:extLst>
              <a:ext uri="{FF2B5EF4-FFF2-40B4-BE49-F238E27FC236}">
                <a16:creationId xmlns:a16="http://schemas.microsoft.com/office/drawing/2014/main" id="{8958276B-E3A1-B34E-A613-7B84FD1227DA}"/>
              </a:ext>
            </a:extLst>
          </p:cNvPr>
          <p:cNvSpPr>
            <a:spLocks noGrp="1"/>
          </p:cNvSpPr>
          <p:nvPr>
            <p:ph idx="1"/>
          </p:nvPr>
        </p:nvSpPr>
        <p:spPr>
          <a:xfrm>
            <a:off x="577850" y="1539875"/>
            <a:ext cx="7359650" cy="4351338"/>
          </a:xfrm>
        </p:spPr>
        <p:txBody>
          <a:bodyPr/>
          <a:lstStyle/>
          <a:p>
            <a:r>
              <a:rPr lang="en-US" b="1" dirty="0"/>
              <a:t>Organogenesis: </a:t>
            </a:r>
            <a:r>
              <a:rPr lang="en-US" dirty="0"/>
              <a:t>Once the three germ layers are established, the cells interact with one another and rearrange themselves to produce tissues and organs. </a:t>
            </a:r>
          </a:p>
          <a:p>
            <a:r>
              <a:rPr lang="en-US" b="1" dirty="0"/>
              <a:t>Embryo: </a:t>
            </a:r>
            <a:r>
              <a:rPr lang="en-US" dirty="0"/>
              <a:t>the early developmental stage of an </a:t>
            </a:r>
            <a:r>
              <a:rPr lang="en-US" u="sng" dirty="0">
                <a:hlinkClick r:id="rId2"/>
              </a:rPr>
              <a:t>animal</a:t>
            </a:r>
            <a:r>
              <a:rPr lang="en-US" dirty="0"/>
              <a:t> while it is in the egg or within the uterus of the mother.</a:t>
            </a:r>
          </a:p>
          <a:p>
            <a:r>
              <a:rPr lang="en-US" dirty="0"/>
              <a:t>Gets nutrients from a yolk or a placenta (in placental mammals only)</a:t>
            </a:r>
          </a:p>
        </p:txBody>
      </p:sp>
      <p:pic>
        <p:nvPicPr>
          <p:cNvPr id="4" name="Picture 3">
            <a:extLst>
              <a:ext uri="{FF2B5EF4-FFF2-40B4-BE49-F238E27FC236}">
                <a16:creationId xmlns:a16="http://schemas.microsoft.com/office/drawing/2014/main" id="{0049F790-29B7-C449-A459-844D78279DC0}"/>
              </a:ext>
            </a:extLst>
          </p:cNvPr>
          <p:cNvPicPr>
            <a:picLocks noChangeAspect="1"/>
          </p:cNvPicPr>
          <p:nvPr/>
        </p:nvPicPr>
        <p:blipFill>
          <a:blip r:embed="rId3"/>
          <a:stretch>
            <a:fillRect/>
          </a:stretch>
        </p:blipFill>
        <p:spPr>
          <a:xfrm>
            <a:off x="8058150" y="1690688"/>
            <a:ext cx="3175000" cy="3810000"/>
          </a:xfrm>
          <a:prstGeom prst="rect">
            <a:avLst/>
          </a:prstGeom>
        </p:spPr>
      </p:pic>
    </p:spTree>
    <p:extLst>
      <p:ext uri="{BB962C8B-B14F-4D97-AF65-F5344CB8AC3E}">
        <p14:creationId xmlns:p14="http://schemas.microsoft.com/office/powerpoint/2010/main" val="39612755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E8631-DD5D-2048-88A9-9101A8EFBAC4}"/>
              </a:ext>
            </a:extLst>
          </p:cNvPr>
          <p:cNvSpPr>
            <a:spLocks noGrp="1"/>
          </p:cNvSpPr>
          <p:nvPr>
            <p:ph type="title"/>
          </p:nvPr>
        </p:nvSpPr>
        <p:spPr/>
        <p:txBody>
          <a:bodyPr/>
          <a:lstStyle/>
          <a:p>
            <a:r>
              <a:rPr lang="en-US" dirty="0"/>
              <a:t>Eggs</a:t>
            </a:r>
          </a:p>
        </p:txBody>
      </p:sp>
      <p:sp>
        <p:nvSpPr>
          <p:cNvPr id="3" name="Content Placeholder 2">
            <a:extLst>
              <a:ext uri="{FF2B5EF4-FFF2-40B4-BE49-F238E27FC236}">
                <a16:creationId xmlns:a16="http://schemas.microsoft.com/office/drawing/2014/main" id="{BFD3452E-E771-294C-B39A-559DD5861E6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3481388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AB0BC-AB3D-484A-B1EC-22CF9528BA4A}"/>
              </a:ext>
            </a:extLst>
          </p:cNvPr>
          <p:cNvSpPr>
            <a:spLocks noGrp="1"/>
          </p:cNvSpPr>
          <p:nvPr>
            <p:ph type="title"/>
          </p:nvPr>
        </p:nvSpPr>
        <p:spPr/>
        <p:txBody>
          <a:bodyPr/>
          <a:lstStyle/>
          <a:p>
            <a:r>
              <a:rPr lang="en-US" dirty="0"/>
              <a:t>Birth: Emerging from an egg or the mother’s body</a:t>
            </a:r>
          </a:p>
        </p:txBody>
      </p:sp>
      <p:sp>
        <p:nvSpPr>
          <p:cNvPr id="3" name="Content Placeholder 2">
            <a:extLst>
              <a:ext uri="{FF2B5EF4-FFF2-40B4-BE49-F238E27FC236}">
                <a16:creationId xmlns:a16="http://schemas.microsoft.com/office/drawing/2014/main" id="{8A2BF1B7-69DC-CF42-9C99-7D4E706C726F}"/>
              </a:ext>
            </a:extLst>
          </p:cNvPr>
          <p:cNvSpPr>
            <a:spLocks noGrp="1"/>
          </p:cNvSpPr>
          <p:nvPr>
            <p:ph idx="1"/>
          </p:nvPr>
        </p:nvSpPr>
        <p:spPr/>
        <p:txBody>
          <a:bodyPr>
            <a:normAutofit fontScale="92500"/>
          </a:bodyPr>
          <a:lstStyle/>
          <a:p>
            <a:r>
              <a:rPr lang="en-US" dirty="0"/>
              <a:t>Some animals go through a larval stage</a:t>
            </a:r>
          </a:p>
          <a:p>
            <a:pPr lvl="1"/>
            <a:r>
              <a:rPr lang="en-US" dirty="0"/>
              <a:t>Emerge as an organism not resembling the adult </a:t>
            </a:r>
          </a:p>
          <a:p>
            <a:pPr lvl="1"/>
            <a:r>
              <a:rPr lang="en-US" dirty="0"/>
              <a:t>may have to procure food for itself and, being small, may not be able to feed in the same way as the adult.</a:t>
            </a:r>
          </a:p>
          <a:p>
            <a:pPr lvl="1"/>
            <a:r>
              <a:rPr lang="en-US" dirty="0"/>
              <a:t>may not be able to use effectively the same defense mechanisms the adult possesses</a:t>
            </a:r>
          </a:p>
          <a:p>
            <a:pPr lvl="1"/>
            <a:r>
              <a:rPr lang="en-US" dirty="0"/>
              <a:t>may be able to exploit an entirely different </a:t>
            </a:r>
            <a:r>
              <a:rPr lang="en-US" dirty="0">
                <a:hlinkClick r:id="rId2"/>
              </a:rPr>
              <a:t>environment</a:t>
            </a:r>
            <a:r>
              <a:rPr lang="en-US" dirty="0"/>
              <a:t> because its organization is very different from that of the adults</a:t>
            </a:r>
          </a:p>
          <a:p>
            <a:pPr lvl="2"/>
            <a:r>
              <a:rPr lang="en-US" dirty="0"/>
              <a:t>terrestrial adult may have aquatic larvae, a flying adult may have burrowing larvae, and a parasitic adult may have a free-living larva</a:t>
            </a:r>
          </a:p>
          <a:p>
            <a:pPr lvl="1"/>
            <a:r>
              <a:rPr lang="en-US" dirty="0"/>
              <a:t>in animals whose adult stages are sessile or restricted in their movements; the larvae can move freely, either of their own accord or on water currents. In this way the larvae of sedentary animals serve for the dispersal of the species. </a:t>
            </a:r>
          </a:p>
          <a:p>
            <a:pPr lvl="1"/>
            <a:endParaRPr lang="en-US" dirty="0"/>
          </a:p>
        </p:txBody>
      </p:sp>
    </p:spTree>
    <p:extLst>
      <p:ext uri="{BB962C8B-B14F-4D97-AF65-F5344CB8AC3E}">
        <p14:creationId xmlns:p14="http://schemas.microsoft.com/office/powerpoint/2010/main" val="15874878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BA8CC-ABB4-3F41-95B2-CE2A604A9AF9}"/>
              </a:ext>
            </a:extLst>
          </p:cNvPr>
          <p:cNvSpPr>
            <a:spLocks noGrp="1"/>
          </p:cNvSpPr>
          <p:nvPr>
            <p:ph type="title"/>
          </p:nvPr>
        </p:nvSpPr>
        <p:spPr/>
        <p:txBody>
          <a:bodyPr/>
          <a:lstStyle/>
          <a:p>
            <a:r>
              <a:rPr lang="en-US" dirty="0"/>
              <a:t>Larvae Advantages</a:t>
            </a:r>
          </a:p>
        </p:txBody>
      </p:sp>
      <p:sp>
        <p:nvSpPr>
          <p:cNvPr id="3" name="Content Placeholder 2">
            <a:extLst>
              <a:ext uri="{FF2B5EF4-FFF2-40B4-BE49-F238E27FC236}">
                <a16:creationId xmlns:a16="http://schemas.microsoft.com/office/drawing/2014/main" id="{53F27953-AEA3-944A-B305-9DE7A45D9D4E}"/>
              </a:ext>
            </a:extLst>
          </p:cNvPr>
          <p:cNvSpPr>
            <a:spLocks noGrp="1"/>
          </p:cNvSpPr>
          <p:nvPr>
            <p:ph idx="1"/>
          </p:nvPr>
        </p:nvSpPr>
        <p:spPr/>
        <p:txBody>
          <a:bodyPr/>
          <a:lstStyle/>
          <a:p>
            <a:pPr lvl="1"/>
            <a:r>
              <a:rPr lang="en-US" dirty="0"/>
              <a:t>may have to procure food for itself and, being small, may not be able to feed in the same way as the adult.</a:t>
            </a:r>
          </a:p>
          <a:p>
            <a:pPr lvl="1"/>
            <a:r>
              <a:rPr lang="en-US" dirty="0"/>
              <a:t>may not be able to use effectively the same defense mechanisms the adult possesses</a:t>
            </a:r>
          </a:p>
          <a:p>
            <a:pPr lvl="1"/>
            <a:r>
              <a:rPr lang="en-US" dirty="0"/>
              <a:t>may be able to exploit an entirely different </a:t>
            </a:r>
            <a:r>
              <a:rPr lang="en-US" dirty="0">
                <a:hlinkClick r:id="rId2"/>
              </a:rPr>
              <a:t>environment</a:t>
            </a:r>
            <a:r>
              <a:rPr lang="en-US" dirty="0"/>
              <a:t> because its organization is very different from that of the adults</a:t>
            </a:r>
          </a:p>
          <a:p>
            <a:pPr lvl="2"/>
            <a:r>
              <a:rPr lang="en-US" dirty="0"/>
              <a:t>terrestrial adult may have aquatic larvae, a flying adult may have burrowing larvae, and a parasitic adult may have a free-living larva</a:t>
            </a:r>
          </a:p>
          <a:p>
            <a:pPr lvl="1"/>
            <a:r>
              <a:rPr lang="en-US" dirty="0"/>
              <a:t>in animals whose adult stages are sessile or restricted in their movements; the larvae can move freely, either of their own accord or on water currents. In this way the larvae of sedentary animals serve for the dispersal of the species. </a:t>
            </a:r>
          </a:p>
          <a:p>
            <a:endParaRPr lang="en-US" dirty="0"/>
          </a:p>
        </p:txBody>
      </p:sp>
    </p:spTree>
    <p:extLst>
      <p:ext uri="{BB962C8B-B14F-4D97-AF65-F5344CB8AC3E}">
        <p14:creationId xmlns:p14="http://schemas.microsoft.com/office/powerpoint/2010/main" val="27040102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5EBF9-2F53-674C-84D7-085DC1E07B61}"/>
              </a:ext>
            </a:extLst>
          </p:cNvPr>
          <p:cNvSpPr>
            <a:spLocks noGrp="1"/>
          </p:cNvSpPr>
          <p:nvPr>
            <p:ph type="title"/>
          </p:nvPr>
        </p:nvSpPr>
        <p:spPr/>
        <p:txBody>
          <a:bodyPr/>
          <a:lstStyle/>
          <a:p>
            <a:r>
              <a:rPr lang="en-US" dirty="0"/>
              <a:t>Phyla with larval stage	</a:t>
            </a:r>
          </a:p>
        </p:txBody>
      </p:sp>
      <p:sp>
        <p:nvSpPr>
          <p:cNvPr id="3" name="Content Placeholder 2">
            <a:extLst>
              <a:ext uri="{FF2B5EF4-FFF2-40B4-BE49-F238E27FC236}">
                <a16:creationId xmlns:a16="http://schemas.microsoft.com/office/drawing/2014/main" id="{D76F1191-347B-A84F-A5EE-D63ED82F7F3B}"/>
              </a:ext>
            </a:extLst>
          </p:cNvPr>
          <p:cNvSpPr>
            <a:spLocks noGrp="1"/>
          </p:cNvSpPr>
          <p:nvPr>
            <p:ph idx="1"/>
          </p:nvPr>
        </p:nvSpPr>
        <p:spPr>
          <a:xfrm>
            <a:off x="838200" y="1825625"/>
            <a:ext cx="3962400" cy="4351338"/>
          </a:xfrm>
        </p:spPr>
        <p:txBody>
          <a:bodyPr/>
          <a:lstStyle/>
          <a:p>
            <a:r>
              <a:rPr lang="en-US" dirty="0"/>
              <a:t>Arthropoda (insects and crustaceans)</a:t>
            </a:r>
          </a:p>
          <a:p>
            <a:r>
              <a:rPr lang="en-US" dirty="0"/>
              <a:t>Mollusca</a:t>
            </a:r>
          </a:p>
          <a:p>
            <a:r>
              <a:rPr lang="en-US" dirty="0"/>
              <a:t>Cnidaria</a:t>
            </a:r>
          </a:p>
        </p:txBody>
      </p:sp>
      <p:pic>
        <p:nvPicPr>
          <p:cNvPr id="4" name="Picture 3">
            <a:extLst>
              <a:ext uri="{FF2B5EF4-FFF2-40B4-BE49-F238E27FC236}">
                <a16:creationId xmlns:a16="http://schemas.microsoft.com/office/drawing/2014/main" id="{45CE3A06-7BA6-3749-900A-4A73470D1B0B}"/>
              </a:ext>
            </a:extLst>
          </p:cNvPr>
          <p:cNvPicPr>
            <a:picLocks noChangeAspect="1"/>
          </p:cNvPicPr>
          <p:nvPr/>
        </p:nvPicPr>
        <p:blipFill>
          <a:blip r:embed="rId2"/>
          <a:stretch>
            <a:fillRect/>
          </a:stretch>
        </p:blipFill>
        <p:spPr>
          <a:xfrm>
            <a:off x="8582664" y="0"/>
            <a:ext cx="3342636" cy="2986088"/>
          </a:xfrm>
          <a:prstGeom prst="rect">
            <a:avLst/>
          </a:prstGeom>
        </p:spPr>
      </p:pic>
      <p:pic>
        <p:nvPicPr>
          <p:cNvPr id="5" name="Picture 4">
            <a:extLst>
              <a:ext uri="{FF2B5EF4-FFF2-40B4-BE49-F238E27FC236}">
                <a16:creationId xmlns:a16="http://schemas.microsoft.com/office/drawing/2014/main" id="{F8AD4020-3370-CC44-8865-CEF840715F56}"/>
              </a:ext>
            </a:extLst>
          </p:cNvPr>
          <p:cNvPicPr>
            <a:picLocks noChangeAspect="1"/>
          </p:cNvPicPr>
          <p:nvPr/>
        </p:nvPicPr>
        <p:blipFill>
          <a:blip r:embed="rId3"/>
          <a:stretch>
            <a:fillRect/>
          </a:stretch>
        </p:blipFill>
        <p:spPr>
          <a:xfrm>
            <a:off x="8458739" y="3005138"/>
            <a:ext cx="3733261" cy="3171825"/>
          </a:xfrm>
          <a:prstGeom prst="rect">
            <a:avLst/>
          </a:prstGeom>
        </p:spPr>
      </p:pic>
      <p:pic>
        <p:nvPicPr>
          <p:cNvPr id="7" name="Picture 6">
            <a:extLst>
              <a:ext uri="{FF2B5EF4-FFF2-40B4-BE49-F238E27FC236}">
                <a16:creationId xmlns:a16="http://schemas.microsoft.com/office/drawing/2014/main" id="{DA36A586-82F1-7B41-A3C1-FECFE480670B}"/>
              </a:ext>
            </a:extLst>
          </p:cNvPr>
          <p:cNvPicPr>
            <a:picLocks noChangeAspect="1"/>
          </p:cNvPicPr>
          <p:nvPr/>
        </p:nvPicPr>
        <p:blipFill>
          <a:blip r:embed="rId4"/>
          <a:stretch>
            <a:fillRect/>
          </a:stretch>
        </p:blipFill>
        <p:spPr>
          <a:xfrm>
            <a:off x="4667250" y="3711416"/>
            <a:ext cx="3105150" cy="2535873"/>
          </a:xfrm>
          <a:prstGeom prst="rect">
            <a:avLst/>
          </a:prstGeom>
        </p:spPr>
      </p:pic>
      <p:pic>
        <p:nvPicPr>
          <p:cNvPr id="9" name="Picture 8">
            <a:extLst>
              <a:ext uri="{FF2B5EF4-FFF2-40B4-BE49-F238E27FC236}">
                <a16:creationId xmlns:a16="http://schemas.microsoft.com/office/drawing/2014/main" id="{4051104D-BD2A-7F4C-A9FD-06FD9F8CBF7E}"/>
              </a:ext>
            </a:extLst>
          </p:cNvPr>
          <p:cNvPicPr>
            <a:picLocks noChangeAspect="1"/>
          </p:cNvPicPr>
          <p:nvPr/>
        </p:nvPicPr>
        <p:blipFill>
          <a:blip r:embed="rId5"/>
          <a:stretch>
            <a:fillRect/>
          </a:stretch>
        </p:blipFill>
        <p:spPr>
          <a:xfrm>
            <a:off x="5929313" y="1164928"/>
            <a:ext cx="2773362" cy="2264072"/>
          </a:xfrm>
          <a:prstGeom prst="rect">
            <a:avLst/>
          </a:prstGeom>
        </p:spPr>
      </p:pic>
    </p:spTree>
    <p:extLst>
      <p:ext uri="{BB962C8B-B14F-4D97-AF65-F5344CB8AC3E}">
        <p14:creationId xmlns:p14="http://schemas.microsoft.com/office/powerpoint/2010/main" val="40828740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6B717-4FDE-4C4B-A77D-E40246DD6313}"/>
              </a:ext>
            </a:extLst>
          </p:cNvPr>
          <p:cNvSpPr>
            <a:spLocks noGrp="1"/>
          </p:cNvSpPr>
          <p:nvPr>
            <p:ph type="title"/>
          </p:nvPr>
        </p:nvSpPr>
        <p:spPr/>
        <p:txBody>
          <a:bodyPr/>
          <a:lstStyle/>
          <a:p>
            <a:r>
              <a:rPr lang="en-US" dirty="0"/>
              <a:t>Phyla with larval stage</a:t>
            </a:r>
          </a:p>
        </p:txBody>
      </p:sp>
      <p:sp>
        <p:nvSpPr>
          <p:cNvPr id="3" name="Content Placeholder 2">
            <a:extLst>
              <a:ext uri="{FF2B5EF4-FFF2-40B4-BE49-F238E27FC236}">
                <a16:creationId xmlns:a16="http://schemas.microsoft.com/office/drawing/2014/main" id="{DD965590-E9C1-B84B-9136-15B776721861}"/>
              </a:ext>
            </a:extLst>
          </p:cNvPr>
          <p:cNvSpPr>
            <a:spLocks noGrp="1"/>
          </p:cNvSpPr>
          <p:nvPr>
            <p:ph idx="1"/>
          </p:nvPr>
        </p:nvSpPr>
        <p:spPr>
          <a:xfrm>
            <a:off x="838200" y="1825625"/>
            <a:ext cx="5991225" cy="1656556"/>
          </a:xfrm>
        </p:spPr>
        <p:txBody>
          <a:bodyPr/>
          <a:lstStyle/>
          <a:p>
            <a:r>
              <a:rPr lang="en-US" dirty="0"/>
              <a:t>Platyhelminthes	</a:t>
            </a:r>
          </a:p>
          <a:p>
            <a:r>
              <a:rPr lang="en-US" dirty="0"/>
              <a:t>Echinodermata</a:t>
            </a:r>
          </a:p>
          <a:p>
            <a:r>
              <a:rPr lang="en-US" dirty="0"/>
              <a:t>Some Chordates: fish, amphibians</a:t>
            </a:r>
          </a:p>
        </p:txBody>
      </p:sp>
      <p:pic>
        <p:nvPicPr>
          <p:cNvPr id="4" name="Picture 3">
            <a:extLst>
              <a:ext uri="{FF2B5EF4-FFF2-40B4-BE49-F238E27FC236}">
                <a16:creationId xmlns:a16="http://schemas.microsoft.com/office/drawing/2014/main" id="{4BBD7468-B881-7E4E-A79B-6CE249EB5852}"/>
              </a:ext>
            </a:extLst>
          </p:cNvPr>
          <p:cNvPicPr>
            <a:picLocks noChangeAspect="1"/>
          </p:cNvPicPr>
          <p:nvPr/>
        </p:nvPicPr>
        <p:blipFill>
          <a:blip r:embed="rId2"/>
          <a:stretch>
            <a:fillRect/>
          </a:stretch>
        </p:blipFill>
        <p:spPr>
          <a:xfrm>
            <a:off x="8191499" y="365125"/>
            <a:ext cx="3048000" cy="2603500"/>
          </a:xfrm>
          <a:prstGeom prst="rect">
            <a:avLst/>
          </a:prstGeom>
        </p:spPr>
      </p:pic>
      <p:pic>
        <p:nvPicPr>
          <p:cNvPr id="5" name="Picture 4">
            <a:extLst>
              <a:ext uri="{FF2B5EF4-FFF2-40B4-BE49-F238E27FC236}">
                <a16:creationId xmlns:a16="http://schemas.microsoft.com/office/drawing/2014/main" id="{8F447910-E472-084B-8785-92A97F101B68}"/>
              </a:ext>
            </a:extLst>
          </p:cNvPr>
          <p:cNvPicPr>
            <a:picLocks noChangeAspect="1"/>
          </p:cNvPicPr>
          <p:nvPr/>
        </p:nvPicPr>
        <p:blipFill>
          <a:blip r:embed="rId3"/>
          <a:stretch>
            <a:fillRect/>
          </a:stretch>
        </p:blipFill>
        <p:spPr>
          <a:xfrm>
            <a:off x="8472487" y="3482181"/>
            <a:ext cx="2486025" cy="2486025"/>
          </a:xfrm>
          <a:prstGeom prst="rect">
            <a:avLst/>
          </a:prstGeom>
        </p:spPr>
      </p:pic>
      <p:pic>
        <p:nvPicPr>
          <p:cNvPr id="6" name="Picture 5">
            <a:extLst>
              <a:ext uri="{FF2B5EF4-FFF2-40B4-BE49-F238E27FC236}">
                <a16:creationId xmlns:a16="http://schemas.microsoft.com/office/drawing/2014/main" id="{88F6D0EB-F180-D74E-8565-157C9EA23B74}"/>
              </a:ext>
            </a:extLst>
          </p:cNvPr>
          <p:cNvPicPr>
            <a:picLocks noChangeAspect="1"/>
          </p:cNvPicPr>
          <p:nvPr/>
        </p:nvPicPr>
        <p:blipFill>
          <a:blip r:embed="rId4"/>
          <a:stretch>
            <a:fillRect/>
          </a:stretch>
        </p:blipFill>
        <p:spPr>
          <a:xfrm>
            <a:off x="4502150" y="3506787"/>
            <a:ext cx="3187700" cy="2552700"/>
          </a:xfrm>
          <a:prstGeom prst="rect">
            <a:avLst/>
          </a:prstGeom>
        </p:spPr>
      </p:pic>
      <p:pic>
        <p:nvPicPr>
          <p:cNvPr id="7" name="Picture 6">
            <a:extLst>
              <a:ext uri="{FF2B5EF4-FFF2-40B4-BE49-F238E27FC236}">
                <a16:creationId xmlns:a16="http://schemas.microsoft.com/office/drawing/2014/main" id="{F2D23D82-1681-DB4B-B388-62264557D14E}"/>
              </a:ext>
            </a:extLst>
          </p:cNvPr>
          <p:cNvPicPr>
            <a:picLocks noChangeAspect="1"/>
          </p:cNvPicPr>
          <p:nvPr/>
        </p:nvPicPr>
        <p:blipFill>
          <a:blip r:embed="rId5"/>
          <a:stretch>
            <a:fillRect/>
          </a:stretch>
        </p:blipFill>
        <p:spPr>
          <a:xfrm>
            <a:off x="692150" y="3494087"/>
            <a:ext cx="3149600" cy="2578100"/>
          </a:xfrm>
          <a:prstGeom prst="rect">
            <a:avLst/>
          </a:prstGeom>
        </p:spPr>
      </p:pic>
      <p:sp>
        <p:nvSpPr>
          <p:cNvPr id="8" name="TextBox 7">
            <a:extLst>
              <a:ext uri="{FF2B5EF4-FFF2-40B4-BE49-F238E27FC236}">
                <a16:creationId xmlns:a16="http://schemas.microsoft.com/office/drawing/2014/main" id="{22105F03-A2CE-EE42-8FDD-1037EA5B2892}"/>
              </a:ext>
            </a:extLst>
          </p:cNvPr>
          <p:cNvSpPr txBox="1"/>
          <p:nvPr/>
        </p:nvSpPr>
        <p:spPr>
          <a:xfrm>
            <a:off x="8287756" y="2968625"/>
            <a:ext cx="2885790" cy="369332"/>
          </a:xfrm>
          <a:prstGeom prst="rect">
            <a:avLst/>
          </a:prstGeom>
          <a:noFill/>
        </p:spPr>
        <p:txBody>
          <a:bodyPr wrap="none" rtlCol="0">
            <a:spAutoFit/>
          </a:bodyPr>
          <a:lstStyle/>
          <a:p>
            <a:r>
              <a:rPr lang="en-US" dirty="0"/>
              <a:t>Flatworms and </a:t>
            </a:r>
            <a:r>
              <a:rPr lang="en-US" dirty="0" err="1"/>
              <a:t>ribbonworms</a:t>
            </a:r>
            <a:endParaRPr lang="en-US" dirty="0"/>
          </a:p>
        </p:txBody>
      </p:sp>
      <p:sp>
        <p:nvSpPr>
          <p:cNvPr id="9" name="TextBox 8">
            <a:extLst>
              <a:ext uri="{FF2B5EF4-FFF2-40B4-BE49-F238E27FC236}">
                <a16:creationId xmlns:a16="http://schemas.microsoft.com/office/drawing/2014/main" id="{45751093-064A-D149-A87B-FEBC151DFD98}"/>
              </a:ext>
            </a:extLst>
          </p:cNvPr>
          <p:cNvSpPr txBox="1"/>
          <p:nvPr/>
        </p:nvSpPr>
        <p:spPr>
          <a:xfrm>
            <a:off x="8572500" y="6129338"/>
            <a:ext cx="1317990" cy="369332"/>
          </a:xfrm>
          <a:prstGeom prst="rect">
            <a:avLst/>
          </a:prstGeom>
          <a:noFill/>
        </p:spPr>
        <p:txBody>
          <a:bodyPr wrap="none" rtlCol="0">
            <a:spAutoFit/>
          </a:bodyPr>
          <a:lstStyle/>
          <a:p>
            <a:r>
              <a:rPr lang="en-US" dirty="0"/>
              <a:t>echinoderm</a:t>
            </a:r>
          </a:p>
        </p:txBody>
      </p:sp>
      <p:sp>
        <p:nvSpPr>
          <p:cNvPr id="10" name="TextBox 9">
            <a:extLst>
              <a:ext uri="{FF2B5EF4-FFF2-40B4-BE49-F238E27FC236}">
                <a16:creationId xmlns:a16="http://schemas.microsoft.com/office/drawing/2014/main" id="{ED753171-E47F-3C40-B6B5-EF442728387C}"/>
              </a:ext>
            </a:extLst>
          </p:cNvPr>
          <p:cNvSpPr txBox="1"/>
          <p:nvPr/>
        </p:nvSpPr>
        <p:spPr>
          <a:xfrm>
            <a:off x="4572000" y="6400800"/>
            <a:ext cx="1180451" cy="369332"/>
          </a:xfrm>
          <a:prstGeom prst="rect">
            <a:avLst/>
          </a:prstGeom>
          <a:noFill/>
        </p:spPr>
        <p:txBody>
          <a:bodyPr wrap="none" rtlCol="0">
            <a:spAutoFit/>
          </a:bodyPr>
          <a:lstStyle/>
          <a:p>
            <a:r>
              <a:rPr lang="en-US" dirty="0"/>
              <a:t>Fish larvae</a:t>
            </a:r>
          </a:p>
        </p:txBody>
      </p:sp>
      <p:sp>
        <p:nvSpPr>
          <p:cNvPr id="11" name="TextBox 10">
            <a:extLst>
              <a:ext uri="{FF2B5EF4-FFF2-40B4-BE49-F238E27FC236}">
                <a16:creationId xmlns:a16="http://schemas.microsoft.com/office/drawing/2014/main" id="{F101F1DB-89F5-DE4E-8580-272BF571F2CB}"/>
              </a:ext>
            </a:extLst>
          </p:cNvPr>
          <p:cNvSpPr txBox="1"/>
          <p:nvPr/>
        </p:nvSpPr>
        <p:spPr>
          <a:xfrm>
            <a:off x="857250" y="6415088"/>
            <a:ext cx="1458926" cy="369332"/>
          </a:xfrm>
          <a:prstGeom prst="rect">
            <a:avLst/>
          </a:prstGeom>
          <a:noFill/>
        </p:spPr>
        <p:txBody>
          <a:bodyPr wrap="none" rtlCol="0">
            <a:spAutoFit/>
          </a:bodyPr>
          <a:lstStyle/>
          <a:p>
            <a:r>
              <a:rPr lang="en-US" dirty="0"/>
              <a:t>Frog tadpoles</a:t>
            </a:r>
          </a:p>
        </p:txBody>
      </p:sp>
    </p:spTree>
    <p:extLst>
      <p:ext uri="{BB962C8B-B14F-4D97-AF65-F5344CB8AC3E}">
        <p14:creationId xmlns:p14="http://schemas.microsoft.com/office/powerpoint/2010/main" val="102652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DCF1C-A56F-AF4B-BBD8-06432749856D}"/>
              </a:ext>
            </a:extLst>
          </p:cNvPr>
          <p:cNvSpPr>
            <a:spLocks noGrp="1"/>
          </p:cNvSpPr>
          <p:nvPr>
            <p:ph type="title"/>
          </p:nvPr>
        </p:nvSpPr>
        <p:spPr/>
        <p:txBody>
          <a:bodyPr/>
          <a:lstStyle/>
          <a:p>
            <a:r>
              <a:rPr lang="en-US" dirty="0"/>
              <a:t>Metamorphosis and Juveniles</a:t>
            </a:r>
          </a:p>
        </p:txBody>
      </p:sp>
      <p:sp>
        <p:nvSpPr>
          <p:cNvPr id="3" name="Content Placeholder 2">
            <a:extLst>
              <a:ext uri="{FF2B5EF4-FFF2-40B4-BE49-F238E27FC236}">
                <a16:creationId xmlns:a16="http://schemas.microsoft.com/office/drawing/2014/main" id="{A612F4EB-1A9A-4F46-ABE3-A442D20D0EA2}"/>
              </a:ext>
            </a:extLst>
          </p:cNvPr>
          <p:cNvSpPr>
            <a:spLocks noGrp="1"/>
          </p:cNvSpPr>
          <p:nvPr>
            <p:ph idx="1"/>
          </p:nvPr>
        </p:nvSpPr>
        <p:spPr/>
        <p:txBody>
          <a:bodyPr/>
          <a:lstStyle/>
          <a:p>
            <a:r>
              <a:rPr lang="en-US" dirty="0"/>
              <a:t>May be gradual, with small physical difference between larva and adult forms</a:t>
            </a:r>
          </a:p>
          <a:p>
            <a:pPr lvl="1"/>
            <a:r>
              <a:rPr lang="en-US" dirty="0"/>
              <a:t>Grasshoppers</a:t>
            </a:r>
          </a:p>
          <a:p>
            <a:pPr lvl="1"/>
            <a:r>
              <a:rPr lang="en-US" dirty="0"/>
              <a:t>Fish: called a fry</a:t>
            </a:r>
          </a:p>
          <a:p>
            <a:pPr lvl="1"/>
            <a:endParaRPr lang="en-US" dirty="0"/>
          </a:p>
          <a:p>
            <a:r>
              <a:rPr lang="en-US" dirty="0"/>
              <a:t>May be abrupt, like a caterpillar to a butterfly</a:t>
            </a:r>
          </a:p>
          <a:p>
            <a:pPr lvl="1"/>
            <a:r>
              <a:rPr lang="en-US" dirty="0"/>
              <a:t>Pupa: go into a cocoon to complete and emerge as an adult</a:t>
            </a:r>
          </a:p>
          <a:p>
            <a:r>
              <a:rPr lang="en-US" dirty="0"/>
              <a:t>Amphibians: necrobiotic metamorphosis</a:t>
            </a:r>
          </a:p>
          <a:p>
            <a:pPr lvl="1"/>
            <a:r>
              <a:rPr lang="en-US" dirty="0"/>
              <a:t>Some cells are destroyed in order to change the physical structures</a:t>
            </a:r>
          </a:p>
          <a:p>
            <a:endParaRPr lang="en-US" dirty="0"/>
          </a:p>
        </p:txBody>
      </p:sp>
    </p:spTree>
    <p:extLst>
      <p:ext uri="{BB962C8B-B14F-4D97-AF65-F5344CB8AC3E}">
        <p14:creationId xmlns:p14="http://schemas.microsoft.com/office/powerpoint/2010/main" val="18408693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334</TotalTime>
  <Words>321</Words>
  <Application>Microsoft Macintosh PowerPoint</Application>
  <PresentationFormat>Widescreen</PresentationFormat>
  <Paragraphs>63</Paragraphs>
  <Slides>13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Calibri</vt:lpstr>
      <vt:lpstr>Calibri Light</vt:lpstr>
      <vt:lpstr>Office Theme</vt:lpstr>
      <vt:lpstr>Animal Development:</vt:lpstr>
      <vt:lpstr>Remember that gastrula? </vt:lpstr>
      <vt:lpstr>Embryos: the first stage of life for a vertebrate</vt:lpstr>
      <vt:lpstr>Eggs</vt:lpstr>
      <vt:lpstr>Birth: Emerging from an egg or the mother’s body</vt:lpstr>
      <vt:lpstr>Larvae Advantages</vt:lpstr>
      <vt:lpstr>Phyla with larval stage </vt:lpstr>
      <vt:lpstr>Phyla with larval stage</vt:lpstr>
      <vt:lpstr>Metamorphosis and Juveniles</vt:lpstr>
      <vt:lpstr>Juvenile Vertebrates: Direct Development</vt:lpstr>
      <vt:lpstr>Growth</vt:lpstr>
      <vt:lpstr>Adult Stage </vt:lpstr>
      <vt:lpstr>Assignment: Chronicle a Life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Animal Development:</dc:title>
  <dc:creator>Microsoft Office User</dc:creator>
  <cp:lastModifiedBy>Microsoft Office User</cp:lastModifiedBy>
  <cp:revision>10</cp:revision>
  <dcterms:created xsi:type="dcterms:W3CDTF">2018-10-02T16:33:53Z</dcterms:created>
  <dcterms:modified xsi:type="dcterms:W3CDTF">2018-10-02T22:08:01Z</dcterms:modified>
</cp:coreProperties>
</file>