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86" r:id="rId3"/>
    <p:sldId id="256" r:id="rId4"/>
    <p:sldId id="280" r:id="rId5"/>
    <p:sldId id="257" r:id="rId6"/>
    <p:sldId id="281" r:id="rId7"/>
    <p:sldId id="283" r:id="rId8"/>
    <p:sldId id="260" r:id="rId9"/>
    <p:sldId id="262" r:id="rId10"/>
    <p:sldId id="282" r:id="rId11"/>
    <p:sldId id="263" r:id="rId12"/>
    <p:sldId id="264" r:id="rId13"/>
    <p:sldId id="267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24"/>
  </p:normalViewPr>
  <p:slideViewPr>
    <p:cSldViewPr snapToGrid="0" snapToObjects="1">
      <p:cViewPr varScale="1">
        <p:scale>
          <a:sx n="89" d="100"/>
          <a:sy n="89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3A16A-A81F-9447-83FE-876F06650172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9A160-F5BC-1C48-A36E-A9703CD8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67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37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54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28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05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67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D8B4-A82A-A245-8D40-8231FFDED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D5AF-09EB-3848-9A70-FADFB0650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6A12-5BC5-A24E-8B71-08459749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B57D5-B93E-064A-AEA9-A359A357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3EBA1-B3C4-8C4F-B0E8-738C6F5C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A0BF-F571-E745-9726-0DE390D4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8ED7-8AA6-DC46-A6E7-3BC443AD0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26D6F-C251-AD4E-8579-C3120084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B78A3-FB02-D844-A7A2-7DEEA85E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E8DA0-A0CE-7A4A-BB82-A71A7B81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C647C-FE93-FB4B-892B-AF666DCBE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E8510-9E15-4144-9FDE-04A2C130C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AFFD3-80E3-3448-B4EB-B25C8E0E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48A9B-9249-7D4E-B147-22BF3B04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0254-88F7-7343-BD50-5BDF9CB5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443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168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BA1F-ACC5-F748-A3BF-9A121754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6ECE-7022-A047-9448-918B30630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80D0C-8331-4A46-95F7-DE45E533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7AF96-5EF2-BB42-A48A-2FDA9534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7C60E-C535-F942-8ACA-E7BD820E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D842-E7F7-EC4E-939E-2F8DB536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116CD-6CB2-2648-8663-32B18E9EF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064CB-8BE1-9542-BDDD-B9D45EF1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2AF3-EEE3-E84D-818D-2CF31111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900A-D089-AE41-BC5F-333958B7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D4A-D046-4D4A-921C-5B846E57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1B45-D1F4-724F-9B17-A50B88A16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20679-DBB5-7C4E-B008-B172DA36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D131-C02B-8841-8B53-9AE84280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EACD7-C0BA-794E-AAF2-ECD9E6AA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60AD-6356-F944-BBAD-F14FFF8F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9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45F6-D531-C748-8E99-ED5F077F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737F5-005D-2842-9D23-B54E1895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14543-4EC7-724B-9209-B4D8EA2DC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ECAF6-1AE6-5241-84A5-9CF8C886F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1A608-3B63-9644-9BC5-1AA09A6D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256AE-3181-C940-8694-9739F8CB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98915-6768-8F48-B0CF-C2B4DA02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6F2DD-8A31-8A40-AB98-42212680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155C-D21A-C94F-8E9A-08B44042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9B7CC-C795-BB41-ADCE-1F924594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669A4-1F96-3B41-BEA9-F9509D1E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91BCA-8962-E449-8DE8-E553B3FC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FE8DE-E2AE-E642-A4F7-9513BE39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9D9CE-5050-A34C-9F48-6CFE9DC4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CF2AF-840B-4E48-B256-3BEF00C6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B8FA-4919-294D-834E-346DF652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2C60-DBE8-1C4B-8B76-09089C90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5BE9-4F80-FB40-87BF-6385163D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65E11-29C2-1240-BF24-AE8439EB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A33C1-F5DC-1448-A6EC-B0169822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53BCE-98EE-BC4A-BF98-D6C47598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DF19-9D7D-9C41-9AD6-3FE17155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628E2-AA43-FB44-983D-83F379951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3620D-CB88-E24A-BAEB-D315D352C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5600E-6929-FD45-98D9-94D60980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9DB26-F400-1D45-9D32-C0B45C51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CC260-7A9C-5040-92EB-1A6B75B5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3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45B3B-9EE4-5349-92E9-D5E93E52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BF40-211F-E243-9F16-82961E1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0C5E1-3A3D-9840-8690-5E24DD7B2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8738-55A3-2944-95F2-F3B4DB68A8BC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0ECAE-96D6-8F40-8858-C6174C4DB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50947-9FD2-9541-A36E-F9DEB7B5B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32CB-D01C-E44B-B392-3E0D673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4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tiff"/><Relationship Id="rId5" Type="http://schemas.openxmlformats.org/officeDocument/2006/relationships/hyperlink" Target="https://en.wikipedia.org/wiki/Predator" TargetMode="External"/><Relationship Id="rId4" Type="http://schemas.openxmlformats.org/officeDocument/2006/relationships/hyperlink" Target="https://en.wikipedia.org/wiki/Sea_spon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m8a0oNsDEx8?start=0&amp;end=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tiff"/><Relationship Id="rId4" Type="http://schemas.openxmlformats.org/officeDocument/2006/relationships/hyperlink" Target="https://www.youtube.com/watch?reload=9&amp;v=m8a0oNsDEx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_fcemakvemxh/?utm_campaign=share&amp;utm_medium=copy&amp;rc=ex0sha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Starter Questions: Get your computer. Answer on Google classroom.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2193858"/>
            <a:ext cx="10354000" cy="4555200"/>
          </a:xfrm>
        </p:spPr>
        <p:txBody>
          <a:bodyPr/>
          <a:lstStyle/>
          <a:p>
            <a:pPr marL="457189" indent="-457189">
              <a:buAutoNum type="arabicPeriod"/>
            </a:pPr>
            <a:r>
              <a:rPr lang="en-US" sz="3200" dirty="0"/>
              <a:t>What are the three forms of animal body symmetry?</a:t>
            </a:r>
          </a:p>
          <a:p>
            <a:pPr marL="457189" lvl="1" indent="-457189">
              <a:buAutoNum type="arabicPeriod"/>
            </a:pPr>
            <a:r>
              <a:rPr lang="en-US" sz="2667" dirty="0" err="1"/>
              <a:t>Assymetrical</a:t>
            </a:r>
            <a:r>
              <a:rPr lang="en-US" sz="2667" dirty="0"/>
              <a:t>, radial, bilateral</a:t>
            </a:r>
          </a:p>
          <a:p>
            <a:pPr marL="457189" indent="-457189">
              <a:buAutoNum type="arabicPeriod"/>
            </a:pPr>
            <a:r>
              <a:rPr lang="en-US" sz="3200" dirty="0"/>
              <a:t>What are the levels of organization in animal bodies?</a:t>
            </a:r>
          </a:p>
          <a:p>
            <a:pPr marL="457189" lvl="1" indent="-457189">
              <a:buAutoNum type="arabicPeriod"/>
            </a:pPr>
            <a:r>
              <a:rPr lang="en-US" sz="2667" dirty="0" err="1"/>
              <a:t>Cells</a:t>
            </a:r>
            <a:r>
              <a:rPr lang="en-US" sz="2667" dirty="0" err="1">
                <a:sym typeface="Wingdings"/>
              </a:rPr>
              <a:t>tissuesorgansorgan</a:t>
            </a:r>
            <a:r>
              <a:rPr lang="en-US" sz="2667" dirty="0">
                <a:sym typeface="Wingdings"/>
              </a:rPr>
              <a:t> systems</a:t>
            </a:r>
            <a:endParaRPr lang="en-US" sz="2667" dirty="0"/>
          </a:p>
          <a:p>
            <a:pPr marL="457189" indent="-457189">
              <a:buAutoNum type="arabicPeriod"/>
            </a:pPr>
            <a:r>
              <a:rPr lang="en-US" sz="3200" dirty="0"/>
              <a:t>Physiologically and structurally speaking, what are the simplest animals? </a:t>
            </a:r>
          </a:p>
          <a:p>
            <a:pPr marL="457189" lvl="2" indent="-457189">
              <a:buAutoNum type="arabicPeriod"/>
            </a:pPr>
            <a:r>
              <a:rPr lang="en-US" sz="2667" dirty="0"/>
              <a:t>sponges</a:t>
            </a:r>
          </a:p>
        </p:txBody>
      </p:sp>
    </p:spTree>
    <p:extLst>
      <p:ext uri="{BB962C8B-B14F-4D97-AF65-F5344CB8AC3E}">
        <p14:creationId xmlns:p14="http://schemas.microsoft.com/office/powerpoint/2010/main" val="19265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4401933" cy="4555200"/>
          </a:xfrm>
        </p:spPr>
        <p:txBody>
          <a:bodyPr>
            <a:normAutofit/>
          </a:bodyPr>
          <a:lstStyle/>
          <a:p>
            <a:pPr marL="152396"/>
            <a:r>
              <a:rPr lang="en" sz="4000" dirty="0"/>
              <a:t>How do they move?</a:t>
            </a:r>
          </a:p>
          <a:p>
            <a:pPr marL="1371566" lvl="1" indent="-609585">
              <a:buFont typeface="Arial" charset="0"/>
              <a:buChar char="•"/>
            </a:pPr>
            <a:r>
              <a:rPr lang="en" sz="4000" dirty="0"/>
              <a:t>Mobile only as larvae</a:t>
            </a:r>
          </a:p>
          <a:p>
            <a:pPr marL="1371566" lvl="1" indent="-609585">
              <a:buFont typeface="Arial" charset="0"/>
              <a:buChar char="•"/>
            </a:pPr>
            <a:r>
              <a:rPr lang="en" sz="4000" dirty="0"/>
              <a:t>Sessile (do not move) as adults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as24204_07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33" y="975168"/>
            <a:ext cx="7374467" cy="511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33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b="1"/>
              <a:t>Reproduction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761981" indent="-457189"/>
            <a:r>
              <a:rPr lang="en" sz="4000" dirty="0"/>
              <a:t>Asexually</a:t>
            </a:r>
            <a:r>
              <a:rPr lang="en-US" sz="4000" dirty="0"/>
              <a:t>:</a:t>
            </a:r>
          </a:p>
          <a:p>
            <a:pPr marL="761981" lvl="6" indent="-457189"/>
            <a:r>
              <a:rPr lang="en" sz="3200" dirty="0"/>
              <a:t>Budding</a:t>
            </a:r>
            <a:r>
              <a:rPr lang="en-US" sz="3200" dirty="0"/>
              <a:t>:</a:t>
            </a:r>
            <a:r>
              <a:rPr lang="en" sz="3200" dirty="0"/>
              <a:t>Produce internal buds called gemmules which grow into new sponges</a:t>
            </a:r>
            <a:endParaRPr lang="en-US" sz="3200" dirty="0"/>
          </a:p>
          <a:p>
            <a:pPr marL="761981" indent="-457189"/>
            <a:r>
              <a:rPr lang="en" sz="3200" dirty="0"/>
              <a:t>Regeneration</a:t>
            </a:r>
            <a:r>
              <a:rPr lang="en-US" sz="3200" dirty="0"/>
              <a:t>:</a:t>
            </a:r>
            <a:r>
              <a:rPr lang="en" sz="3200" dirty="0"/>
              <a:t>Able to regrow missing parts</a:t>
            </a:r>
            <a:endParaRPr lang="en-US" sz="3200" dirty="0"/>
          </a:p>
          <a:p>
            <a:pPr marL="761981" lvl="1" indent="-457189"/>
            <a:r>
              <a:rPr lang="en" sz="4000" dirty="0"/>
              <a:t>Sexually</a:t>
            </a:r>
            <a:r>
              <a:rPr lang="en-US" sz="3200" dirty="0"/>
              <a:t>:</a:t>
            </a:r>
          </a:p>
          <a:p>
            <a:pPr marL="685783" lvl="2" indent="-380990"/>
            <a:r>
              <a:rPr lang="en" sz="3200" dirty="0"/>
              <a:t>Hermaphrodites</a:t>
            </a:r>
            <a:r>
              <a:rPr lang="en-US" sz="3200" dirty="0"/>
              <a:t>: </a:t>
            </a:r>
            <a:r>
              <a:rPr lang="en" sz="3200" dirty="0"/>
              <a:t>Both male and female </a:t>
            </a:r>
          </a:p>
          <a:p>
            <a:pPr marL="1142983" lvl="3" indent="-380990"/>
            <a:r>
              <a:rPr lang="en" sz="3000" dirty="0"/>
              <a:t>sex cells made by amoebocytes</a:t>
            </a:r>
            <a:endParaRPr lang="en-US" sz="3000" dirty="0"/>
          </a:p>
          <a:p>
            <a:pPr marL="685783" lvl="3" indent="-380990"/>
            <a:r>
              <a:rPr lang="en" sz="3200" dirty="0"/>
              <a:t>Sperm released from </a:t>
            </a:r>
            <a:r>
              <a:rPr lang="en" sz="3200" dirty="0" err="1"/>
              <a:t>osculum</a:t>
            </a:r>
            <a:r>
              <a:rPr lang="en" sz="3200" dirty="0"/>
              <a:t> of one sponge and enters the pores of another sponge = sperm of one sponge fertilizes the egg of another sponge.</a:t>
            </a:r>
          </a:p>
        </p:txBody>
      </p:sp>
    </p:spTree>
    <p:extLst>
      <p:ext uri="{BB962C8B-B14F-4D97-AF65-F5344CB8AC3E}">
        <p14:creationId xmlns:p14="http://schemas.microsoft.com/office/powerpoint/2010/main" val="214092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25567" y="120067"/>
            <a:ext cx="11360800" cy="123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b="1" dirty="0"/>
              <a:t>Not R</a:t>
            </a:r>
            <a:r>
              <a:rPr lang="en-US" b="1" dirty="0"/>
              <a:t>e</a:t>
            </a:r>
            <a:r>
              <a:rPr lang="en" b="1" dirty="0"/>
              <a:t>ally a skeleton: Spicules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1B82F-2737-0F46-81F7-BB5E42F0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584200"/>
            <a:ext cx="3524251" cy="2819400"/>
          </a:xfrm>
          <a:prstGeom prst="rect">
            <a:avLst/>
          </a:prstGeom>
        </p:spPr>
      </p:pic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3220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380990" indent="-380990"/>
            <a:r>
              <a:rPr lang="en-US" sz="4000" dirty="0"/>
              <a:t>structural elements found in most </a:t>
            </a:r>
            <a:r>
              <a:rPr lang="en-US" sz="4000" dirty="0">
                <a:hlinkClick r:id="rId4" tooltip="Sea sponge"/>
              </a:rPr>
              <a:t>sponges</a:t>
            </a:r>
            <a:r>
              <a:rPr lang="en-US" sz="4000" dirty="0"/>
              <a:t>. </a:t>
            </a:r>
          </a:p>
          <a:p>
            <a:pPr marL="380990" indent="-380990"/>
            <a:r>
              <a:rPr lang="en-US" sz="4000" dirty="0"/>
              <a:t>provide structural support and deter </a:t>
            </a:r>
            <a:r>
              <a:rPr lang="en-US" sz="4000" dirty="0">
                <a:hlinkClick r:id="rId5" tooltip="Predator"/>
              </a:rPr>
              <a:t>predators</a:t>
            </a:r>
            <a:r>
              <a:rPr lang="en-US" sz="4000" dirty="0"/>
              <a:t>.</a:t>
            </a:r>
          </a:p>
          <a:p>
            <a:pPr marL="380990" indent="-380990"/>
            <a:r>
              <a:rPr lang="en-US" sz="4000" dirty="0"/>
              <a:t>Made of silica 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466FC-14FA-9A42-9B6F-A9DCFF369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703" y="3867733"/>
            <a:ext cx="3987023" cy="29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2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b="1"/>
              <a:t>Video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lvl="0"/>
            <a:r>
              <a:rPr lang="en-US" dirty="0">
                <a:hlinkClick r:id="rId3"/>
              </a:rPr>
              <a:t>http://viewpure.com/m8a0oNsDEx8?start=0&amp;end=0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Or</a:t>
            </a:r>
          </a:p>
          <a:p>
            <a:pPr lvl="0"/>
            <a:r>
              <a:rPr lang="en-US" dirty="0">
                <a:hlinkClick r:id="rId4"/>
              </a:rPr>
              <a:t>https://www.youtube.com/watch?reload=9&amp;v=m8a0oNsDEx8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2535833"/>
            <a:ext cx="635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3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89E6-7A83-8D4E-9D78-C8D330ED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AB891-5FC1-8340-9B89-5FE868B44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Coloring Book </a:t>
            </a:r>
            <a:r>
              <a:rPr lang="en-US" sz="3200" dirty="0" err="1"/>
              <a:t>pg</a:t>
            </a:r>
            <a:r>
              <a:rPr lang="en-US" sz="3200" dirty="0"/>
              <a:t> 8, 9</a:t>
            </a:r>
          </a:p>
          <a:p>
            <a:r>
              <a:rPr lang="en-US" sz="3200" dirty="0"/>
              <a:t>Start your Prezi!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73C8A-6CFE-254A-BFEB-A8AD670D7DE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0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63CB-2F29-134A-8940-BEC278FC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Kingdom Animalia Phyla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70D1-A4C5-5C45-970C-B7B814ED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6197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we go through each of the phyla in the kingdom Animalia, you will construct a presentation on either Prezi or Google Slides.</a:t>
            </a:r>
          </a:p>
          <a:p>
            <a:r>
              <a:rPr lang="en-US" dirty="0"/>
              <a:t>Go to </a:t>
            </a:r>
            <a:r>
              <a:rPr lang="en-US" dirty="0" err="1"/>
              <a:t>Prezi.com</a:t>
            </a:r>
            <a:r>
              <a:rPr lang="en-US" dirty="0"/>
              <a:t>, click Get Started, scroll down to the bar that says for educators and students, click “Learn More”. Sign up with your student email (</a:t>
            </a:r>
            <a:r>
              <a:rPr lang="en-US" dirty="0" err="1"/>
              <a:t>csddocs.org</a:t>
            </a:r>
            <a:r>
              <a:rPr lang="en-US" dirty="0"/>
              <a:t>)</a:t>
            </a:r>
          </a:p>
          <a:p>
            <a:r>
              <a:rPr lang="en-US" dirty="0"/>
              <a:t>The first slide must list the characteristics for the kingdom Animalia</a:t>
            </a:r>
          </a:p>
          <a:p>
            <a:r>
              <a:rPr lang="en-US" dirty="0"/>
              <a:t>Each phylum’s will have its own slide/section (this is why Prezi is easier)  and must include:</a:t>
            </a:r>
          </a:p>
          <a:p>
            <a:pPr lvl="1"/>
            <a:r>
              <a:rPr lang="en-US" dirty="0"/>
              <a:t>Basic Characteristics</a:t>
            </a:r>
          </a:p>
          <a:p>
            <a:pPr lvl="1"/>
            <a:r>
              <a:rPr lang="en-US" dirty="0"/>
              <a:t>The classes included in the phylum (orders must be present in the subphylum Vertebrata), with a description of their characteristics and pictures of example animal species. You must include their scientific binomial nomenclature. </a:t>
            </a:r>
          </a:p>
          <a:p>
            <a:r>
              <a:rPr lang="en-US" dirty="0"/>
              <a:t>Example: </a:t>
            </a:r>
            <a:r>
              <a:rPr lang="en-US" u="sng" dirty="0">
                <a:hlinkClick r:id="rId2"/>
              </a:rPr>
              <a:t>http://prezi.com/_fcemakvemxh/?utm_campaign=share&amp;utm_medium=copy&amp;rc=ex0share (Links to an external site.)Links to an external site.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9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F62F-7FE6-7940-AFA6-8D1E3F615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Phylum Porifera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AD9AF-D34A-9F4F-AF01-C075AF988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simplest, oldest animals</a:t>
            </a:r>
          </a:p>
        </p:txBody>
      </p:sp>
    </p:spTree>
    <p:extLst>
      <p:ext uri="{BB962C8B-B14F-4D97-AF65-F5344CB8AC3E}">
        <p14:creationId xmlns:p14="http://schemas.microsoft.com/office/powerpoint/2010/main" val="426906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dirty="0"/>
              <a:t>Sponges (Phylum Porifera)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/>
              <a:t>Basic characteristics: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/>
              <a:t>All are </a:t>
            </a:r>
            <a:r>
              <a:rPr lang="en-US" sz="3200" i="1" u="sng" dirty="0"/>
              <a:t>sessile</a:t>
            </a:r>
            <a:endParaRPr lang="en-US" sz="32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/>
              <a:t>Mostly marine (98%)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u="sng" dirty="0"/>
              <a:t>Asymmetrical</a:t>
            </a:r>
            <a:r>
              <a:rPr lang="en-US" sz="3200" dirty="0"/>
              <a:t> body plan with no tissues or organs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70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b="1"/>
              <a:t>Phylum Porifera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3200" b="1" dirty="0" err="1"/>
              <a:t>Porifera</a:t>
            </a:r>
            <a:r>
              <a:rPr lang="en" sz="3200" b="1" dirty="0"/>
              <a:t> means “pore-bearing”</a:t>
            </a:r>
          </a:p>
          <a:p>
            <a:pPr marL="609585" indent="-457189"/>
            <a:r>
              <a:rPr lang="en" sz="3200" b="1" dirty="0"/>
              <a:t>Their bodies are perforated with holes (called ostia) that lead to an inner water chamber</a:t>
            </a:r>
          </a:p>
          <a:p>
            <a:pPr marL="609585" indent="-457189"/>
            <a:r>
              <a:rPr lang="en" sz="3200" b="1" dirty="0"/>
              <a:t>They pump water through these pores and expel it out through the osculum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667" y="1432967"/>
            <a:ext cx="5653733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54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Sponges (Phylum Porifera)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dirty="0">
                <a:cs typeface="+mn-cs"/>
              </a:rPr>
              <a:t>Types of sponge cells:</a:t>
            </a:r>
          </a:p>
          <a:p>
            <a:pPr marL="457189" lvl="1">
              <a:defRPr/>
            </a:pPr>
            <a:r>
              <a:rPr lang="en-US" sz="3200" u="sng" dirty="0" err="1"/>
              <a:t>Choanocytes</a:t>
            </a:r>
            <a:r>
              <a:rPr lang="en-US" sz="3200" u="sng" dirty="0"/>
              <a:t> (collar cells)</a:t>
            </a:r>
            <a:endParaRPr lang="en-US" sz="3200" dirty="0"/>
          </a:p>
          <a:p>
            <a:pPr marL="1371566" lvl="2" indent="-457189">
              <a:defRPr/>
            </a:pPr>
            <a:r>
              <a:rPr lang="en-US" sz="2800" dirty="0"/>
              <a:t>line </a:t>
            </a:r>
            <a:r>
              <a:rPr lang="en-US" sz="2800" u="sng" dirty="0"/>
              <a:t>interior</a:t>
            </a:r>
            <a:r>
              <a:rPr lang="en-US" sz="2800" dirty="0"/>
              <a:t> canals </a:t>
            </a:r>
          </a:p>
          <a:p>
            <a:pPr marL="1371566" lvl="2" indent="-457189">
              <a:defRPr/>
            </a:pPr>
            <a:r>
              <a:rPr lang="en-US" sz="2800" dirty="0"/>
              <a:t>flagella create a water current that brings in food particles</a:t>
            </a:r>
          </a:p>
          <a:p>
            <a:pPr marL="1371566" lvl="2" indent="-457189">
              <a:defRPr/>
            </a:pPr>
            <a:r>
              <a:rPr lang="en-US" sz="2800" u="sng" dirty="0"/>
              <a:t>collar </a:t>
            </a:r>
            <a:r>
              <a:rPr lang="en-US" sz="2800" dirty="0"/>
              <a:t>on choanocyte </a:t>
            </a:r>
            <a:r>
              <a:rPr lang="en-US" sz="2800" u="sng" dirty="0"/>
              <a:t>traps food </a:t>
            </a:r>
            <a:r>
              <a:rPr lang="en-US" sz="2800" dirty="0"/>
              <a:t>particles.</a:t>
            </a:r>
            <a:endParaRPr lang="en-US" sz="2800" u="sng" dirty="0"/>
          </a:p>
          <a:p>
            <a:pPr marL="457189" lvl="1">
              <a:defRPr/>
            </a:pPr>
            <a:r>
              <a:rPr lang="en-US" sz="3200" u="sng" dirty="0"/>
              <a:t>Pinacocytes </a:t>
            </a:r>
            <a:r>
              <a:rPr lang="en-US" sz="3200" dirty="0"/>
              <a:t>- flattened cells that cover </a:t>
            </a:r>
            <a:r>
              <a:rPr lang="en-US" sz="3200" u="sng" dirty="0"/>
              <a:t>exterior</a:t>
            </a:r>
            <a:r>
              <a:rPr lang="en-US" sz="3200" dirty="0"/>
              <a:t> of body</a:t>
            </a:r>
          </a:p>
          <a:p>
            <a:pPr marL="457189" lvl="1">
              <a:defRPr/>
            </a:pPr>
            <a:r>
              <a:rPr lang="en-US" sz="3200" u="sng" dirty="0" err="1"/>
              <a:t>Porocytes</a:t>
            </a:r>
            <a:r>
              <a:rPr lang="en-US" sz="3200" u="sng" dirty="0"/>
              <a:t> </a:t>
            </a:r>
            <a:r>
              <a:rPr lang="en-US" sz="3200" dirty="0"/>
              <a:t>–  cells with </a:t>
            </a:r>
            <a:r>
              <a:rPr lang="en-US" sz="3200" u="sng" dirty="0"/>
              <a:t>a pore </a:t>
            </a:r>
            <a:r>
              <a:rPr lang="en-US" sz="3200" dirty="0"/>
              <a:t>to allow water to pass into body</a:t>
            </a:r>
          </a:p>
          <a:p>
            <a:pPr marL="457189" lvl="1">
              <a:defRPr/>
            </a:pPr>
            <a:r>
              <a:rPr lang="en-US" sz="3200" u="sng" dirty="0" err="1"/>
              <a:t>Ameobocytes</a:t>
            </a:r>
            <a:r>
              <a:rPr lang="en-US" sz="3200" dirty="0"/>
              <a:t> – motile cells that perform many functions</a:t>
            </a:r>
          </a:p>
          <a:p>
            <a:pPr marL="609585" indent="-609585">
              <a:defRPr/>
            </a:pPr>
            <a:endParaRPr lang="en-US" sz="36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48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as24204_0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1" y="1800226"/>
            <a:ext cx="11822059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2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15600" y="180067"/>
            <a:ext cx="11360800" cy="1425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b="1" dirty="0"/>
              <a:t>Water flow in sponges</a:t>
            </a:r>
          </a:p>
          <a:p>
            <a:r>
              <a:rPr lang="en" dirty="0"/>
              <a:t>Ostia 	     </a:t>
            </a:r>
            <a:r>
              <a:rPr lang="en" dirty="0" err="1"/>
              <a:t>Spongocoel</a:t>
            </a:r>
            <a:r>
              <a:rPr lang="en" dirty="0"/>
              <a:t>           Osculum</a:t>
            </a:r>
          </a:p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1536634"/>
            <a:ext cx="9764649" cy="4757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Shape 87"/>
          <p:cNvCxnSpPr>
            <a:cxnSpLocks/>
          </p:cNvCxnSpPr>
          <p:nvPr/>
        </p:nvCxnSpPr>
        <p:spPr>
          <a:xfrm>
            <a:off x="1770862" y="1218053"/>
            <a:ext cx="91518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5631445" y="1218053"/>
            <a:ext cx="135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0105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US" dirty="0"/>
              <a:t>Feeding and Digestion</a:t>
            </a:r>
            <a:endParaRPr lang="en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48665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457189"/>
            <a:r>
              <a:rPr lang="en" sz="3600" dirty="0"/>
              <a:t>No digestive system. </a:t>
            </a:r>
          </a:p>
          <a:p>
            <a:pPr marL="609585" indent="-457189"/>
            <a:r>
              <a:rPr lang="en" sz="3600" dirty="0"/>
              <a:t>Nutrients pass cell to cell</a:t>
            </a:r>
          </a:p>
          <a:p>
            <a:pPr marL="609585" indent="-457189"/>
            <a:r>
              <a:rPr lang="en" sz="3600" dirty="0"/>
              <a:t>What do they eat? (Nutrition)</a:t>
            </a:r>
          </a:p>
          <a:p>
            <a:pPr marL="1219170" lvl="1" indent="-457189"/>
            <a:r>
              <a:rPr lang="en" sz="3600" dirty="0"/>
              <a:t>Filter feeders</a:t>
            </a:r>
          </a:p>
          <a:p>
            <a:pPr marL="1219170" lvl="1" indent="-457189"/>
            <a:r>
              <a:rPr lang="en" sz="3600" dirty="0"/>
              <a:t>Filter bacteria, </a:t>
            </a:r>
            <a:r>
              <a:rPr lang="en" sz="3600" dirty="0" err="1"/>
              <a:t>protists</a:t>
            </a:r>
            <a:r>
              <a:rPr lang="en" sz="3600" dirty="0"/>
              <a:t>, and small crustaceans from the water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250" y="440960"/>
            <a:ext cx="4161162" cy="219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47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503</Words>
  <Application>Microsoft Macintosh PowerPoint</Application>
  <PresentationFormat>Widescreen</PresentationFormat>
  <Paragraphs>66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Starter Questions: Get your computer. Answer on Google classroom. </vt:lpstr>
      <vt:lpstr>Kingdom Animalia Phyla Project</vt:lpstr>
      <vt:lpstr>Phylum Porifera </vt:lpstr>
      <vt:lpstr>Sponges (Phylum Porifera)</vt:lpstr>
      <vt:lpstr>Phylum Porifera</vt:lpstr>
      <vt:lpstr>Sponges (Phylum Porifera)</vt:lpstr>
      <vt:lpstr>PowerPoint Presentation</vt:lpstr>
      <vt:lpstr>Water flow in sponges Ostia       Spongocoel           Osculum </vt:lpstr>
      <vt:lpstr>Feeding and Digestion</vt:lpstr>
      <vt:lpstr>Movement</vt:lpstr>
      <vt:lpstr>Reproduction</vt:lpstr>
      <vt:lpstr>Not Really a skeleton: Spicules</vt:lpstr>
      <vt:lpstr>Video</vt:lpstr>
      <vt:lpstr>Assignment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Porifera </dc:title>
  <dc:creator>Microsoft Office User</dc:creator>
  <cp:lastModifiedBy>Microsoft Office User</cp:lastModifiedBy>
  <cp:revision>5</cp:revision>
  <dcterms:created xsi:type="dcterms:W3CDTF">2018-10-22T21:55:39Z</dcterms:created>
  <dcterms:modified xsi:type="dcterms:W3CDTF">2018-10-23T17:25:07Z</dcterms:modified>
</cp:coreProperties>
</file>