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6" r:id="rId2"/>
    <p:sldId id="256" r:id="rId3"/>
    <p:sldId id="398" r:id="rId4"/>
    <p:sldId id="265" r:id="rId5"/>
    <p:sldId id="268" r:id="rId6"/>
    <p:sldId id="363" r:id="rId7"/>
    <p:sldId id="272" r:id="rId8"/>
    <p:sldId id="328" r:id="rId9"/>
    <p:sldId id="270" r:id="rId10"/>
    <p:sldId id="330" r:id="rId11"/>
    <p:sldId id="271" r:id="rId12"/>
    <p:sldId id="369" r:id="rId13"/>
    <p:sldId id="3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576"/>
  </p:normalViewPr>
  <p:slideViewPr>
    <p:cSldViewPr snapToGrid="0" snapToObjects="1">
      <p:cViewPr varScale="1">
        <p:scale>
          <a:sx n="112" d="100"/>
          <a:sy n="112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0057-C799-FE49-9421-9C6AD0E1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03C85-13B6-6840-AE45-A2F34911D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A9971-E1C1-6B4F-8660-EA61F440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2DF0-373F-CD44-BAD7-97D19823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72E7-ED47-E544-9EC7-D2FAB34D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D73B-FEA5-5847-BF57-A0868A38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BD516-13BB-7E43-A8EC-D4176B3F7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B4AC2-F5B6-5641-AB77-252940EC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1FD4-B75E-AC4C-8D6E-AB4E92F7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F73E-8241-F846-B9BB-744AF82B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85B1B-F292-3C47-8AFC-62CB185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2DFC8-6880-9048-B24C-B5A3C7307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61D2-6146-FB4F-8877-F37AACC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A08C-3E44-6544-95FB-2E6F5470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264-25CB-2B46-8D7C-50C149E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BE62C-2978-BA42-972E-E8641D738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442AF-9160-A44D-A871-50E8B13B7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9E5EF-FCA5-744D-AFAB-17BF69146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9AFA-2326-6B4F-B95A-8A7A6D065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1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17AE-E396-FB41-B8C5-B982B63E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1CBB-E40E-AA49-91D8-1EDCFCDE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B49DA-B353-FE4D-97EC-629D291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E3B0-4B33-034C-B35A-02D2BCA2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6ED9-4FCE-B443-8A18-80BA5FDC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AF9E-10BB-474C-8856-AE9446EF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3277F-245D-8B4D-8532-A24D6BE62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24A0-B4D2-8943-BDBD-BDEDFB4D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99269-393E-A543-8858-3E39E0C0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FC73-31B2-6A41-93EA-97C0AF08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CCF2-A247-AC44-B660-281FFAE9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062-3809-A64D-A9A0-D8B5E946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7CC74-134B-FD46-BB16-574AF512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676A4-B302-F847-B421-1BE350BF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EB7DF-D9D6-D848-80B6-87CE9228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25EAC-3567-E74D-9217-4D899DC5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5DFB-4F89-944F-ABA7-17F32B10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9C21A-09CD-AC41-8497-C08F73A5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6010E-4C9F-024C-9588-391B969C2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FA7FF-0A47-634D-B242-2EBDF922D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D85F0-747C-8848-9335-05C8DC860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F33B6-3455-8446-8D5D-00278C81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61E06-B5EA-BE4E-B55B-916DA4A5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74462-9AFC-2545-9AB8-5A51012C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CC96-D586-8347-B8B3-E71D8E88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94EC4-1570-CE40-A47D-1B4123A1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3C352-7B34-6A4C-B78C-A1DF4E9D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3ABCD-ECE2-9F48-B13B-13CCA49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51911-6EDE-E44D-B77F-133D7B33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04B63-88B3-FB45-947A-DA8ACC58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6D5D3-6147-A449-A7C0-24C155D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BF5C-925E-8840-9449-4C395ADA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48D4-0B21-F840-B270-F7915AF6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5BE04-5A06-F94C-A242-480EAF97C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E0547-F841-6C49-AAD3-2899680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5A6E9-258D-B647-BF1F-2EF9F087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8EBF3-9890-1345-A276-3BCC86B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7A80-3488-3841-81D1-0A316A49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B5DF5-FC8D-894A-8F6A-6859EF15A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96F4-8EE8-5748-9B23-7A7C92290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3D52-5A0A-8444-B695-4EEB5505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DB775-1CF8-5A4E-81B2-A22A6676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3FCF0-093D-5849-A495-B9383211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A12E9-6171-D94D-8BF2-0045E38C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6D76F-946B-D748-B789-04C9242D9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78089-45F1-7141-A6B1-1B3D9A041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F050-97FA-9B4B-81AA-09DF34790823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E1ECB-43D6-574E-8DD1-D19576B8D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63E1-9E7A-9B48-864B-01E74D01D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ewpure.com/yQduHyiWe9o?start=0&amp;end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0aUA8BvylZg?start=0&amp;end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://viewpure.com/vqg98V2q850?start=0&amp;end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ewpure.com/RRk3VqE9Zoc?ref=bkmk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0056-8393-4244-B5EB-987D1B73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Starter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8AE8-20CA-2E4B-9A98-1E3BB228F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What kind of symmetry do cnidarians have?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Explain the differences between polyps and medusae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Name the three body layers of cnidarians</a:t>
            </a:r>
          </a:p>
        </p:txBody>
      </p:sp>
    </p:spTree>
    <p:extLst>
      <p:ext uri="{BB962C8B-B14F-4D97-AF65-F5344CB8AC3E}">
        <p14:creationId xmlns:p14="http://schemas.microsoft.com/office/powerpoint/2010/main" val="321163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as24204_07_10">
            <a:extLst>
              <a:ext uri="{FF2B5EF4-FFF2-40B4-BE49-F238E27FC236}">
                <a16:creationId xmlns:a16="http://schemas.microsoft.com/office/drawing/2014/main" id="{51B0D960-8EF8-2448-863E-767F9D9D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40782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>
            <a:extLst>
              <a:ext uri="{FF2B5EF4-FFF2-40B4-BE49-F238E27FC236}">
                <a16:creationId xmlns:a16="http://schemas.microsoft.com/office/drawing/2014/main" id="{8E7988FE-A1CF-9D4F-BFA2-A6747E88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869950"/>
            <a:ext cx="1565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hlinkClick r:id="rId4"/>
              </a:rPr>
              <a:t>Video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274614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16D316-2138-5349-86AD-B6DE312A5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Class </a:t>
            </a:r>
            <a:r>
              <a:rPr lang="en-US" altLang="en-US" sz="4800" dirty="0" err="1">
                <a:solidFill>
                  <a:schemeClr val="bg1"/>
                </a:solidFill>
              </a:rPr>
              <a:t>Cubozoa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3D7461-A8CD-B84F-AC00-953028A06A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8663" y="1328738"/>
            <a:ext cx="9482137" cy="4691062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altLang="en-US" sz="4000" b="1" u="sng" dirty="0" err="1">
                <a:solidFill>
                  <a:schemeClr val="bg1"/>
                </a:solidFill>
              </a:rPr>
              <a:t>Cubomedusae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-Small </a:t>
            </a:r>
            <a:r>
              <a:rPr lang="en-US" altLang="en-US" sz="3200" dirty="0" err="1">
                <a:solidFill>
                  <a:schemeClr val="bg1"/>
                </a:solidFill>
              </a:rPr>
              <a:t>medusae</a:t>
            </a:r>
            <a:r>
              <a:rPr lang="en-US" altLang="en-US" sz="3200" dirty="0">
                <a:solidFill>
                  <a:schemeClr val="bg1"/>
                </a:solidFill>
              </a:rPr>
              <a:t> with tentacles armed with </a:t>
            </a:r>
            <a:r>
              <a:rPr lang="en-US" altLang="en-US" sz="3200" u="sng" dirty="0">
                <a:solidFill>
                  <a:schemeClr val="bg1"/>
                </a:solidFill>
              </a:rPr>
              <a:t>very powerful nematocysts</a:t>
            </a:r>
            <a:r>
              <a:rPr lang="en-US" altLang="en-US" sz="3200" dirty="0">
                <a:solidFill>
                  <a:schemeClr val="bg1"/>
                </a:solidFill>
              </a:rPr>
              <a:t> that may cause death in humans </a:t>
            </a:r>
          </a:p>
          <a:p>
            <a:pPr marL="457200" lvl="1" indent="0"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Called the Box jellyfish or sea wasp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	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	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8B838FA2-38CE-4048-B750-3E0C80AB9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919538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FDAE5A-26C1-9A4A-B6DA-6F70BB8A9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u="sng" dirty="0" err="1">
                <a:solidFill>
                  <a:schemeClr val="bg1"/>
                </a:solidFill>
              </a:rPr>
              <a:t>Anthozoans</a:t>
            </a:r>
            <a:r>
              <a:rPr lang="en-US" altLang="en-US" b="1" dirty="0">
                <a:solidFill>
                  <a:schemeClr val="bg1"/>
                </a:solidFill>
              </a:rPr>
              <a:t> (Class </a:t>
            </a:r>
            <a:r>
              <a:rPr lang="en-US" altLang="en-US" b="1" dirty="0" err="1">
                <a:solidFill>
                  <a:schemeClr val="bg1"/>
                </a:solidFill>
              </a:rPr>
              <a:t>Anthozoa</a:t>
            </a:r>
            <a:r>
              <a:rPr lang="en-US" altLang="en-US" b="1" dirty="0">
                <a:solidFill>
                  <a:schemeClr val="bg1"/>
                </a:solidFill>
              </a:rPr>
              <a:t>)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99C893B-2DA2-D74A-879A-C71083C9A1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587" y="1143000"/>
            <a:ext cx="7558087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- </a:t>
            </a:r>
            <a:r>
              <a:rPr lang="en-US" altLang="en-US" sz="4400" dirty="0">
                <a:solidFill>
                  <a:schemeClr val="bg1"/>
                </a:solidFill>
              </a:rPr>
              <a:t>Corals, sea anemones, gorgonians (sea fans) </a:t>
            </a:r>
          </a:p>
          <a:p>
            <a:pPr marL="457200" lvl="1" indent="0">
              <a:buFont typeface="Tahoma" charset="0"/>
              <a:buChar char="–"/>
              <a:defRPr/>
            </a:pPr>
            <a:r>
              <a:rPr lang="en-US" altLang="en-US" sz="4000" u="sng" dirty="0">
                <a:solidFill>
                  <a:schemeClr val="bg1"/>
                </a:solidFill>
              </a:rPr>
              <a:t>Single or colonial polyps without a medusa </a:t>
            </a:r>
            <a:endParaRPr lang="en-US" sz="4000" u="sng" dirty="0">
              <a:solidFill>
                <a:schemeClr val="bg1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>
                <a:solidFill>
                  <a:schemeClr val="bg1"/>
                </a:solidFill>
                <a:ea typeface="ＭＳ Ｐゴシック" charset="0"/>
              </a:rPr>
              <a:t>Most reef-building corals are colonial: </a:t>
            </a:r>
            <a:r>
              <a:rPr lang="en-US" sz="4000" u="sng" dirty="0">
                <a:solidFill>
                  <a:schemeClr val="bg1"/>
                </a:solidFill>
                <a:ea typeface="ＭＳ Ｐゴシック" charset="0"/>
              </a:rPr>
              <a:t>interconnected polyps that develop asexually from a single polyp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44035" name="TextBox 1">
            <a:extLst>
              <a:ext uri="{FF2B5EF4-FFF2-40B4-BE49-F238E27FC236}">
                <a16:creationId xmlns:a16="http://schemas.microsoft.com/office/drawing/2014/main" id="{2B59CB5F-76FF-694E-A693-267283A8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775" y="4710112"/>
            <a:ext cx="27447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hlinkClick r:id="rId3"/>
              </a:rPr>
              <a:t>Anemone Video</a:t>
            </a: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hlinkClick r:id="rId4"/>
              </a:rPr>
              <a:t>And they WALK </a:t>
            </a:r>
            <a:endParaRPr lang="en-US" altLang="en-US" sz="2800" dirty="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DDFE4FE3-7205-094E-A526-35A6E8F76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94" y="1470025"/>
            <a:ext cx="36131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1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53C7-DE94-1F45-B97C-8A17FA00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Assignment: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4123D-4B3C-F344-A8DC-6B8300B1D94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Cnidarian Article on Google Classroom (Advanced)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Answer the questions on Canvas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Cnidarian Prezi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9B2C8-E909-D049-B403-DA54ECCFC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7481" y="1905000"/>
            <a:ext cx="515246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6303-3818-F74D-B666-2444A65B4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Phylum Cnidaria: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Siphonophores, Jellies, Corals, Anemones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B8BF-16BD-C04A-9716-249564744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Day 2: The Classes </a:t>
            </a:r>
          </a:p>
        </p:txBody>
      </p:sp>
    </p:spTree>
    <p:extLst>
      <p:ext uri="{BB962C8B-B14F-4D97-AF65-F5344CB8AC3E}">
        <p14:creationId xmlns:p14="http://schemas.microsoft.com/office/powerpoint/2010/main" val="39019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EFEA-961F-7748-82D6-C2D8D9A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Phylum </a:t>
            </a:r>
            <a:r>
              <a:rPr lang="en-US" dirty="0" err="1">
                <a:solidFill>
                  <a:schemeClr val="bg1"/>
                </a:solidFill>
              </a:rPr>
              <a:t>Cnidaria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B60D4CAE-897C-3343-8688-A512E47E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447800"/>
            <a:ext cx="3505200" cy="2311400"/>
          </a:xfrm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id="{82763308-0156-BD4B-B106-5DF8180FC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676275"/>
            <a:ext cx="406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E5382A86-FEA9-4D40-8603-CA94FCE5B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31" y="4218542"/>
            <a:ext cx="4495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8C4304CE-0B34-4E48-B0D2-21E2955CD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65625"/>
            <a:ext cx="3098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0BE64-6E63-7441-995E-BAF8B1116C61}"/>
              </a:ext>
            </a:extLst>
          </p:cNvPr>
          <p:cNvSpPr txBox="1"/>
          <p:nvPr/>
        </p:nvSpPr>
        <p:spPr>
          <a:xfrm>
            <a:off x="1524000" y="380420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Anemone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1A58A-365A-AD49-B5D6-13165A45E5C0}"/>
              </a:ext>
            </a:extLst>
          </p:cNvPr>
          <p:cNvSpPr txBox="1"/>
          <p:nvPr/>
        </p:nvSpPr>
        <p:spPr>
          <a:xfrm>
            <a:off x="6629400" y="3614738"/>
            <a:ext cx="66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94276-2303-9D45-901F-27343D2F0EB1}"/>
              </a:ext>
            </a:extLst>
          </p:cNvPr>
          <p:cNvSpPr txBox="1"/>
          <p:nvPr/>
        </p:nvSpPr>
        <p:spPr>
          <a:xfrm>
            <a:off x="429033" y="51578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3A347-E4C5-2841-8E1F-A67CCB3DE6DC}"/>
              </a:ext>
            </a:extLst>
          </p:cNvPr>
          <p:cNvSpPr txBox="1"/>
          <p:nvPr/>
        </p:nvSpPr>
        <p:spPr>
          <a:xfrm>
            <a:off x="10501313" y="4714875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Siphonophore</a:t>
            </a:r>
          </a:p>
        </p:txBody>
      </p:sp>
    </p:spTree>
    <p:extLst>
      <p:ext uri="{BB962C8B-B14F-4D97-AF65-F5344CB8AC3E}">
        <p14:creationId xmlns:p14="http://schemas.microsoft.com/office/powerpoint/2010/main" val="141175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22A62-C7B1-2149-8418-E3AA42B2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Cnidarians (Phylum Cnidaria)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46ADD63-DE53-C64F-919D-838F4EB69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1571625"/>
            <a:ext cx="10248900" cy="5057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Basic characteristics: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Stinging cells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u="sng" dirty="0">
                <a:solidFill>
                  <a:schemeClr val="bg1"/>
                </a:solidFill>
              </a:rPr>
              <a:t>Radial</a:t>
            </a:r>
            <a:r>
              <a:rPr lang="en-US" altLang="en-US" sz="2800" dirty="0">
                <a:solidFill>
                  <a:schemeClr val="bg1"/>
                </a:solidFill>
              </a:rPr>
              <a:t> symmetry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Mostly marine, about 10,000 species known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Two body forms: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800" b="1" u="sng" dirty="0">
                <a:solidFill>
                  <a:schemeClr val="bg1"/>
                </a:solidFill>
              </a:rPr>
              <a:t>Medusa</a:t>
            </a:r>
            <a:r>
              <a:rPr lang="en-US" altLang="en-US" sz="2800" dirty="0">
                <a:solidFill>
                  <a:schemeClr val="bg1"/>
                </a:solidFill>
              </a:rPr>
              <a:t> – </a:t>
            </a:r>
            <a:r>
              <a:rPr lang="en-US" altLang="en-US" sz="2800" u="sng" dirty="0">
                <a:solidFill>
                  <a:schemeClr val="bg1"/>
                </a:solidFill>
              </a:rPr>
              <a:t>free-swimming </a:t>
            </a:r>
            <a:r>
              <a:rPr lang="en-US" altLang="en-US" sz="2800" dirty="0">
                <a:solidFill>
                  <a:schemeClr val="bg1"/>
                </a:solidFill>
              </a:rPr>
              <a:t>form that is transported by water currents, mouth with surrounding tentacles positioned downwards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800" b="1" u="sng" dirty="0">
                <a:solidFill>
                  <a:schemeClr val="bg1"/>
                </a:solidFill>
              </a:rPr>
              <a:t>Polyp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– </a:t>
            </a:r>
            <a:r>
              <a:rPr lang="en-US" altLang="en-US" sz="2800" u="sng" dirty="0">
                <a:solidFill>
                  <a:schemeClr val="bg1"/>
                </a:solidFill>
              </a:rPr>
              <a:t>attached form </a:t>
            </a:r>
            <a:r>
              <a:rPr lang="en-US" altLang="en-US" sz="2800" dirty="0">
                <a:solidFill>
                  <a:schemeClr val="bg1"/>
                </a:solidFill>
              </a:rPr>
              <a:t>with mouth and tentacles positioned upwards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u="sng" dirty="0">
                <a:solidFill>
                  <a:schemeClr val="bg1"/>
                </a:solidFill>
              </a:rPr>
              <a:t>Two tissue layers, no organs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800" i="1" u="sng" dirty="0">
                <a:solidFill>
                  <a:schemeClr val="bg1"/>
                </a:solidFill>
              </a:rPr>
              <a:t>Epidermis</a:t>
            </a:r>
            <a:r>
              <a:rPr lang="en-US" altLang="en-US" sz="2800" dirty="0">
                <a:solidFill>
                  <a:schemeClr val="bg1"/>
                </a:solidFill>
              </a:rPr>
              <a:t> covers body surface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800" i="1" u="sng" dirty="0" err="1">
                <a:solidFill>
                  <a:schemeClr val="bg1"/>
                </a:solidFill>
              </a:rPr>
              <a:t>Gastrodermis</a:t>
            </a:r>
            <a:r>
              <a:rPr lang="en-US" altLang="en-US" sz="2800" dirty="0">
                <a:solidFill>
                  <a:schemeClr val="bg1"/>
                </a:solidFill>
              </a:rPr>
              <a:t> lines internal body cavity; specialized for digestion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B2BA484-CC27-F549-A61A-C513142E3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Cnidarians Characteristics Continued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7B71428-EC61-954F-95FD-A592AECC0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Tahoma" charset="0"/>
              <a:buChar char="–"/>
              <a:defRPr/>
            </a:pPr>
            <a:r>
              <a:rPr lang="en-US" sz="3600" i="1" u="sng" dirty="0">
                <a:solidFill>
                  <a:schemeClr val="bg1"/>
                </a:solidFill>
              </a:rPr>
              <a:t>Nematocysts</a:t>
            </a:r>
            <a:r>
              <a:rPr lang="en-US" sz="3600" dirty="0">
                <a:solidFill>
                  <a:schemeClr val="bg1"/>
                </a:solidFill>
              </a:rPr>
              <a:t> (stinging cells) within specialized cells (</a:t>
            </a:r>
            <a:r>
              <a:rPr lang="en-US" sz="3600" i="1" dirty="0">
                <a:solidFill>
                  <a:schemeClr val="bg1"/>
                </a:solidFill>
              </a:rPr>
              <a:t>cnidocytes</a:t>
            </a:r>
            <a:r>
              <a:rPr lang="en-US" sz="3600" dirty="0">
                <a:solidFill>
                  <a:schemeClr val="bg1"/>
                </a:solidFill>
              </a:rPr>
              <a:t>) on tentacles. Used for </a:t>
            </a:r>
            <a:r>
              <a:rPr lang="en-US" sz="3600" u="sng" dirty="0">
                <a:solidFill>
                  <a:schemeClr val="bg1"/>
                </a:solidFill>
              </a:rPr>
              <a:t>protection and feeding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3600" u="sng" dirty="0">
                <a:solidFill>
                  <a:schemeClr val="bg1"/>
                </a:solidFill>
              </a:rPr>
              <a:t>Digestive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u="sng" dirty="0">
                <a:solidFill>
                  <a:schemeClr val="bg1"/>
                </a:solidFill>
              </a:rPr>
              <a:t>system is incomplete </a:t>
            </a:r>
            <a:r>
              <a:rPr lang="en-US" sz="3600" dirty="0">
                <a:solidFill>
                  <a:schemeClr val="bg1"/>
                </a:solidFill>
              </a:rPr>
              <a:t>(sac-like with </a:t>
            </a:r>
            <a:r>
              <a:rPr lang="en-US" sz="3600" u="sng" dirty="0">
                <a:solidFill>
                  <a:schemeClr val="bg1"/>
                </a:solidFill>
              </a:rPr>
              <a:t>mouth only)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3600" u="sng" dirty="0">
                <a:solidFill>
                  <a:schemeClr val="bg1"/>
                </a:solidFill>
              </a:rPr>
              <a:t>Nerve net </a:t>
            </a:r>
            <a:r>
              <a:rPr lang="en-US" sz="3600" dirty="0">
                <a:solidFill>
                  <a:schemeClr val="bg1"/>
                </a:solidFill>
              </a:rPr>
              <a:t>throughout body coordinates movements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3600" dirty="0">
                <a:solidFill>
                  <a:schemeClr val="bg1"/>
                </a:solidFill>
              </a:rPr>
              <a:t>Have </a:t>
            </a:r>
            <a:r>
              <a:rPr lang="en-US" sz="3600" u="sng" dirty="0">
                <a:solidFill>
                  <a:schemeClr val="bg1"/>
                </a:solidFill>
              </a:rPr>
              <a:t>light sensing cells, </a:t>
            </a:r>
            <a:r>
              <a:rPr lang="en-US" sz="3600" dirty="0">
                <a:solidFill>
                  <a:schemeClr val="bg1"/>
                </a:solidFill>
              </a:rPr>
              <a:t>but </a:t>
            </a:r>
            <a:r>
              <a:rPr lang="en-US" sz="3600" u="sng" dirty="0">
                <a:solidFill>
                  <a:schemeClr val="bg1"/>
                </a:solidFill>
              </a:rPr>
              <a:t>no eyes</a:t>
            </a:r>
          </a:p>
          <a:p>
            <a:pPr eaLnBrk="1" hangingPunct="1">
              <a:buFontTx/>
              <a:buNone/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0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cas24204_07_06.jpg">
            <a:extLst>
              <a:ext uri="{FF2B5EF4-FFF2-40B4-BE49-F238E27FC236}">
                <a16:creationId xmlns:a16="http://schemas.microsoft.com/office/drawing/2014/main" id="{43D57A0C-DFDF-BF41-B05D-C3953D521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1"/>
            <a:ext cx="752475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43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A60F7AF-23C9-F54F-A024-387C38A69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Classes of Cnidarians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F4C7EE6-ACE9-D041-95A3-39E9CB858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	Hydrozoans  (Class Hydrozoa)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Most consist of colony of polyps, with small reproductive medusae</a:t>
            </a:r>
            <a:endParaRPr lang="en-US" altLang="en-US" sz="3200" i="1" dirty="0">
              <a:solidFill>
                <a:schemeClr val="bg1"/>
              </a:solidFill>
            </a:endParaRP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b="1" u="sng" dirty="0">
                <a:solidFill>
                  <a:schemeClr val="bg1"/>
                </a:solidFill>
              </a:rPr>
              <a:t>Siphonophores</a:t>
            </a:r>
            <a:r>
              <a:rPr lang="en-US" altLang="en-US" sz="3200" dirty="0">
                <a:solidFill>
                  <a:schemeClr val="bg1"/>
                </a:solidFill>
              </a:rPr>
              <a:t> – hydrozoans that form drifting colonies of polyps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Portuguese man-of-war </a:t>
            </a:r>
            <a:r>
              <a:rPr lang="en-US" altLang="en-US" sz="3200" dirty="0">
                <a:solidFill>
                  <a:schemeClr val="bg1"/>
                </a:solidFill>
              </a:rPr>
              <a:t>(</a:t>
            </a:r>
            <a:r>
              <a:rPr lang="en-US" altLang="en-US" sz="3200" i="1" dirty="0" err="1">
                <a:solidFill>
                  <a:schemeClr val="bg1"/>
                </a:solidFill>
              </a:rPr>
              <a:t>Physalia</a:t>
            </a:r>
            <a:r>
              <a:rPr lang="en-US" altLang="en-US" sz="3200" i="1" dirty="0">
                <a:solidFill>
                  <a:schemeClr val="bg1"/>
                </a:solidFill>
              </a:rPr>
              <a:t>) – </a:t>
            </a:r>
            <a:r>
              <a:rPr lang="en-US" altLang="en-US" sz="3200" dirty="0">
                <a:solidFill>
                  <a:schemeClr val="bg1"/>
                </a:solidFill>
              </a:rPr>
              <a:t>siphonophore carried by a gas-filled float; some of the polyps with long tentacles armed with stinging nematocysts</a:t>
            </a:r>
          </a:p>
        </p:txBody>
      </p:sp>
      <p:pic>
        <p:nvPicPr>
          <p:cNvPr id="38915" name="Picture 1">
            <a:extLst>
              <a:ext uri="{FF2B5EF4-FFF2-40B4-BE49-F238E27FC236}">
                <a16:creationId xmlns:a16="http://schemas.microsoft.com/office/drawing/2014/main" id="{C01C76E8-AFE4-AF45-B332-C7A34E03F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9388"/>
            <a:ext cx="24892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2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as24204_07_09">
            <a:extLst>
              <a:ext uri="{FF2B5EF4-FFF2-40B4-BE49-F238E27FC236}">
                <a16:creationId xmlns:a16="http://schemas.microsoft.com/office/drawing/2014/main" id="{5ED4C2FE-0FA1-7248-971D-EB2EBBFE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904876"/>
            <a:ext cx="532765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>
            <a:extLst>
              <a:ext uri="{FF2B5EF4-FFF2-40B4-BE49-F238E27FC236}">
                <a16:creationId xmlns:a16="http://schemas.microsoft.com/office/drawing/2014/main" id="{C2B21C0A-2B15-BA4A-97B6-F738AEE6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90501"/>
            <a:ext cx="439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Portugese Man 0’ War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83A3D3A1-27A7-BE4F-8692-4B9FD8FE7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C9A10-C332-464E-BDBF-1DAD8B23A7EC}"/>
              </a:ext>
            </a:extLst>
          </p:cNvPr>
          <p:cNvSpPr txBox="1"/>
          <p:nvPr/>
        </p:nvSpPr>
        <p:spPr>
          <a:xfrm>
            <a:off x="731520" y="5886450"/>
            <a:ext cx="521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Video: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http://viewpure.com/RRk3VqE9Zoc?ref=bkmk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94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CF9BFEE-C217-4045-A5EE-51C385567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Class </a:t>
            </a:r>
            <a:r>
              <a:rPr lang="en-US" altLang="en-US" dirty="0" err="1">
                <a:solidFill>
                  <a:schemeClr val="bg1"/>
                </a:solidFill>
              </a:rPr>
              <a:t>Scyphozoa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2C683D-DCC7-7943-9BD8-EAF36CE38F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82688"/>
            <a:ext cx="7467600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	</a:t>
            </a:r>
            <a:r>
              <a:rPr lang="en-US" altLang="en-US" sz="3600" b="1" dirty="0">
                <a:solidFill>
                  <a:schemeClr val="bg1"/>
                </a:solidFill>
              </a:rPr>
              <a:t>- </a:t>
            </a:r>
            <a:r>
              <a:rPr lang="en-US" altLang="en-US" sz="3600" b="1" u="sng" dirty="0">
                <a:solidFill>
                  <a:schemeClr val="bg1"/>
                </a:solidFill>
              </a:rPr>
              <a:t>jellyfishes</a:t>
            </a:r>
            <a:r>
              <a:rPr lang="en-US" altLang="en-US" sz="3600" b="1" dirty="0">
                <a:solidFill>
                  <a:schemeClr val="bg1"/>
                </a:solidFill>
              </a:rPr>
              <a:t> (sea jellies)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	- Large </a:t>
            </a:r>
            <a:r>
              <a:rPr lang="en-US" altLang="en-US" sz="3600" u="sng" dirty="0" err="1">
                <a:solidFill>
                  <a:schemeClr val="bg1"/>
                </a:solidFill>
              </a:rPr>
              <a:t>medusae</a:t>
            </a:r>
            <a:r>
              <a:rPr lang="en-US" altLang="en-US" sz="3600" dirty="0">
                <a:solidFill>
                  <a:schemeClr val="bg1"/>
                </a:solidFill>
              </a:rPr>
              <a:t> with minute sessile polyps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Move by rhythmic </a:t>
            </a:r>
            <a:r>
              <a:rPr lang="en-US" altLang="en-US" sz="3200" u="sng" dirty="0">
                <a:solidFill>
                  <a:schemeClr val="bg1"/>
                </a:solidFill>
              </a:rPr>
              <a:t>muscular contractions of the </a:t>
            </a:r>
            <a:r>
              <a:rPr lang="en-US" altLang="en-US" sz="3200" i="1" u="sng" dirty="0">
                <a:solidFill>
                  <a:schemeClr val="bg1"/>
                </a:solidFill>
              </a:rPr>
              <a:t>bell</a:t>
            </a:r>
            <a:r>
              <a:rPr lang="en-US" altLang="en-US" sz="3200" dirty="0">
                <a:solidFill>
                  <a:schemeClr val="bg1"/>
                </a:solidFill>
              </a:rPr>
              <a:t>, but carried by water currents 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E3DA14F0-FACA-2F45-A7E4-74E14AFBB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746626"/>
            <a:ext cx="3048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>
            <a:extLst>
              <a:ext uri="{FF2B5EF4-FFF2-40B4-BE49-F238E27FC236}">
                <a16:creationId xmlns:a16="http://schemas.microsoft.com/office/drawing/2014/main" id="{97D964E8-8A90-8E4B-96D5-129E1E01F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638301"/>
            <a:ext cx="381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0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264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Tahoma</vt:lpstr>
      <vt:lpstr>Office Theme</vt:lpstr>
      <vt:lpstr>Starter Questions</vt:lpstr>
      <vt:lpstr>Phylum Cnidaria: Siphonophores, Jellies, Corals, Anemones</vt:lpstr>
      <vt:lpstr>Phylum Cnidaria</vt:lpstr>
      <vt:lpstr>Cnidarians (Phylum Cnidaria)</vt:lpstr>
      <vt:lpstr>Cnidarians Characteristics Continued</vt:lpstr>
      <vt:lpstr>PowerPoint Presentation</vt:lpstr>
      <vt:lpstr>Classes of Cnidarians</vt:lpstr>
      <vt:lpstr>PowerPoint Presentation</vt:lpstr>
      <vt:lpstr>Class Scyphozoa</vt:lpstr>
      <vt:lpstr>PowerPoint Presentation</vt:lpstr>
      <vt:lpstr>Class Cubozoa</vt:lpstr>
      <vt:lpstr>Anthozoans (Class Anthozoa)</vt:lpstr>
      <vt:lpstr>Assignment: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Questions</dc:title>
  <dc:creator>Microsoft Office User</dc:creator>
  <cp:lastModifiedBy>Microsoft Office User</cp:lastModifiedBy>
  <cp:revision>5</cp:revision>
  <dcterms:created xsi:type="dcterms:W3CDTF">2018-10-10T21:34:05Z</dcterms:created>
  <dcterms:modified xsi:type="dcterms:W3CDTF">2018-11-01T13:44:13Z</dcterms:modified>
</cp:coreProperties>
</file>