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2"/>
  </p:notesMasterIdLst>
  <p:handoutMasterIdLst>
    <p:handoutMasterId r:id="rId23"/>
  </p:handoutMasterIdLst>
  <p:sldIdLst>
    <p:sldId id="279" r:id="rId2"/>
    <p:sldId id="256" r:id="rId3"/>
    <p:sldId id="257" r:id="rId4"/>
    <p:sldId id="258" r:id="rId5"/>
    <p:sldId id="259" r:id="rId6"/>
    <p:sldId id="260" r:id="rId7"/>
    <p:sldId id="282" r:id="rId8"/>
    <p:sldId id="261" r:id="rId9"/>
    <p:sldId id="263" r:id="rId10"/>
    <p:sldId id="266" r:id="rId11"/>
    <p:sldId id="267" r:id="rId12"/>
    <p:sldId id="268" r:id="rId13"/>
    <p:sldId id="272" r:id="rId14"/>
    <p:sldId id="269" r:id="rId15"/>
    <p:sldId id="271" r:id="rId16"/>
    <p:sldId id="273" r:id="rId17"/>
    <p:sldId id="281" r:id="rId18"/>
    <p:sldId id="274" r:id="rId19"/>
    <p:sldId id="277" r:id="rId20"/>
    <p:sldId id="278" r:id="rId21"/>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5"/>
    <p:restoredTop sz="94624"/>
  </p:normalViewPr>
  <p:slideViewPr>
    <p:cSldViewPr>
      <p:cViewPr>
        <p:scale>
          <a:sx n="102" d="100"/>
          <a:sy n="102" d="100"/>
        </p:scale>
        <p:origin x="-128" y="8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925BECA-8FD7-4394-87D7-729BFE990788}" type="datetimeFigureOut">
              <a:rPr lang="en-US" smtClean="0"/>
              <a:t>3/15/18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62A1F8E-289E-412E-BDF8-A8DACDF81740}" type="slidenum">
              <a:rPr lang="en-US" smtClean="0"/>
              <a:t>‹#›</a:t>
            </a:fld>
            <a:endParaRPr lang="en-US"/>
          </a:p>
        </p:txBody>
      </p:sp>
    </p:spTree>
    <p:extLst>
      <p:ext uri="{BB962C8B-B14F-4D97-AF65-F5344CB8AC3E}">
        <p14:creationId xmlns:p14="http://schemas.microsoft.com/office/powerpoint/2010/main" val="434668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234104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59338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128" name="Shape 12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562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133" name="Shape 1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134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159" name="Shape 15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75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936519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535009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 sz="1200">
                <a:solidFill>
                  <a:schemeClr val="dk1"/>
                </a:solidFill>
                <a:latin typeface="Calibri"/>
                <a:ea typeface="Calibri"/>
                <a:cs typeface="Calibri"/>
                <a:sym typeface="Calibri"/>
              </a:rPr>
              <a:t>https://www.youtube.com/watch?v=hcyzr3zJol4&amp;list=PL2C20B1087548DD76&amp;index=12</a:t>
            </a:r>
          </a:p>
        </p:txBody>
      </p:sp>
      <p:sp>
        <p:nvSpPr>
          <p:cNvPr id="169" name="Shape 16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247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179" name="Shape 17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93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830337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13006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63" name="Shape 6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61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69" name="Shape 6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123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76" name="Shape 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159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83" name="Shape 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01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89" name="Shape 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26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07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106" name="Shape 10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030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55677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099" cy="206999"/>
          </a:xfrm>
        </p:grpSpPr>
        <p:sp>
          <p:nvSpPr>
            <p:cNvPr id="11" name="Shape 11"/>
            <p:cNvSpPr/>
            <p:nvPr/>
          </p:nvSpPr>
          <p:spPr>
            <a:xfrm>
              <a:off x="446857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099"/>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599"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7" name="Shape 5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199"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m07OvPEoR6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hapeoflife.org/video/mollusc-animation-abalone" TargetMode="External"/><Relationship Id="rId4" Type="http://schemas.openxmlformats.org/officeDocument/2006/relationships/image" Target="../media/image12.tiff"/><Relationship Id="rId5" Type="http://schemas.openxmlformats.org/officeDocument/2006/relationships/image" Target="../media/image13.tiff"/><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com/v/n3tXAPkqbFg" TargetMode="External"/><Relationship Id="rId4" Type="http://schemas.openxmlformats.org/officeDocument/2006/relationships/image" Target="../media/image14.jpg"/><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shapeoflife.org/video/molluscs-survival-game" TargetMode="External"/><Relationship Id="rId4" Type="http://schemas.openxmlformats.org/officeDocument/2006/relationships/image" Target="../media/image19.jpeg"/><Relationship Id="rId1" Type="http://schemas.openxmlformats.org/officeDocument/2006/relationships/slideLayout" Target="../slideLayouts/slideLayout11.xml"/><Relationship Id="rId2" Type="http://schemas.openxmlformats.org/officeDocument/2006/relationships/hyperlink" Target="https://www.youtube.com/watch?v=rZwV0PCW2w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com/v/hcyzr3zJol4" TargetMode="External"/><Relationship Id="rId4" Type="http://schemas.openxmlformats.org/officeDocument/2006/relationships/image" Target="../media/image22.jpg"/><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youtube.com/v/JvP0TD-Cr3o" TargetMode="External"/><Relationship Id="rId4" Type="http://schemas.openxmlformats.org/officeDocument/2006/relationships/image" Target="../media/image23.jpg"/><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hyperlink" Target="http://viewpure.com/JOV-DlxTiFU?start=0&amp;end=0" TargetMode="External"/><Relationship Id="rId1" Type="http://schemas.openxmlformats.org/officeDocument/2006/relationships/slideLayout" Target="../slideLayouts/slideLayout11.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www.youtube.com/watch?v=Z-32RfYNbO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US" dirty="0" smtClean="0"/>
              <a:t>Starters</a:t>
            </a:r>
            <a:endParaRPr lang="en" dirty="0"/>
          </a:p>
        </p:txBody>
      </p:sp>
      <p:sp>
        <p:nvSpPr>
          <p:cNvPr id="208" name="Shape 208"/>
          <p:cNvSpPr txBox="1">
            <a:spLocks noGrp="1"/>
          </p:cNvSpPr>
          <p:nvPr>
            <p:ph type="body" idx="1"/>
          </p:nvPr>
        </p:nvSpPr>
        <p:spPr>
          <a:xfrm>
            <a:off x="457200" y="819150"/>
            <a:ext cx="8229600" cy="3394500"/>
          </a:xfrm>
          <a:prstGeom prst="rect">
            <a:avLst/>
          </a:prstGeom>
        </p:spPr>
        <p:txBody>
          <a:bodyPr lIns="91425" tIns="91425" rIns="91425" bIns="91425" anchor="t" anchorCtr="0">
            <a:noAutofit/>
          </a:bodyPr>
          <a:lstStyle/>
          <a:p>
            <a:pPr marL="457200" lvl="0" indent="-419100" rtl="0">
              <a:spcBef>
                <a:spcPts val="0"/>
              </a:spcBef>
              <a:buSzPct val="100000"/>
              <a:buAutoNum type="arabicPeriod"/>
            </a:pPr>
            <a:r>
              <a:rPr lang="en-US" sz="3000" dirty="0" smtClean="0"/>
              <a:t>What are the classes of mollusks?</a:t>
            </a:r>
            <a:endParaRPr lang="en" sz="3000" dirty="0"/>
          </a:p>
          <a:p>
            <a:pPr marL="457200" lvl="0" indent="-419100" rtl="0">
              <a:spcBef>
                <a:spcPts val="0"/>
              </a:spcBef>
              <a:buSzPct val="100000"/>
              <a:buAutoNum type="arabicPeriod"/>
            </a:pPr>
            <a:r>
              <a:rPr lang="en" sz="3000" dirty="0"/>
              <a:t>What type of symmetry do mollusks have?</a:t>
            </a:r>
          </a:p>
          <a:p>
            <a:pPr marL="457200" lvl="0" indent="-419100" rtl="0">
              <a:spcBef>
                <a:spcPts val="0"/>
              </a:spcBef>
              <a:buSzPct val="100000"/>
              <a:buAutoNum type="arabicPeriod"/>
            </a:pPr>
            <a:r>
              <a:rPr lang="en" sz="3000" dirty="0" smtClean="0"/>
              <a:t>What </a:t>
            </a:r>
            <a:r>
              <a:rPr lang="en" sz="3000" dirty="0"/>
              <a:t>is the radula used for?</a:t>
            </a:r>
          </a:p>
          <a:p>
            <a:pPr marL="457200" lvl="0" indent="-419100" rtl="0">
              <a:spcBef>
                <a:spcPts val="0"/>
              </a:spcBef>
              <a:buSzPct val="100000"/>
              <a:buAutoNum type="arabicPeriod"/>
            </a:pPr>
            <a:r>
              <a:rPr lang="en" sz="3000" dirty="0"/>
              <a:t>What does the mantle produce?</a:t>
            </a:r>
          </a:p>
          <a:p>
            <a:pPr marL="0" lvl="0" indent="0" rtl="0">
              <a:spcBef>
                <a:spcPts val="0"/>
              </a:spcBef>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Nacre:</a:t>
            </a:r>
          </a:p>
        </p:txBody>
      </p:sp>
      <p:sp>
        <p:nvSpPr>
          <p:cNvPr id="125" name="Shape 12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419100" rtl="0">
              <a:spcBef>
                <a:spcPts val="0"/>
              </a:spcBef>
              <a:buSzPct val="100000"/>
            </a:pPr>
            <a:r>
              <a:rPr lang="en" sz="3000" dirty="0"/>
              <a:t>Also known as mother-of-pearl, is an organic-inorganic composite material produced by some mollusks as an inner shell layer by the mantle, that also makes  up the outer coating of the pearls.  It is strong, resilient, and iridescent</a:t>
            </a:r>
            <a:r>
              <a:rPr lang="en" sz="3000" dirty="0" smtClean="0"/>
              <a:t>.</a:t>
            </a:r>
            <a:endParaRPr lang="en-US" sz="3000" dirty="0" smtClean="0"/>
          </a:p>
          <a:p>
            <a:pPr marL="457200" lvl="0" indent="-419100"/>
            <a:r>
              <a:rPr lang="en-US" sz="3000" dirty="0">
                <a:hlinkClick r:id="rId3"/>
              </a:rPr>
              <a:t>https://</a:t>
            </a:r>
            <a:r>
              <a:rPr lang="en-US" sz="3000" dirty="0" smtClean="0">
                <a:hlinkClick r:id="rId3"/>
              </a:rPr>
              <a:t>www.youtube.com/watch?v=m07OvPEoR6g</a:t>
            </a:r>
            <a:endParaRPr lang="en-US" sz="3000" dirty="0" smtClean="0"/>
          </a:p>
          <a:p>
            <a:pPr marL="457200" lvl="0" indent="-419100"/>
            <a:endParaRPr lang="en" sz="3000" dirty="0"/>
          </a:p>
          <a:p>
            <a:pPr lvl="0" rtl="0">
              <a:spcBef>
                <a:spcPts val="0"/>
              </a:spcBef>
              <a:buNone/>
            </a:pPr>
            <a:endParaRPr dirty="0"/>
          </a:p>
          <a:p>
            <a:pPr lvl="0">
              <a:spcBef>
                <a:spcPts val="0"/>
              </a:spcBef>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a:stretch/>
        </p:blipFill>
        <p:spPr>
          <a:xfrm>
            <a:off x="57600" y="520799"/>
            <a:ext cx="9028799" cy="41019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idx="4294967295"/>
          </p:nvPr>
        </p:nvSpPr>
        <p:spPr>
          <a:xfrm>
            <a:off x="457200" y="205978"/>
            <a:ext cx="8229600" cy="59412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Class Gastropoda – stomach foot</a:t>
            </a:r>
          </a:p>
        </p:txBody>
      </p:sp>
      <p:sp>
        <p:nvSpPr>
          <p:cNvPr id="136" name="Shape 136"/>
          <p:cNvSpPr txBox="1">
            <a:spLocks noGrp="1"/>
          </p:cNvSpPr>
          <p:nvPr>
            <p:ph type="body" idx="4294967295"/>
          </p:nvPr>
        </p:nvSpPr>
        <p:spPr>
          <a:xfrm>
            <a:off x="457200" y="857250"/>
            <a:ext cx="8229600" cy="3737372"/>
          </a:xfrm>
          <a:prstGeom prst="rect">
            <a:avLst/>
          </a:prstGeom>
          <a:noFill/>
          <a:ln>
            <a:noFill/>
          </a:ln>
        </p:spPr>
        <p:txBody>
          <a:bodyPr lIns="91425" tIns="45700" rIns="91425" bIns="45700" anchor="t" anchorCtr="0">
            <a:noAutofit/>
          </a:bodyPr>
          <a:lstStyle/>
          <a:p>
            <a:pPr marL="342900" marR="0" lvl="0" indent="-304800" algn="l" rtl="0">
              <a:spcBef>
                <a:spcPts val="0"/>
              </a:spcBef>
              <a:buClr>
                <a:schemeClr val="dk1"/>
              </a:buClr>
              <a:buSzPct val="100000"/>
              <a:buFont typeface="Arial"/>
              <a:buChar char="•"/>
            </a:pPr>
            <a:r>
              <a:rPr lang="en" b="0" i="0" u="none" strike="noStrike" cap="none" dirty="0">
                <a:solidFill>
                  <a:schemeClr val="dk1"/>
                </a:solidFill>
                <a:latin typeface="Calibri"/>
                <a:ea typeface="Calibri"/>
                <a:cs typeface="Calibri"/>
                <a:sym typeface="Calibri"/>
              </a:rPr>
              <a:t>Most have 1 shell except </a:t>
            </a:r>
            <a:r>
              <a:rPr lang="en" b="0" i="0" u="none" strike="noStrike" cap="none" dirty="0" smtClean="0">
                <a:solidFill>
                  <a:schemeClr val="dk1"/>
                </a:solidFill>
                <a:latin typeface="Calibri"/>
                <a:ea typeface="Calibri"/>
                <a:cs typeface="Calibri"/>
                <a:sym typeface="Calibri"/>
              </a:rPr>
              <a:t>slugs</a:t>
            </a:r>
            <a:endParaRPr lang="en-US" b="0" i="0" u="none" strike="noStrike" cap="none" dirty="0" smtClean="0">
              <a:solidFill>
                <a:schemeClr val="dk1"/>
              </a:solidFill>
              <a:latin typeface="Calibri"/>
              <a:ea typeface="Calibri"/>
              <a:cs typeface="Calibri"/>
              <a:sym typeface="Calibri"/>
            </a:endParaRPr>
          </a:p>
          <a:p>
            <a:pPr marL="342900" marR="0" lvl="0" indent="-304800" algn="l" rtl="0">
              <a:spcBef>
                <a:spcPts val="0"/>
              </a:spcBef>
              <a:buClr>
                <a:schemeClr val="dk1"/>
              </a:buClr>
              <a:buSzPct val="100000"/>
              <a:buFont typeface="Arial"/>
              <a:buChar char="•"/>
            </a:pPr>
            <a:r>
              <a:rPr lang="en-US" dirty="0" smtClean="0">
                <a:solidFill>
                  <a:schemeClr val="dk1"/>
                </a:solidFill>
                <a:latin typeface="Calibri"/>
                <a:ea typeface="Calibri"/>
                <a:cs typeface="Calibri"/>
                <a:sym typeface="Calibri"/>
              </a:rPr>
              <a:t>Single, coiled shell that sits above visceral mass.</a:t>
            </a:r>
          </a:p>
          <a:p>
            <a:pPr marL="342900" marR="0" lvl="0" indent="-304800" algn="l" rtl="0">
              <a:spcBef>
                <a:spcPts val="0"/>
              </a:spcBef>
              <a:buClr>
                <a:schemeClr val="dk1"/>
              </a:buClr>
              <a:buSzPct val="100000"/>
              <a:buFont typeface="Arial"/>
              <a:buChar char="•"/>
            </a:pPr>
            <a:r>
              <a:rPr lang="en-US" dirty="0" smtClean="0">
                <a:solidFill>
                  <a:schemeClr val="dk1"/>
                </a:solidFill>
                <a:latin typeface="Calibri"/>
                <a:ea typeface="Calibri"/>
                <a:cs typeface="Calibri"/>
                <a:sym typeface="Calibri"/>
              </a:rPr>
              <a:t>Radula for grazing </a:t>
            </a:r>
            <a:endParaRPr lang="en" b="0" i="0" u="none" strike="noStrike" cap="none" dirty="0">
              <a:solidFill>
                <a:schemeClr val="dk1"/>
              </a:solidFill>
              <a:latin typeface="Calibri"/>
              <a:ea typeface="Calibri"/>
              <a:cs typeface="Calibri"/>
              <a:sym typeface="Calibri"/>
            </a:endParaRPr>
          </a:p>
          <a:p>
            <a:pPr marL="0" marR="0" lvl="0" indent="0" algn="l" rtl="0">
              <a:spcBef>
                <a:spcPts val="480"/>
              </a:spcBef>
              <a:buClr>
                <a:schemeClr val="dk1"/>
              </a:buClr>
              <a:buSzPct val="25000"/>
              <a:buFont typeface="Arial"/>
              <a:buNone/>
            </a:pPr>
            <a:r>
              <a:rPr lang="en" b="0" i="0" u="none" strike="noStrike" cap="none" dirty="0">
                <a:solidFill>
                  <a:schemeClr val="dk1"/>
                </a:solidFill>
                <a:latin typeface="Calibri"/>
                <a:ea typeface="Calibri"/>
                <a:cs typeface="Calibri"/>
                <a:sym typeface="Calibri"/>
              </a:rPr>
              <a:t>Includes: snails, abalones, </a:t>
            </a:r>
            <a:r>
              <a:rPr lang="en" dirty="0">
                <a:solidFill>
                  <a:schemeClr val="dk1"/>
                </a:solidFill>
                <a:latin typeface="Calibri"/>
                <a:ea typeface="Calibri"/>
                <a:cs typeface="Calibri"/>
                <a:sym typeface="Calibri"/>
              </a:rPr>
              <a:t>conchs</a:t>
            </a:r>
            <a:r>
              <a:rPr lang="en" b="0" i="0" u="none" strike="noStrike" cap="none" dirty="0">
                <a:solidFill>
                  <a:schemeClr val="dk1"/>
                </a:solidFill>
                <a:latin typeface="Calibri"/>
                <a:ea typeface="Calibri"/>
                <a:cs typeface="Calibri"/>
                <a:sym typeface="Calibri"/>
              </a:rPr>
              <a:t>,</a:t>
            </a:r>
          </a:p>
          <a:p>
            <a:pPr marL="0" marR="0" lvl="0" indent="0" algn="l" rtl="0">
              <a:spcBef>
                <a:spcPts val="480"/>
              </a:spcBef>
              <a:buClr>
                <a:schemeClr val="dk1"/>
              </a:buClr>
              <a:buSzPct val="25000"/>
              <a:buFont typeface="Arial"/>
              <a:buNone/>
            </a:pPr>
            <a:r>
              <a:rPr lang="en" b="0" i="0" u="none" strike="noStrike" cap="none" dirty="0">
                <a:solidFill>
                  <a:schemeClr val="dk1"/>
                </a:solidFill>
                <a:latin typeface="Calibri"/>
                <a:ea typeface="Calibri"/>
                <a:cs typeface="Calibri"/>
                <a:sym typeface="Calibri"/>
              </a:rPr>
              <a:t> periwinkles, whelks, limpets, </a:t>
            </a:r>
          </a:p>
          <a:p>
            <a:pPr marL="0" marR="0" lvl="0" indent="0" algn="l" rtl="0">
              <a:spcBef>
                <a:spcPts val="480"/>
              </a:spcBef>
              <a:buClr>
                <a:schemeClr val="dk1"/>
              </a:buClr>
              <a:buSzPct val="25000"/>
              <a:buFont typeface="Arial"/>
              <a:buNone/>
            </a:pPr>
            <a:r>
              <a:rPr lang="en" b="0" i="0" u="none" strike="noStrike" cap="none" dirty="0">
                <a:solidFill>
                  <a:schemeClr val="dk1"/>
                </a:solidFill>
                <a:latin typeface="Calibri"/>
                <a:ea typeface="Calibri"/>
                <a:cs typeface="Calibri"/>
                <a:sym typeface="Calibri"/>
              </a:rPr>
              <a:t>cowries, cones and slugs, nudibranchs </a:t>
            </a:r>
          </a:p>
          <a:p>
            <a:pPr marL="342900" marR="0" lvl="0" indent="-304800" algn="l" rtl="0">
              <a:spcBef>
                <a:spcPts val="480"/>
              </a:spcBef>
              <a:buClr>
                <a:schemeClr val="dk1"/>
              </a:buClr>
              <a:buSzPct val="100000"/>
              <a:buFont typeface="Arial"/>
              <a:buChar char="•"/>
            </a:pPr>
            <a:r>
              <a:rPr lang="en" b="0" i="0" u="none" strike="noStrike" cap="none" dirty="0">
                <a:solidFill>
                  <a:schemeClr val="dk1"/>
                </a:solidFill>
                <a:latin typeface="Calibri"/>
                <a:ea typeface="Calibri"/>
                <a:cs typeface="Calibri"/>
                <a:sym typeface="Calibri"/>
              </a:rPr>
              <a:t>Found in fresh water, salt water and moist terrestrial habitats</a:t>
            </a:r>
          </a:p>
          <a:p>
            <a:pPr marL="342900" marR="0" lvl="0" indent="-342900" algn="l" rtl="0">
              <a:spcBef>
                <a:spcPts val="640"/>
              </a:spcBef>
              <a:buClr>
                <a:schemeClr val="dk1"/>
              </a:buClr>
              <a:buSzPct val="177777"/>
              <a:buFont typeface="Arial"/>
              <a:buNone/>
            </a:pPr>
            <a:endParaRPr b="0" i="0" u="none" strike="noStrike" cap="none"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85950"/>
            <a:ext cx="3843947" cy="221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10632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dirty="0" smtClean="0">
                <a:solidFill>
                  <a:schemeClr val="dk1"/>
                </a:solidFill>
                <a:latin typeface="Calibri"/>
                <a:ea typeface="Calibri"/>
                <a:cs typeface="Calibri"/>
                <a:sym typeface="Calibri"/>
              </a:rPr>
              <a:t>Slugs and nudibranchs: the shell-less gastropods</a:t>
            </a:r>
            <a:endParaRPr lang="en" sz="4000" b="0" i="0" u="none" strike="noStrike" cap="none" dirty="0">
              <a:solidFill>
                <a:schemeClr val="dk1"/>
              </a:solidFill>
              <a:latin typeface="Calibri"/>
              <a:ea typeface="Calibri"/>
              <a:cs typeface="Calibri"/>
              <a:sym typeface="Calibri"/>
            </a:endParaRPr>
          </a:p>
        </p:txBody>
      </p:sp>
      <p:sp>
        <p:nvSpPr>
          <p:cNvPr id="162" name="Shape 162"/>
          <p:cNvSpPr txBox="1">
            <a:spLocks noGrp="1"/>
          </p:cNvSpPr>
          <p:nvPr>
            <p:ph type="body" idx="1"/>
          </p:nvPr>
        </p:nvSpPr>
        <p:spPr>
          <a:xfrm>
            <a:off x="457200" y="1123950"/>
            <a:ext cx="8229600" cy="3145050"/>
          </a:xfrm>
          <a:prstGeom prst="rect">
            <a:avLst/>
          </a:prstGeom>
          <a:noFill/>
          <a:ln>
            <a:noFill/>
          </a:ln>
        </p:spPr>
        <p:txBody>
          <a:bodyPr lIns="91425" tIns="45700" rIns="91425" bIns="45700" anchor="t" anchorCtr="0">
            <a:noAutofit/>
          </a:bodyPr>
          <a:lstStyle/>
          <a:p>
            <a:pPr marL="342900" marR="0" lvl="0" indent="-292100" algn="l" rtl="0">
              <a:spcBef>
                <a:spcPts val="0"/>
              </a:spcBef>
              <a:buClr>
                <a:schemeClr val="dk1"/>
              </a:buClr>
              <a:buSzPct val="100000"/>
              <a:buFont typeface="Arial"/>
              <a:buChar char="•"/>
            </a:pPr>
            <a:r>
              <a:rPr lang="en" sz="2400" b="0" i="0" u="none" strike="noStrike" cap="none" dirty="0">
                <a:solidFill>
                  <a:schemeClr val="dk1"/>
                </a:solidFill>
                <a:latin typeface="Calibri"/>
                <a:ea typeface="Calibri"/>
                <a:cs typeface="Calibri"/>
                <a:sym typeface="Calibri"/>
              </a:rPr>
              <a:t>Slugs instead of being protected by a shell, they are protected by thick layer of mucus.</a:t>
            </a:r>
          </a:p>
          <a:p>
            <a:pPr marL="342900" marR="0" lvl="0" indent="-292100" algn="l" rtl="0">
              <a:spcBef>
                <a:spcPts val="640"/>
              </a:spcBef>
              <a:buClr>
                <a:schemeClr val="dk1"/>
              </a:buClr>
              <a:buSzPct val="100000"/>
              <a:buFont typeface="Arial"/>
              <a:buChar char="•"/>
            </a:pPr>
            <a:r>
              <a:rPr lang="en" sz="2400" b="0" i="0" u="none" strike="noStrike" cap="none" dirty="0">
                <a:solidFill>
                  <a:schemeClr val="dk1"/>
                </a:solidFill>
                <a:latin typeface="Calibri"/>
                <a:ea typeface="Calibri"/>
                <a:cs typeface="Calibri"/>
                <a:sym typeface="Calibri"/>
              </a:rPr>
              <a:t>Nudibranchs are colorful sea slugs that feed on jellyfish and incorporate jellyfish tentacles into their own tissues without causing these cells to discharge. </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163" name="Shape 163"/>
          <p:cNvPicPr preferRelativeResize="0"/>
          <p:nvPr/>
        </p:nvPicPr>
        <p:blipFill rotWithShape="1">
          <a:blip r:embed="rId3">
            <a:alphaModFix/>
          </a:blip>
          <a:srcRect/>
          <a:stretch/>
        </p:blipFill>
        <p:spPr>
          <a:xfrm>
            <a:off x="266625" y="3516827"/>
            <a:ext cx="2514599" cy="1364400"/>
          </a:xfrm>
          <a:prstGeom prst="rect">
            <a:avLst/>
          </a:prstGeom>
          <a:noFill/>
          <a:ln>
            <a:noFill/>
          </a:ln>
        </p:spPr>
      </p:pic>
      <p:pic>
        <p:nvPicPr>
          <p:cNvPr id="164" name="Shape 164"/>
          <p:cNvPicPr preferRelativeResize="0"/>
          <p:nvPr/>
        </p:nvPicPr>
        <p:blipFill rotWithShape="1">
          <a:blip r:embed="rId4">
            <a:alphaModFix/>
          </a:blip>
          <a:srcRect/>
          <a:stretch/>
        </p:blipFill>
        <p:spPr>
          <a:xfrm>
            <a:off x="6324600" y="3566777"/>
            <a:ext cx="2250599" cy="1264499"/>
          </a:xfrm>
          <a:prstGeom prst="rect">
            <a:avLst/>
          </a:prstGeom>
          <a:noFill/>
          <a:ln>
            <a:noFill/>
          </a:ln>
        </p:spPr>
      </p:pic>
      <p:pic>
        <p:nvPicPr>
          <p:cNvPr id="165" name="Shape 165"/>
          <p:cNvPicPr preferRelativeResize="0"/>
          <p:nvPr/>
        </p:nvPicPr>
        <p:blipFill rotWithShape="1">
          <a:blip r:embed="rId5">
            <a:alphaModFix/>
          </a:blip>
          <a:srcRect/>
          <a:stretch/>
        </p:blipFill>
        <p:spPr>
          <a:xfrm>
            <a:off x="3118176" y="3602897"/>
            <a:ext cx="2705100" cy="126449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TextBox 1"/>
          <p:cNvSpPr txBox="1"/>
          <p:nvPr/>
        </p:nvSpPr>
        <p:spPr>
          <a:xfrm>
            <a:off x="526093" y="651353"/>
            <a:ext cx="6234399" cy="307777"/>
          </a:xfrm>
          <a:prstGeom prst="rect">
            <a:avLst/>
          </a:prstGeom>
          <a:noFill/>
        </p:spPr>
        <p:txBody>
          <a:bodyPr wrap="none" rtlCol="0">
            <a:spAutoFit/>
          </a:bodyPr>
          <a:lstStyle/>
          <a:p>
            <a:r>
              <a:rPr lang="en-US" dirty="0">
                <a:solidFill>
                  <a:schemeClr val="tx1"/>
                </a:solidFill>
              </a:rPr>
              <a:t>Abalone video: </a:t>
            </a:r>
            <a:r>
              <a:rPr lang="en-US" dirty="0">
                <a:solidFill>
                  <a:schemeClr val="tx1"/>
                </a:solidFill>
                <a:hlinkClick r:id="rId3"/>
              </a:rPr>
              <a:t>https://</a:t>
            </a:r>
            <a:r>
              <a:rPr lang="en-US" dirty="0" smtClean="0">
                <a:solidFill>
                  <a:schemeClr val="tx1"/>
                </a:solidFill>
                <a:hlinkClick r:id="rId3"/>
              </a:rPr>
              <a:t>www.shapeoflife.org/video/mollusc-animation-abalone</a:t>
            </a:r>
            <a:r>
              <a:rPr lang="en-US" dirty="0" smtClean="0">
                <a:solidFill>
                  <a:schemeClr val="tx1"/>
                </a:solidFill>
              </a:rPr>
              <a:t> </a:t>
            </a:r>
            <a:endParaRPr lang="en-US" dirty="0">
              <a:solidFill>
                <a:schemeClr val="tx1"/>
              </a:solidFill>
            </a:endParaRPr>
          </a:p>
        </p:txBody>
      </p:sp>
      <p:pic>
        <p:nvPicPr>
          <p:cNvPr id="4" name="Picture 3"/>
          <p:cNvPicPr>
            <a:picLocks noChangeAspect="1"/>
          </p:cNvPicPr>
          <p:nvPr/>
        </p:nvPicPr>
        <p:blipFill>
          <a:blip r:embed="rId4"/>
          <a:stretch>
            <a:fillRect/>
          </a:stretch>
        </p:blipFill>
        <p:spPr>
          <a:xfrm>
            <a:off x="5504350" y="1428751"/>
            <a:ext cx="3250692" cy="2057400"/>
          </a:xfrm>
          <a:prstGeom prst="rect">
            <a:avLst/>
          </a:prstGeom>
        </p:spPr>
      </p:pic>
      <p:pic>
        <p:nvPicPr>
          <p:cNvPr id="5" name="Picture 4"/>
          <p:cNvPicPr>
            <a:picLocks noChangeAspect="1"/>
          </p:cNvPicPr>
          <p:nvPr/>
        </p:nvPicPr>
        <p:blipFill>
          <a:blip r:embed="rId5"/>
          <a:stretch>
            <a:fillRect/>
          </a:stretch>
        </p:blipFill>
        <p:spPr>
          <a:xfrm>
            <a:off x="0" y="1428750"/>
            <a:ext cx="4953000" cy="2786063"/>
          </a:xfrm>
          <a:prstGeom prst="rect">
            <a:avLst/>
          </a:prstGeom>
        </p:spPr>
      </p:pic>
      <p:sp>
        <p:nvSpPr>
          <p:cNvPr id="6" name="TextBox 5"/>
          <p:cNvSpPr txBox="1"/>
          <p:nvPr/>
        </p:nvSpPr>
        <p:spPr>
          <a:xfrm>
            <a:off x="5210827" y="3933173"/>
            <a:ext cx="3934090" cy="307777"/>
          </a:xfrm>
          <a:prstGeom prst="rect">
            <a:avLst/>
          </a:prstGeom>
          <a:noFill/>
        </p:spPr>
        <p:txBody>
          <a:bodyPr wrap="none" rtlCol="0">
            <a:spAutoFit/>
          </a:bodyPr>
          <a:lstStyle/>
          <a:p>
            <a:r>
              <a:rPr lang="en-US" dirty="0" smtClean="0">
                <a:solidFill>
                  <a:schemeClr val="tx1"/>
                </a:solidFill>
              </a:rPr>
              <a:t>Feel free to look at Mrs. </a:t>
            </a:r>
            <a:r>
              <a:rPr lang="en-US" dirty="0" err="1" smtClean="0">
                <a:solidFill>
                  <a:schemeClr val="tx1"/>
                </a:solidFill>
              </a:rPr>
              <a:t>Fravel’s</a:t>
            </a:r>
            <a:r>
              <a:rPr lang="en-US" dirty="0" smtClean="0">
                <a:solidFill>
                  <a:schemeClr val="tx1"/>
                </a:solidFill>
              </a:rPr>
              <a:t> abalone shells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descr="They're every gardener's nightmare: giant snails the size of a man's hand that eat up everything in sight, leaving only a slimy trail. South Florida is battling an invasion of the African species, one gross gastropod at a time.Duration:02:31" title="Attack of the Giant African Snails!">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idx="4294967295"/>
          </p:nvPr>
        </p:nvSpPr>
        <p:spPr>
          <a:xfrm>
            <a:off x="457200" y="205978"/>
            <a:ext cx="8229600" cy="47982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959" b="0" i="0" u="none" strike="noStrike" cap="none">
                <a:solidFill>
                  <a:schemeClr val="dk1"/>
                </a:solidFill>
                <a:latin typeface="Calibri"/>
                <a:ea typeface="Calibri"/>
                <a:cs typeface="Calibri"/>
                <a:sym typeface="Calibri"/>
              </a:rPr>
              <a:t>Class Cephalopoda – head footed</a:t>
            </a:r>
          </a:p>
        </p:txBody>
      </p:sp>
      <p:sp>
        <p:nvSpPr>
          <p:cNvPr id="172" name="Shape 172"/>
          <p:cNvSpPr txBox="1">
            <a:spLocks noGrp="1"/>
          </p:cNvSpPr>
          <p:nvPr>
            <p:ph type="body" idx="4294967295"/>
          </p:nvPr>
        </p:nvSpPr>
        <p:spPr>
          <a:xfrm>
            <a:off x="457200" y="800100"/>
            <a:ext cx="8229600" cy="3794522"/>
          </a:xfrm>
          <a:prstGeom prst="rect">
            <a:avLst/>
          </a:prstGeom>
          <a:noFill/>
          <a:ln>
            <a:noFill/>
          </a:ln>
        </p:spPr>
        <p:txBody>
          <a:bodyPr lIns="91425" tIns="45700" rIns="91425" bIns="45700" anchor="t" anchorCtr="0">
            <a:noAutofit/>
          </a:bodyPr>
          <a:lstStyle/>
          <a:p>
            <a:pPr marL="342900" marR="0" lvl="0" indent="-304800" algn="l" rtl="0">
              <a:spcBef>
                <a:spcPts val="0"/>
              </a:spcBef>
              <a:buClr>
                <a:schemeClr val="dk1"/>
              </a:buClr>
              <a:buSzPct val="100000"/>
              <a:buFont typeface="Arial"/>
              <a:buChar char="•"/>
            </a:pPr>
            <a:r>
              <a:rPr lang="en" b="0" i="0" u="none" strike="noStrike" cap="none" dirty="0">
                <a:solidFill>
                  <a:schemeClr val="dk1"/>
                </a:solidFill>
                <a:latin typeface="Calibri"/>
                <a:ea typeface="Calibri"/>
                <a:cs typeface="Calibri"/>
                <a:sym typeface="Calibri"/>
              </a:rPr>
              <a:t>Octopus, squid, cuttlefish and chambered nautilus (only one with shell)</a:t>
            </a:r>
          </a:p>
          <a:p>
            <a:pPr marL="342900" marR="0" lvl="0" indent="-304800" algn="l" rtl="0">
              <a:spcBef>
                <a:spcPts val="480"/>
              </a:spcBef>
              <a:buClr>
                <a:schemeClr val="dk1"/>
              </a:buClr>
              <a:buSzPct val="100000"/>
              <a:buFont typeface="Arial"/>
              <a:buChar char="•"/>
            </a:pPr>
            <a:r>
              <a:rPr lang="en" b="0" i="0" u="none" strike="noStrike" cap="none" dirty="0">
                <a:solidFill>
                  <a:schemeClr val="dk1"/>
                </a:solidFill>
                <a:latin typeface="Calibri"/>
                <a:ea typeface="Calibri"/>
                <a:cs typeface="Calibri"/>
                <a:sym typeface="Calibri"/>
              </a:rPr>
              <a:t>Tentacles with suckers, hooks or adhesive structures to capture prey</a:t>
            </a:r>
          </a:p>
          <a:p>
            <a:pPr marL="342900" marR="0" lvl="0" indent="-304800" algn="l" rtl="0">
              <a:spcBef>
                <a:spcPts val="480"/>
              </a:spcBef>
              <a:buClr>
                <a:schemeClr val="dk1"/>
              </a:buClr>
              <a:buSzPct val="100000"/>
              <a:buFont typeface="Arial"/>
              <a:buChar char="•"/>
            </a:pPr>
            <a:r>
              <a:rPr lang="en" b="0" i="0" u="none" strike="noStrike" cap="none" dirty="0">
                <a:solidFill>
                  <a:schemeClr val="dk1"/>
                </a:solidFill>
                <a:latin typeface="Calibri"/>
                <a:ea typeface="Calibri"/>
                <a:cs typeface="Calibri"/>
                <a:sym typeface="Calibri"/>
              </a:rPr>
              <a:t>Beak like jaw to tear apart prey</a:t>
            </a:r>
          </a:p>
          <a:p>
            <a:pPr marL="342900" marR="0" lvl="0" indent="-304800" algn="l" rtl="0">
              <a:spcBef>
                <a:spcPts val="480"/>
              </a:spcBef>
              <a:buClr>
                <a:schemeClr val="dk1"/>
              </a:buClr>
              <a:buSzPct val="100000"/>
              <a:buFont typeface="Arial"/>
              <a:buChar char="•"/>
            </a:pPr>
            <a:r>
              <a:rPr lang="en" b="0" i="0" u="none" strike="noStrike" cap="none" dirty="0">
                <a:solidFill>
                  <a:schemeClr val="dk1"/>
                </a:solidFill>
                <a:latin typeface="Calibri"/>
                <a:ea typeface="Calibri"/>
                <a:cs typeface="Calibri"/>
                <a:sym typeface="Calibri"/>
              </a:rPr>
              <a:t>Siphon to expel water – move quickly</a:t>
            </a:r>
          </a:p>
          <a:p>
            <a:pPr marL="342900" marR="0" lvl="0" indent="-304800" algn="l" rtl="0">
              <a:spcBef>
                <a:spcPts val="480"/>
              </a:spcBef>
              <a:buClr>
                <a:schemeClr val="dk1"/>
              </a:buClr>
              <a:buSzPct val="100000"/>
              <a:buFont typeface="Arial"/>
              <a:buChar char="•"/>
            </a:pPr>
            <a:r>
              <a:rPr lang="en" b="0" i="0" u="none" strike="noStrike" cap="none" dirty="0">
                <a:solidFill>
                  <a:schemeClr val="dk1"/>
                </a:solidFill>
                <a:latin typeface="Calibri"/>
                <a:ea typeface="Calibri"/>
                <a:cs typeface="Calibri"/>
                <a:sym typeface="Calibri"/>
              </a:rPr>
              <a:t>“ink” squid and </a:t>
            </a:r>
            <a:r>
              <a:rPr lang="en" b="0" i="0" u="none" strike="noStrike" cap="none" dirty="0" smtClean="0">
                <a:solidFill>
                  <a:schemeClr val="dk1"/>
                </a:solidFill>
                <a:latin typeface="Calibri"/>
                <a:ea typeface="Calibri"/>
                <a:cs typeface="Calibri"/>
                <a:sym typeface="Calibri"/>
              </a:rPr>
              <a:t>octopus</a:t>
            </a:r>
            <a:r>
              <a:rPr lang="en-US" b="0" i="0" u="none" strike="noStrike" cap="none" dirty="0" smtClean="0">
                <a:solidFill>
                  <a:schemeClr val="dk1"/>
                </a:solidFill>
                <a:latin typeface="Calibri"/>
                <a:ea typeface="Calibri"/>
                <a:cs typeface="Calibri"/>
                <a:sym typeface="Calibri"/>
              </a:rPr>
              <a:t> expel</a:t>
            </a:r>
            <a:r>
              <a:rPr lang="en" b="0" i="0" u="none" strike="noStrike" cap="none" dirty="0" smtClean="0">
                <a:solidFill>
                  <a:schemeClr val="dk1"/>
                </a:solidFill>
                <a:latin typeface="Calibri"/>
                <a:ea typeface="Calibri"/>
                <a:cs typeface="Calibri"/>
                <a:sym typeface="Calibri"/>
              </a:rPr>
              <a:t> </a:t>
            </a:r>
            <a:r>
              <a:rPr lang="en" b="0" i="0" u="none" strike="noStrike" cap="none" dirty="0">
                <a:solidFill>
                  <a:schemeClr val="dk1"/>
                </a:solidFill>
                <a:latin typeface="Calibri"/>
                <a:ea typeface="Calibri"/>
                <a:cs typeface="Calibri"/>
                <a:sym typeface="Calibri"/>
              </a:rPr>
              <a:t>to confuse predators</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173" name="Shape 173"/>
          <p:cNvPicPr preferRelativeResize="0"/>
          <p:nvPr/>
        </p:nvPicPr>
        <p:blipFill rotWithShape="1">
          <a:blip r:embed="rId3">
            <a:alphaModFix/>
          </a:blip>
          <a:srcRect/>
          <a:stretch/>
        </p:blipFill>
        <p:spPr>
          <a:xfrm>
            <a:off x="6054825" y="2053250"/>
            <a:ext cx="2943300" cy="1653599"/>
          </a:xfrm>
          <a:prstGeom prst="rect">
            <a:avLst/>
          </a:prstGeom>
          <a:noFill/>
          <a:ln>
            <a:noFill/>
          </a:ln>
        </p:spPr>
      </p:pic>
      <p:pic>
        <p:nvPicPr>
          <p:cNvPr id="174" name="Shape 174"/>
          <p:cNvPicPr preferRelativeResize="0"/>
          <p:nvPr/>
        </p:nvPicPr>
        <p:blipFill rotWithShape="1">
          <a:blip r:embed="rId4">
            <a:alphaModFix/>
          </a:blip>
          <a:srcRect/>
          <a:stretch/>
        </p:blipFill>
        <p:spPr>
          <a:xfrm>
            <a:off x="188511" y="3757623"/>
            <a:ext cx="3028800" cy="1135800"/>
          </a:xfrm>
          <a:prstGeom prst="rect">
            <a:avLst/>
          </a:prstGeom>
          <a:noFill/>
          <a:ln>
            <a:noFill/>
          </a:ln>
        </p:spPr>
      </p:pic>
      <p:pic>
        <p:nvPicPr>
          <p:cNvPr id="175" name="Shape 175"/>
          <p:cNvPicPr preferRelativeResize="0"/>
          <p:nvPr/>
        </p:nvPicPr>
        <p:blipFill rotWithShape="1">
          <a:blip r:embed="rId5">
            <a:alphaModFix/>
          </a:blip>
          <a:srcRect/>
          <a:stretch/>
        </p:blipFill>
        <p:spPr>
          <a:xfrm>
            <a:off x="5993400" y="4171335"/>
            <a:ext cx="2943300" cy="871800"/>
          </a:xfrm>
          <a:prstGeom prst="rect">
            <a:avLst/>
          </a:prstGeom>
          <a:noFill/>
          <a:ln>
            <a:noFill/>
          </a:ln>
        </p:spPr>
      </p:pic>
      <p:pic>
        <p:nvPicPr>
          <p:cNvPr id="176" name="Shape 176"/>
          <p:cNvPicPr preferRelativeResize="0"/>
          <p:nvPr/>
        </p:nvPicPr>
        <p:blipFill rotWithShape="1">
          <a:blip r:embed="rId6">
            <a:alphaModFix/>
          </a:blip>
          <a:srcRect/>
          <a:stretch/>
        </p:blipFill>
        <p:spPr>
          <a:xfrm>
            <a:off x="3338521" y="3757623"/>
            <a:ext cx="2466900" cy="13860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971550"/>
            <a:ext cx="6696064" cy="1631216"/>
          </a:xfrm>
          <a:prstGeom prst="rect">
            <a:avLst/>
          </a:prstGeom>
        </p:spPr>
        <p:txBody>
          <a:bodyPr wrap="none">
            <a:spAutoFit/>
          </a:bodyPr>
          <a:lstStyle/>
          <a:p>
            <a:r>
              <a:rPr lang="en-US" sz="2000" dirty="0">
                <a:hlinkClick r:id="rId2"/>
              </a:rPr>
              <a:t>https://</a:t>
            </a:r>
            <a:r>
              <a:rPr lang="en-US" sz="2000" dirty="0" smtClean="0">
                <a:hlinkClick r:id="rId2"/>
              </a:rPr>
              <a:t>www.youtube.com/watch?v=rZwV0PCW2w8</a:t>
            </a:r>
            <a:endParaRPr lang="en-US" sz="2000" dirty="0" smtClean="0"/>
          </a:p>
          <a:p>
            <a:endParaRPr lang="en-US" sz="2000" dirty="0"/>
          </a:p>
          <a:p>
            <a:r>
              <a:rPr lang="en-US" sz="2000" dirty="0">
                <a:hlinkClick r:id="rId3"/>
              </a:rPr>
              <a:t>https://</a:t>
            </a:r>
            <a:r>
              <a:rPr lang="en-US" sz="2000" dirty="0" smtClean="0">
                <a:hlinkClick r:id="rId3"/>
              </a:rPr>
              <a:t>www.shapeoflife.org/video/molluscs-survival-game</a:t>
            </a:r>
            <a:endParaRPr lang="en-US" sz="2000" dirty="0" smtClean="0"/>
          </a:p>
          <a:p>
            <a:endParaRPr lang="en-US" sz="2000" dirty="0"/>
          </a:p>
          <a:p>
            <a:endParaRPr lang="en-US" sz="2000" dirty="0"/>
          </a:p>
        </p:txBody>
      </p:sp>
      <p:pic>
        <p:nvPicPr>
          <p:cNvPr id="3" name="Picture 4" descr="cas24204_07_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38350"/>
            <a:ext cx="80772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6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a:stretch/>
        </p:blipFill>
        <p:spPr>
          <a:xfrm>
            <a:off x="0" y="2779746"/>
            <a:ext cx="9144000" cy="2363699"/>
          </a:xfrm>
          <a:prstGeom prst="rect">
            <a:avLst/>
          </a:prstGeom>
          <a:noFill/>
          <a:ln>
            <a:noFill/>
          </a:ln>
        </p:spPr>
      </p:pic>
      <p:pic>
        <p:nvPicPr>
          <p:cNvPr id="182" name="Shape 182"/>
          <p:cNvPicPr preferRelativeResize="0"/>
          <p:nvPr/>
        </p:nvPicPr>
        <p:blipFill rotWithShape="1">
          <a:blip r:embed="rId4">
            <a:alphaModFix/>
          </a:blip>
          <a:srcRect/>
          <a:stretch/>
        </p:blipFill>
        <p:spPr>
          <a:xfrm>
            <a:off x="0" y="0"/>
            <a:ext cx="9144000" cy="2415899"/>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descr="Chambered Nautilus jetting its descent back to the depths from which it came." title="The Chambered Nautilus">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123800"/>
            <a:ext cx="8520599" cy="759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Phylum Mollusca</a:t>
            </a:r>
          </a:p>
        </p:txBody>
      </p:sp>
      <p:pic>
        <p:nvPicPr>
          <p:cNvPr id="66" name="Shape 66"/>
          <p:cNvPicPr preferRelativeResize="0"/>
          <p:nvPr/>
        </p:nvPicPr>
        <p:blipFill rotWithShape="1">
          <a:blip r:embed="rId3">
            <a:alphaModFix/>
          </a:blip>
          <a:srcRect/>
          <a:stretch/>
        </p:blipFill>
        <p:spPr>
          <a:xfrm>
            <a:off x="76200" y="959637"/>
            <a:ext cx="7772400" cy="2831313"/>
          </a:xfrm>
          <a:prstGeom prst="rect">
            <a:avLst/>
          </a:prstGeom>
          <a:noFill/>
          <a:ln>
            <a:noFill/>
          </a:ln>
        </p:spPr>
      </p:pic>
      <p:sp>
        <p:nvSpPr>
          <p:cNvPr id="2" name="TextBox 1"/>
          <p:cNvSpPr txBox="1"/>
          <p:nvPr/>
        </p:nvSpPr>
        <p:spPr>
          <a:xfrm>
            <a:off x="1905000" y="4095750"/>
            <a:ext cx="7032694" cy="369332"/>
          </a:xfrm>
          <a:prstGeom prst="rect">
            <a:avLst/>
          </a:prstGeom>
          <a:noFill/>
        </p:spPr>
        <p:txBody>
          <a:bodyPr wrap="none" rtlCol="0">
            <a:spAutoFit/>
          </a:bodyPr>
          <a:lstStyle/>
          <a:p>
            <a:r>
              <a:rPr lang="en-US" sz="1800" dirty="0" smtClean="0">
                <a:solidFill>
                  <a:schemeClr val="tx1"/>
                </a:solidFill>
              </a:rPr>
              <a:t>Snails, slugs, clams, mussels, octopus, squid, and so many more!! </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descr="FACEBOOK : https://www.facebook.com/natgeofulldocumentary ________________________________________ Welcome To My Channel Documentary ! like subscribe for more video ________________________________________ for more video : https://www.youtube.com/watch?v=IC31jQcMgo0&amp;list=PLE42J0NnhlJRIc_GOqiPNPhER5OXZ2Z8W ________________________________________ national geographic, national geographic documentary, national geographic documentary 2014, national geographic channel, documentaries, documentary, documentary films, documentaries national geographic, documentary 2014, atlantis, atlantis the lost empire, atlantis the lost empire full movie, atlantis 2014, atlantis documentary, atlantis documentary 2014, atlantis documentary full, atlantis documentary national geographic full, documentary atlantis, national geographic documentary atlantis animal documentary animal planet animal planet documentary national geographic documentary animal planet mermaid discovery channel documentary documentary mermaid dog adopts kittens raywilliamjohnson beached mermaid discovery channel mermaids animal communicator documentary bodybuilding documentary documentary animal planet octopus camouflage biography channel documentary animal house documentary deadliest warrior river monsters animal kingdom documentary underoath death row documentary animal abuse documentary discovery mermaid documentary animal cruelty video animal games kirikkale sivesi watership down series penguin crocodile attacks trout documentary prehistoric predators cat documentary documentary national geographic documentary on mermaids animal geographic documentary animal farm faces of death animal documentary long natponal geographi ants documentary ren and stimpy baby animals documentary animal ocea david attenborough documentary animal x top criminals disney animal documentary best animal documentary cool science experiments 300 documentary about iceland animal alpha bundy animal lovers documentary animal neon trees proof of mermaids bbc animals freddiew portal gun animal behavior nova documentary alice glass funny animal love alexis valdes animal movies full animal hunter documentary peaceable kingdom documentary mountain lions animals funny mother wolf animal house horse fox documentary nat geo documentaries lion animal kingdom aimal documentary lorenzo becker documentary pet communication eagles animal liberation front fishermen catch mermaid inside story documentary movies animals fighting documentary on pullution pure strength outfits baby documentary dinosaur documentary giraffes fighting animal miike snow animal trafficking documentary animal breeding documentary farm animal cruelty animal encounters animal cruelty story horse and dog alien worlds" title="Kings of Camouflage 2014 - National Geographic Full Documentary 2014">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59412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Characteristics</a:t>
            </a:r>
          </a:p>
        </p:txBody>
      </p:sp>
      <p:sp>
        <p:nvSpPr>
          <p:cNvPr id="72" name="Shape 72"/>
          <p:cNvSpPr txBox="1">
            <a:spLocks noGrp="1"/>
          </p:cNvSpPr>
          <p:nvPr>
            <p:ph type="body" idx="1"/>
          </p:nvPr>
        </p:nvSpPr>
        <p:spPr>
          <a:xfrm>
            <a:off x="457200" y="800100"/>
            <a:ext cx="8229600" cy="3794522"/>
          </a:xfrm>
          <a:prstGeom prst="rect">
            <a:avLst/>
          </a:prstGeom>
          <a:noFill/>
          <a:ln>
            <a:noFill/>
          </a:ln>
        </p:spPr>
        <p:txBody>
          <a:bodyPr lIns="91425" tIns="45700" rIns="91425" bIns="45700" anchor="t" anchorCtr="0">
            <a:noAutofit/>
          </a:bodyPr>
          <a:lstStyle/>
          <a:p>
            <a:pPr marL="342900" marR="0" lvl="0" indent="-269240" algn="l" rtl="0">
              <a:lnSpc>
                <a:spcPct val="90000"/>
              </a:lnSpc>
              <a:spcBef>
                <a:spcPts val="0"/>
              </a:spcBef>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Soft body</a:t>
            </a:r>
          </a:p>
          <a:p>
            <a:pPr marL="342900" marR="0" lvl="0" indent="-269240" algn="l" rtl="0">
              <a:lnSpc>
                <a:spcPct val="90000"/>
              </a:lnSpc>
              <a:spcBef>
                <a:spcPts val="592"/>
              </a:spcBef>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Bilateral symmetry</a:t>
            </a:r>
          </a:p>
          <a:p>
            <a:pPr marL="342900" marR="0" lvl="0" indent="-269240" algn="l" rtl="0">
              <a:lnSpc>
                <a:spcPct val="90000"/>
              </a:lnSpc>
              <a:spcBef>
                <a:spcPts val="592"/>
              </a:spcBef>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Body plan: </a:t>
            </a:r>
            <a:r>
              <a:rPr lang="en" sz="1800" b="0" i="0" u="none" strike="noStrike" cap="none" dirty="0" smtClean="0">
                <a:solidFill>
                  <a:schemeClr val="dk1"/>
                </a:solidFill>
                <a:latin typeface="Calibri"/>
                <a:ea typeface="Calibri"/>
                <a:cs typeface="Calibri"/>
                <a:sym typeface="Calibri"/>
              </a:rPr>
              <a:t>coelom</a:t>
            </a:r>
            <a:r>
              <a:rPr lang="en-US" sz="1800" b="0" i="0" u="none" strike="noStrike" cap="none" dirty="0" smtClean="0">
                <a:solidFill>
                  <a:schemeClr val="dk1"/>
                </a:solidFill>
                <a:latin typeface="Calibri"/>
                <a:ea typeface="Calibri"/>
                <a:cs typeface="Calibri"/>
                <a:sym typeface="Calibri"/>
              </a:rPr>
              <a:t>, organ level organization</a:t>
            </a:r>
            <a:endParaRPr lang="en" sz="1800" b="0" i="0" u="none" strike="noStrike" cap="none" dirty="0">
              <a:solidFill>
                <a:schemeClr val="dk1"/>
              </a:solidFill>
              <a:latin typeface="Calibri"/>
              <a:ea typeface="Calibri"/>
              <a:cs typeface="Calibri"/>
              <a:sym typeface="Calibri"/>
            </a:endParaRPr>
          </a:p>
          <a:p>
            <a:pPr marL="342900" marR="0" lvl="0" indent="-269240" algn="l" rtl="0">
              <a:lnSpc>
                <a:spcPct val="90000"/>
              </a:lnSpc>
              <a:spcBef>
                <a:spcPts val="592"/>
              </a:spcBef>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Digestive system with 2 </a:t>
            </a:r>
            <a:r>
              <a:rPr lang="en" sz="1800" b="0" i="0" u="none" strike="noStrike" cap="none" dirty="0" smtClean="0">
                <a:solidFill>
                  <a:schemeClr val="dk1"/>
                </a:solidFill>
                <a:latin typeface="Calibri"/>
                <a:ea typeface="Calibri"/>
                <a:cs typeface="Calibri"/>
                <a:sym typeface="Calibri"/>
              </a:rPr>
              <a:t>openings</a:t>
            </a:r>
            <a:r>
              <a:rPr lang="en-US" sz="1800" b="0" i="0" u="none" strike="noStrike" cap="none" dirty="0" smtClean="0">
                <a:solidFill>
                  <a:schemeClr val="dk1"/>
                </a:solidFill>
                <a:latin typeface="Calibri"/>
                <a:ea typeface="Calibri"/>
                <a:cs typeface="Calibri"/>
                <a:sym typeface="Calibri"/>
              </a:rPr>
              <a:t> (complete gut with coelom)</a:t>
            </a:r>
            <a:endParaRPr lang="en" sz="1800" b="0" i="0" u="none" strike="noStrike" cap="none" dirty="0">
              <a:solidFill>
                <a:schemeClr val="dk1"/>
              </a:solidFill>
              <a:latin typeface="Calibri"/>
              <a:ea typeface="Calibri"/>
              <a:cs typeface="Calibri"/>
              <a:sym typeface="Calibri"/>
            </a:endParaRPr>
          </a:p>
          <a:p>
            <a:pPr marL="342900" marR="0" lvl="0" indent="-269240" algn="l" rtl="0">
              <a:lnSpc>
                <a:spcPct val="90000"/>
              </a:lnSpc>
              <a:spcBef>
                <a:spcPts val="592"/>
              </a:spcBef>
              <a:buClr>
                <a:schemeClr val="accent4"/>
              </a:buClr>
              <a:buSzPct val="100000"/>
              <a:buFont typeface="Arial"/>
              <a:buChar char="•"/>
            </a:pPr>
            <a:r>
              <a:rPr lang="en" sz="1800" b="0" i="0" u="none" strike="noStrike" cap="none" dirty="0">
                <a:solidFill>
                  <a:schemeClr val="accent4"/>
                </a:solidFill>
                <a:latin typeface="Calibri"/>
                <a:ea typeface="Calibri"/>
                <a:cs typeface="Calibri"/>
                <a:sym typeface="Calibri"/>
              </a:rPr>
              <a:t>Muscular </a:t>
            </a:r>
            <a:r>
              <a:rPr lang="en" sz="1800" b="0" i="0" u="none" strike="noStrike" cap="none" dirty="0" smtClean="0">
                <a:solidFill>
                  <a:schemeClr val="accent4"/>
                </a:solidFill>
                <a:latin typeface="Calibri"/>
                <a:ea typeface="Calibri"/>
                <a:cs typeface="Calibri"/>
                <a:sym typeface="Calibri"/>
              </a:rPr>
              <a:t>Foot</a:t>
            </a:r>
            <a:r>
              <a:rPr lang="en-US" sz="1800" b="0" i="0" u="none" strike="noStrike" cap="none" dirty="0" smtClean="0">
                <a:solidFill>
                  <a:schemeClr val="accent4"/>
                </a:solidFill>
                <a:latin typeface="Calibri"/>
                <a:ea typeface="Calibri"/>
                <a:cs typeface="Calibri"/>
                <a:sym typeface="Calibri"/>
              </a:rPr>
              <a:t> structure defines each class</a:t>
            </a:r>
            <a:endParaRPr lang="en" sz="1800" b="0" i="0" u="none" strike="noStrike" cap="none" dirty="0">
              <a:solidFill>
                <a:schemeClr val="accent4"/>
              </a:solidFill>
              <a:latin typeface="Calibri"/>
              <a:ea typeface="Calibri"/>
              <a:cs typeface="Calibri"/>
              <a:sym typeface="Calibri"/>
            </a:endParaRPr>
          </a:p>
          <a:p>
            <a:pPr marL="342900" marR="0" lvl="0" indent="-269240" algn="l" rtl="0">
              <a:lnSpc>
                <a:spcPct val="90000"/>
              </a:lnSpc>
              <a:spcBef>
                <a:spcPts val="592"/>
              </a:spcBef>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Radula – in mouth – tongue like organ with rows of teeth used to drill, scrape, grate or cut food, in Gastropods and </a:t>
            </a:r>
            <a:r>
              <a:rPr lang="en" sz="1800" dirty="0"/>
              <a:t>Cephalopods</a:t>
            </a:r>
            <a:r>
              <a:rPr lang="en" sz="1800" b="0" i="0" u="none" strike="noStrike" cap="none" dirty="0">
                <a:solidFill>
                  <a:schemeClr val="dk1"/>
                </a:solidFill>
                <a:latin typeface="Calibri"/>
                <a:ea typeface="Calibri"/>
                <a:cs typeface="Calibri"/>
                <a:sym typeface="Calibri"/>
              </a:rPr>
              <a:t> </a:t>
            </a:r>
          </a:p>
          <a:p>
            <a:pPr marL="342900" marR="0" lvl="0" indent="-269240" algn="l" rtl="0">
              <a:lnSpc>
                <a:spcPct val="90000"/>
              </a:lnSpc>
              <a:spcBef>
                <a:spcPts val="592"/>
              </a:spcBef>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Reproduce sexually and most have separate sexes</a:t>
            </a:r>
          </a:p>
          <a:p>
            <a:pPr marL="0" marR="0" lvl="0" indent="0" algn="l" rtl="0">
              <a:lnSpc>
                <a:spcPct val="90000"/>
              </a:lnSpc>
              <a:spcBef>
                <a:spcPts val="592"/>
              </a:spcBef>
              <a:buClr>
                <a:schemeClr val="dk1"/>
              </a:buClr>
              <a:buSzPct val="25000"/>
              <a:buFont typeface="Arial"/>
              <a:buNone/>
            </a:pPr>
            <a:endParaRPr sz="296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592"/>
              </a:spcBef>
              <a:buClr>
                <a:schemeClr val="dk1"/>
              </a:buClr>
              <a:buSzPct val="98666"/>
              <a:buFont typeface="Arial"/>
              <a:buNone/>
            </a:pPr>
            <a:endParaRPr sz="296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8"/>
            <a:ext cx="8229600" cy="185142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959" b="0" i="0" u="none" strike="noStrike" cap="none">
                <a:solidFill>
                  <a:schemeClr val="dk1"/>
                </a:solidFill>
                <a:latin typeface="Calibri"/>
                <a:ea typeface="Calibri"/>
                <a:cs typeface="Calibri"/>
                <a:sym typeface="Calibri"/>
              </a:rPr>
              <a:t/>
            </a:r>
            <a:br>
              <a:rPr lang="en" sz="3959" b="0" i="0" u="none" strike="noStrike" cap="none">
                <a:solidFill>
                  <a:schemeClr val="dk1"/>
                </a:solidFill>
                <a:latin typeface="Calibri"/>
                <a:ea typeface="Calibri"/>
                <a:cs typeface="Calibri"/>
                <a:sym typeface="Calibri"/>
              </a:rPr>
            </a:br>
            <a:r>
              <a:rPr lang="en" sz="3600" b="0" i="0" u="none" strike="noStrike" cap="none">
                <a:solidFill>
                  <a:schemeClr val="dk1"/>
                </a:solidFill>
                <a:latin typeface="Calibri"/>
                <a:ea typeface="Calibri"/>
                <a:cs typeface="Calibri"/>
                <a:sym typeface="Calibri"/>
              </a:rPr>
              <a:t>Mantle – a membrane that surrounds the internal organs of the mollusk. In shelled mollusks mantle secretes the shell.</a:t>
            </a:r>
            <a:r>
              <a:rPr lang="en" sz="3959" b="0" i="0" u="none" strike="noStrike" cap="none">
                <a:solidFill>
                  <a:schemeClr val="dk1"/>
                </a:solidFill>
                <a:latin typeface="Calibri"/>
                <a:ea typeface="Calibri"/>
                <a:cs typeface="Calibri"/>
                <a:sym typeface="Calibri"/>
              </a:rPr>
              <a:t/>
            </a:r>
            <a:br>
              <a:rPr lang="en" sz="3959" b="0" i="0" u="none" strike="noStrike" cap="none">
                <a:solidFill>
                  <a:schemeClr val="dk1"/>
                </a:solidFill>
                <a:latin typeface="Calibri"/>
                <a:ea typeface="Calibri"/>
                <a:cs typeface="Calibri"/>
                <a:sym typeface="Calibri"/>
              </a:rPr>
            </a:br>
            <a:endParaRPr lang="en" sz="3959" b="0" i="0" u="none" strike="noStrike" cap="none">
              <a:solidFill>
                <a:schemeClr val="dk1"/>
              </a:solidFill>
              <a:latin typeface="Calibri"/>
              <a:ea typeface="Calibri"/>
              <a:cs typeface="Calibri"/>
              <a:sym typeface="Calibri"/>
            </a:endParaRPr>
          </a:p>
        </p:txBody>
      </p:sp>
      <p:pic>
        <p:nvPicPr>
          <p:cNvPr id="79" name="Shape 79"/>
          <p:cNvPicPr preferRelativeResize="0">
            <a:picLocks noGrp="1"/>
          </p:cNvPicPr>
          <p:nvPr>
            <p:ph type="body" idx="1"/>
          </p:nvPr>
        </p:nvPicPr>
        <p:blipFill rotWithShape="1">
          <a:blip r:embed="rId3">
            <a:alphaModFix/>
          </a:blip>
          <a:srcRect/>
          <a:stretch/>
        </p:blipFill>
        <p:spPr>
          <a:xfrm>
            <a:off x="4421174" y="2472623"/>
            <a:ext cx="4257000" cy="2394600"/>
          </a:xfrm>
          <a:prstGeom prst="rect">
            <a:avLst/>
          </a:prstGeom>
          <a:noFill/>
          <a:ln>
            <a:noFill/>
          </a:ln>
        </p:spPr>
      </p:pic>
      <p:pic>
        <p:nvPicPr>
          <p:cNvPr id="80" name="Shape 80"/>
          <p:cNvPicPr preferRelativeResize="0"/>
          <p:nvPr/>
        </p:nvPicPr>
        <p:blipFill>
          <a:blip r:embed="rId4">
            <a:alphaModFix/>
          </a:blip>
          <a:stretch>
            <a:fillRect/>
          </a:stretch>
        </p:blipFill>
        <p:spPr>
          <a:xfrm>
            <a:off x="762000" y="2748901"/>
            <a:ext cx="3123391" cy="239459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smtClean="0">
                <a:solidFill>
                  <a:schemeClr val="dk1"/>
                </a:solidFill>
                <a:latin typeface="Calibri"/>
                <a:ea typeface="Calibri"/>
                <a:cs typeface="Calibri"/>
                <a:sym typeface="Calibri"/>
              </a:rPr>
              <a:t>Circulatory system</a:t>
            </a:r>
            <a:endParaRPr lang="en" sz="4400" b="0" i="0" u="none" strike="noStrike" cap="none" dirty="0">
              <a:solidFill>
                <a:schemeClr val="dk1"/>
              </a:solidFill>
              <a:latin typeface="Calibri"/>
              <a:ea typeface="Calibri"/>
              <a:cs typeface="Calibri"/>
              <a:sym typeface="Calibri"/>
            </a:endParaRPr>
          </a:p>
        </p:txBody>
      </p:sp>
      <p:sp>
        <p:nvSpPr>
          <p:cNvPr id="86" name="Shape 86"/>
          <p:cNvSpPr txBox="1">
            <a:spLocks noGrp="1"/>
          </p:cNvSpPr>
          <p:nvPr>
            <p:ph type="body" idx="1"/>
          </p:nvPr>
        </p:nvSpPr>
        <p:spPr>
          <a:xfrm>
            <a:off x="457200" y="1200150"/>
            <a:ext cx="8229600" cy="3394472"/>
          </a:xfrm>
          <a:prstGeom prst="rect">
            <a:avLst/>
          </a:prstGeom>
          <a:noFill/>
          <a:ln>
            <a:noFill/>
          </a:ln>
        </p:spPr>
        <p:txBody>
          <a:bodyPr lIns="91425" tIns="45700" rIns="91425" bIns="45700" anchor="t" anchorCtr="0">
            <a:noAutofit/>
          </a:bodyPr>
          <a:lstStyle/>
          <a:p>
            <a:pPr marL="342900" marR="0" lvl="0" indent="-307340" algn="l" rtl="0">
              <a:lnSpc>
                <a:spcPct val="90000"/>
              </a:lnSpc>
              <a:spcBef>
                <a:spcPts val="0"/>
              </a:spcBef>
              <a:buClr>
                <a:schemeClr val="dk1"/>
              </a:buClr>
              <a:buSzPct val="100000"/>
              <a:buFont typeface="Arial"/>
              <a:buChar char="•"/>
            </a:pPr>
            <a:r>
              <a:rPr lang="en" sz="2400" b="0" i="0" u="none" strike="noStrike" cap="none">
                <a:solidFill>
                  <a:schemeClr val="dk1"/>
                </a:solidFill>
                <a:latin typeface="Calibri"/>
                <a:ea typeface="Calibri"/>
                <a:cs typeface="Calibri"/>
                <a:sym typeface="Calibri"/>
              </a:rPr>
              <a:t>Well developed circulatory system with a 2-3 chambered heart.</a:t>
            </a:r>
          </a:p>
          <a:p>
            <a:pPr marL="342900" marR="0" lvl="0" indent="-307340" algn="l" rtl="0">
              <a:lnSpc>
                <a:spcPct val="90000"/>
              </a:lnSpc>
              <a:spcBef>
                <a:spcPts val="592"/>
              </a:spcBef>
              <a:buClr>
                <a:schemeClr val="dk1"/>
              </a:buClr>
              <a:buSzPct val="100000"/>
              <a:buFont typeface="Arial"/>
              <a:buChar char="•"/>
            </a:pPr>
            <a:r>
              <a:rPr lang="en" sz="2400" b="0" i="0" u="none" strike="noStrike" cap="none">
                <a:solidFill>
                  <a:schemeClr val="dk1"/>
                </a:solidFill>
                <a:latin typeface="Calibri"/>
                <a:ea typeface="Calibri"/>
                <a:cs typeface="Calibri"/>
                <a:sym typeface="Calibri"/>
              </a:rPr>
              <a:t>Heart pumps blood through an </a:t>
            </a:r>
            <a:r>
              <a:rPr lang="en" sz="2400" b="0" i="0" u="none" strike="noStrike" cap="none">
                <a:solidFill>
                  <a:srgbClr val="FF0000"/>
                </a:solidFill>
                <a:latin typeface="Calibri"/>
                <a:ea typeface="Calibri"/>
                <a:cs typeface="Calibri"/>
                <a:sym typeface="Calibri"/>
              </a:rPr>
              <a:t>open circulatory system </a:t>
            </a:r>
            <a:r>
              <a:rPr lang="en" sz="2400" b="0" i="0" u="none" strike="noStrike" cap="none">
                <a:solidFill>
                  <a:schemeClr val="dk1"/>
                </a:solidFill>
                <a:latin typeface="Calibri"/>
                <a:ea typeface="Calibri"/>
                <a:cs typeface="Calibri"/>
                <a:sym typeface="Calibri"/>
              </a:rPr>
              <a:t>– blood moves through vessels into open spaces around organs. Exposing body organs directly to blood with oxygen and nutrients taking away carbon dioxide and waste.</a:t>
            </a:r>
          </a:p>
          <a:p>
            <a:pPr marL="342900" marR="0" lvl="0" indent="-307340" algn="l" rtl="0">
              <a:lnSpc>
                <a:spcPct val="90000"/>
              </a:lnSpc>
              <a:spcBef>
                <a:spcPts val="592"/>
              </a:spcBef>
              <a:buClr>
                <a:schemeClr val="dk1"/>
              </a:buClr>
              <a:buSzPct val="100000"/>
              <a:buFont typeface="Arial"/>
              <a:buChar char="•"/>
            </a:pPr>
            <a:r>
              <a:rPr lang="en" sz="2400" b="0" i="0" u="none" strike="noStrike" cap="none">
                <a:solidFill>
                  <a:schemeClr val="dk1"/>
                </a:solidFill>
                <a:latin typeface="Calibri"/>
                <a:ea typeface="Calibri"/>
                <a:cs typeface="Calibri"/>
                <a:sym typeface="Calibri"/>
              </a:rPr>
              <a:t>Some mollusks have a </a:t>
            </a:r>
            <a:r>
              <a:rPr lang="en" sz="2400" b="0" i="0" u="none" strike="noStrike" cap="none">
                <a:solidFill>
                  <a:srgbClr val="FF0000"/>
                </a:solidFill>
                <a:latin typeface="Calibri"/>
                <a:ea typeface="Calibri"/>
                <a:cs typeface="Calibri"/>
                <a:sym typeface="Calibri"/>
              </a:rPr>
              <a:t>closed circulatory system </a:t>
            </a:r>
            <a:r>
              <a:rPr lang="en" sz="2400" b="0" i="0" u="none" strike="noStrike" cap="none">
                <a:solidFill>
                  <a:schemeClr val="dk1"/>
                </a:solidFill>
                <a:latin typeface="Calibri"/>
                <a:ea typeface="Calibri"/>
                <a:cs typeface="Calibri"/>
                <a:sym typeface="Calibri"/>
              </a:rPr>
              <a:t>(Octopus)  - blood remains entirely enclosed in vessels taken to organs for gas exchange.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4294967295"/>
          </p:nvPr>
        </p:nvSpPr>
        <p:spPr>
          <a:xfrm>
            <a:off x="381593" y="948107"/>
            <a:ext cx="8229600" cy="3394500"/>
          </a:xfrm>
          <a:prstGeom prst="rect">
            <a:avLst/>
          </a:prstGeom>
          <a:noFill/>
          <a:ln>
            <a:noFill/>
          </a:ln>
        </p:spPr>
        <p:txBody>
          <a:bodyPr lIns="91425" tIns="45700" rIns="91425" bIns="45700" anchor="t" anchorCtr="0">
            <a:noAutofit/>
          </a:bodyPr>
          <a:lstStyle/>
          <a:p>
            <a:pPr marL="342900" lvl="0" indent="-342900">
              <a:buClr>
                <a:schemeClr val="dk1"/>
              </a:buClr>
              <a:buFont typeface="Arial"/>
              <a:buChar char="•"/>
            </a:pPr>
            <a:r>
              <a:rPr lang="en-US" sz="3200" dirty="0"/>
              <a:t>While many </a:t>
            </a:r>
            <a:r>
              <a:rPr lang="en-US" sz="3200" b="1" dirty="0"/>
              <a:t>mollusks</a:t>
            </a:r>
            <a:r>
              <a:rPr lang="en-US" sz="3200" dirty="0"/>
              <a:t> don't appear to </a:t>
            </a:r>
            <a:r>
              <a:rPr lang="en-US" sz="3200" b="1" dirty="0"/>
              <a:t>have</a:t>
            </a:r>
            <a:r>
              <a:rPr lang="en-US" sz="3200" dirty="0"/>
              <a:t> obvious sensory organs, most actually </a:t>
            </a:r>
            <a:r>
              <a:rPr lang="en-US" sz="3200" b="1" dirty="0"/>
              <a:t>have</a:t>
            </a:r>
            <a:r>
              <a:rPr lang="en-US" sz="3200" dirty="0"/>
              <a:t> a more than adequate sensory and </a:t>
            </a:r>
            <a:r>
              <a:rPr lang="en-US" sz="3200" b="1" dirty="0"/>
              <a:t>nervous system</a:t>
            </a:r>
            <a:r>
              <a:rPr lang="en-US" sz="3200" dirty="0"/>
              <a:t>. Not all </a:t>
            </a:r>
            <a:r>
              <a:rPr lang="en-US" sz="3200" b="1" dirty="0"/>
              <a:t>mollusks</a:t>
            </a:r>
            <a:r>
              <a:rPr lang="en-US" sz="3200" dirty="0"/>
              <a:t> contain a true brain, but all </a:t>
            </a:r>
            <a:r>
              <a:rPr lang="en-US" sz="3200" b="1" dirty="0"/>
              <a:t>have</a:t>
            </a:r>
            <a:r>
              <a:rPr lang="en-US" sz="3200" dirty="0"/>
              <a:t> either two or three pairs of nerve </a:t>
            </a:r>
            <a:r>
              <a:rPr lang="en-US" sz="3200" dirty="0" smtClean="0"/>
              <a:t>bundles (ganglia) </a:t>
            </a:r>
            <a:r>
              <a:rPr lang="en-US" sz="3200" dirty="0"/>
              <a:t>that are contained within their visceral mass.</a:t>
            </a:r>
            <a:endParaRPr sz="3200" b="0" i="0" u="none" strike="noStrike" cap="none" dirty="0">
              <a:solidFill>
                <a:schemeClr val="dk1"/>
              </a:solidFill>
              <a:latin typeface="Calibri"/>
              <a:ea typeface="Calibri"/>
              <a:cs typeface="Calibri"/>
              <a:sym typeface="Calibri"/>
            </a:endParaRPr>
          </a:p>
        </p:txBody>
      </p:sp>
      <p:sp>
        <p:nvSpPr>
          <p:cNvPr id="2" name="TextBox 1"/>
          <p:cNvSpPr txBox="1"/>
          <p:nvPr/>
        </p:nvSpPr>
        <p:spPr>
          <a:xfrm>
            <a:off x="588723" y="275573"/>
            <a:ext cx="3191899" cy="584775"/>
          </a:xfrm>
          <a:prstGeom prst="rect">
            <a:avLst/>
          </a:prstGeom>
          <a:noFill/>
        </p:spPr>
        <p:txBody>
          <a:bodyPr wrap="none" rtlCol="0">
            <a:spAutoFit/>
          </a:bodyPr>
          <a:lstStyle/>
          <a:p>
            <a:r>
              <a:rPr lang="en-US" sz="3200" dirty="0" smtClean="0"/>
              <a:t>Nervous System</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0909" y="133350"/>
            <a:ext cx="3404507" cy="2057400"/>
          </a:xfrm>
          <a:prstGeom prst="rect">
            <a:avLst/>
          </a:prstGeom>
        </p:spPr>
      </p:pic>
      <p:pic>
        <p:nvPicPr>
          <p:cNvPr id="3" name="Picture 2"/>
          <p:cNvPicPr>
            <a:picLocks noChangeAspect="1"/>
          </p:cNvPicPr>
          <p:nvPr/>
        </p:nvPicPr>
        <p:blipFill>
          <a:blip r:embed="rId3"/>
          <a:stretch>
            <a:fillRect/>
          </a:stretch>
        </p:blipFill>
        <p:spPr>
          <a:xfrm>
            <a:off x="5486400" y="514350"/>
            <a:ext cx="3103394" cy="2800350"/>
          </a:xfrm>
          <a:prstGeom prst="rect">
            <a:avLst/>
          </a:prstGeom>
        </p:spPr>
      </p:pic>
      <p:sp>
        <p:nvSpPr>
          <p:cNvPr id="4" name="TextBox 3"/>
          <p:cNvSpPr txBox="1"/>
          <p:nvPr/>
        </p:nvSpPr>
        <p:spPr>
          <a:xfrm>
            <a:off x="762000" y="2231667"/>
            <a:ext cx="2066591" cy="307777"/>
          </a:xfrm>
          <a:prstGeom prst="rect">
            <a:avLst/>
          </a:prstGeom>
          <a:noFill/>
        </p:spPr>
        <p:txBody>
          <a:bodyPr wrap="none" rtlCol="0">
            <a:spAutoFit/>
          </a:bodyPr>
          <a:lstStyle/>
          <a:p>
            <a:r>
              <a:rPr lang="en-US" dirty="0" smtClean="0">
                <a:solidFill>
                  <a:schemeClr val="tx1"/>
                </a:solidFill>
              </a:rPr>
              <a:t>Bivalve nervous system</a:t>
            </a:r>
            <a:endParaRPr lang="en-US" dirty="0">
              <a:solidFill>
                <a:schemeClr val="tx1"/>
              </a:solidFill>
            </a:endParaRPr>
          </a:p>
        </p:txBody>
      </p:sp>
      <p:sp>
        <p:nvSpPr>
          <p:cNvPr id="5" name="TextBox 4"/>
          <p:cNvSpPr txBox="1"/>
          <p:nvPr/>
        </p:nvSpPr>
        <p:spPr>
          <a:xfrm>
            <a:off x="5649238" y="3469710"/>
            <a:ext cx="2323072" cy="307777"/>
          </a:xfrm>
          <a:prstGeom prst="rect">
            <a:avLst/>
          </a:prstGeom>
          <a:noFill/>
        </p:spPr>
        <p:txBody>
          <a:bodyPr wrap="none" rtlCol="0">
            <a:spAutoFit/>
          </a:bodyPr>
          <a:lstStyle/>
          <a:p>
            <a:r>
              <a:rPr lang="en-US" dirty="0" smtClean="0">
                <a:solidFill>
                  <a:schemeClr val="tx1"/>
                </a:solidFill>
              </a:rPr>
              <a:t>Gastropod nervous system</a:t>
            </a:r>
            <a:endParaRPr lang="en-US" dirty="0">
              <a:solidFill>
                <a:schemeClr val="tx1"/>
              </a:solidFill>
            </a:endParaRPr>
          </a:p>
        </p:txBody>
      </p:sp>
      <p:pic>
        <p:nvPicPr>
          <p:cNvPr id="6" name="Picture 5"/>
          <p:cNvPicPr>
            <a:picLocks noChangeAspect="1"/>
          </p:cNvPicPr>
          <p:nvPr/>
        </p:nvPicPr>
        <p:blipFill>
          <a:blip r:embed="rId4"/>
          <a:stretch>
            <a:fillRect/>
          </a:stretch>
        </p:blipFill>
        <p:spPr>
          <a:xfrm>
            <a:off x="2173162" y="2590829"/>
            <a:ext cx="1904093" cy="2373316"/>
          </a:xfrm>
          <a:prstGeom prst="rect">
            <a:avLst/>
          </a:prstGeom>
        </p:spPr>
      </p:pic>
      <p:sp>
        <p:nvSpPr>
          <p:cNvPr id="7" name="TextBox 6"/>
          <p:cNvSpPr txBox="1"/>
          <p:nvPr/>
        </p:nvSpPr>
        <p:spPr>
          <a:xfrm>
            <a:off x="4208745" y="4697260"/>
            <a:ext cx="3775393" cy="307777"/>
          </a:xfrm>
          <a:prstGeom prst="rect">
            <a:avLst/>
          </a:prstGeom>
          <a:noFill/>
        </p:spPr>
        <p:txBody>
          <a:bodyPr wrap="none" rtlCol="0">
            <a:spAutoFit/>
          </a:bodyPr>
          <a:lstStyle/>
          <a:p>
            <a:r>
              <a:rPr lang="en-US" dirty="0" smtClean="0">
                <a:solidFill>
                  <a:schemeClr val="tx1"/>
                </a:solidFill>
              </a:rPr>
              <a:t>Cephalopod nervous system: almost a brain! </a:t>
            </a:r>
            <a:endParaRPr lang="en-US" dirty="0">
              <a:solidFill>
                <a:schemeClr val="tx1"/>
              </a:solidFill>
            </a:endParaRPr>
          </a:p>
        </p:txBody>
      </p:sp>
      <p:sp>
        <p:nvSpPr>
          <p:cNvPr id="8" name="TextBox 7"/>
          <p:cNvSpPr txBox="1"/>
          <p:nvPr/>
        </p:nvSpPr>
        <p:spPr>
          <a:xfrm>
            <a:off x="450937" y="2880986"/>
            <a:ext cx="973343" cy="461665"/>
          </a:xfrm>
          <a:prstGeom prst="rect">
            <a:avLst/>
          </a:prstGeom>
          <a:noFill/>
        </p:spPr>
        <p:txBody>
          <a:bodyPr wrap="none" rtlCol="0">
            <a:spAutoFit/>
          </a:bodyPr>
          <a:lstStyle/>
          <a:p>
            <a:r>
              <a:rPr lang="en-US" sz="2400" dirty="0" smtClean="0">
                <a:solidFill>
                  <a:schemeClr val="tx1"/>
                </a:solidFill>
                <a:hlinkClick r:id="rId5"/>
              </a:rPr>
              <a:t>Video</a:t>
            </a:r>
            <a:endParaRPr lang="en-US" sz="2400" dirty="0">
              <a:solidFill>
                <a:schemeClr val="tx1"/>
              </a:solidFill>
            </a:endParaRPr>
          </a:p>
        </p:txBody>
      </p:sp>
    </p:spTree>
    <p:extLst>
      <p:ext uri="{BB962C8B-B14F-4D97-AF65-F5344CB8AC3E}">
        <p14:creationId xmlns:p14="http://schemas.microsoft.com/office/powerpoint/2010/main" val="157360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idx="4294967295"/>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Characteristics continued</a:t>
            </a:r>
          </a:p>
        </p:txBody>
      </p:sp>
      <p:sp>
        <p:nvSpPr>
          <p:cNvPr id="98" name="Shape 98"/>
          <p:cNvSpPr txBox="1">
            <a:spLocks noGrp="1"/>
          </p:cNvSpPr>
          <p:nvPr>
            <p:ph type="body" idx="4294967295"/>
          </p:nvPr>
        </p:nvSpPr>
        <p:spPr>
          <a:xfrm>
            <a:off x="457200" y="1200150"/>
            <a:ext cx="8229600" cy="3394472"/>
          </a:xfrm>
          <a:prstGeom prst="rect">
            <a:avLst/>
          </a:prstGeom>
          <a:noFill/>
          <a:ln>
            <a:noFill/>
          </a:ln>
        </p:spPr>
        <p:txBody>
          <a:bodyPr lIns="91425" tIns="45700" rIns="91425" bIns="45700" anchor="t" anchorCtr="0">
            <a:noAutofit/>
          </a:bodyPr>
          <a:lstStyle/>
          <a:p>
            <a:pPr marL="342900" marR="0" lvl="0" indent="-345440" algn="l" rtl="0">
              <a:spcBef>
                <a:spcPts val="0"/>
              </a:spcBef>
              <a:buClr>
                <a:schemeClr val="dk1"/>
              </a:buClr>
              <a:buSzPct val="100000"/>
              <a:buFont typeface="Arial"/>
              <a:buChar char="•"/>
            </a:pPr>
            <a:r>
              <a:rPr lang="en" sz="3000" b="0" i="0" u="none" strike="noStrike" cap="none" dirty="0">
                <a:solidFill>
                  <a:schemeClr val="dk1"/>
                </a:solidFill>
                <a:latin typeface="Calibri"/>
                <a:ea typeface="Calibri"/>
                <a:cs typeface="Calibri"/>
                <a:sym typeface="Calibri"/>
              </a:rPr>
              <a:t>Respiration – </a:t>
            </a:r>
            <a:r>
              <a:rPr lang="en" sz="3000" b="0" i="0" u="none" strike="noStrike" cap="none" dirty="0" smtClean="0">
                <a:solidFill>
                  <a:schemeClr val="dk1"/>
                </a:solidFill>
                <a:latin typeface="Calibri"/>
                <a:ea typeface="Calibri"/>
                <a:cs typeface="Calibri"/>
                <a:sym typeface="Calibri"/>
              </a:rPr>
              <a:t>gills</a:t>
            </a:r>
            <a:r>
              <a:rPr lang="en-US" sz="3000" b="0" i="0" u="none" strike="noStrike" cap="none" dirty="0" smtClean="0">
                <a:solidFill>
                  <a:schemeClr val="dk1"/>
                </a:solidFill>
                <a:latin typeface="Calibri"/>
                <a:ea typeface="Calibri"/>
                <a:cs typeface="Calibri"/>
                <a:sym typeface="Calibri"/>
              </a:rPr>
              <a:t>;</a:t>
            </a:r>
            <a:r>
              <a:rPr lang="en" sz="3000" b="0" i="0" u="none" strike="noStrike" cap="none" dirty="0" smtClean="0">
                <a:solidFill>
                  <a:schemeClr val="dk1"/>
                </a:solidFill>
                <a:latin typeface="Calibri"/>
                <a:ea typeface="Calibri"/>
                <a:cs typeface="Calibri"/>
                <a:sym typeface="Calibri"/>
              </a:rPr>
              <a:t> </a:t>
            </a:r>
            <a:r>
              <a:rPr lang="en" sz="3000" b="0" i="0" u="none" strike="noStrike" cap="none" dirty="0">
                <a:solidFill>
                  <a:schemeClr val="dk1"/>
                </a:solidFill>
                <a:latin typeface="Calibri"/>
                <a:ea typeface="Calibri"/>
                <a:cs typeface="Calibri"/>
                <a:sym typeface="Calibri"/>
              </a:rPr>
              <a:t>land snails and slugs have primitive lungs</a:t>
            </a:r>
          </a:p>
          <a:p>
            <a:pPr marL="342900" marR="0" lvl="0" indent="-307340" algn="l" rtl="0">
              <a:spcBef>
                <a:spcPts val="592"/>
              </a:spcBef>
              <a:buClr>
                <a:schemeClr val="dk1"/>
              </a:buClr>
              <a:buSzPct val="80000"/>
              <a:buFont typeface="Arial"/>
              <a:buChar char="•"/>
            </a:pPr>
            <a:r>
              <a:rPr lang="en" sz="3000" b="0" i="0" u="none" strike="noStrike" cap="none" dirty="0">
                <a:solidFill>
                  <a:schemeClr val="dk1"/>
                </a:solidFill>
                <a:latin typeface="Calibri"/>
                <a:ea typeface="Calibri"/>
                <a:cs typeface="Calibri"/>
                <a:sym typeface="Calibri"/>
              </a:rPr>
              <a:t>Excretion – </a:t>
            </a:r>
            <a:r>
              <a:rPr lang="en" sz="3000" b="0" i="0" u="none" strike="noStrike" cap="none" dirty="0" err="1">
                <a:solidFill>
                  <a:srgbClr val="FF0000"/>
                </a:solidFill>
                <a:latin typeface="Calibri"/>
                <a:ea typeface="Calibri"/>
                <a:cs typeface="Calibri"/>
                <a:sym typeface="Calibri"/>
              </a:rPr>
              <a:t>Nephridia</a:t>
            </a:r>
            <a:r>
              <a:rPr lang="en" sz="3000" b="0" i="0" u="none" strike="noStrike" cap="none" dirty="0">
                <a:solidFill>
                  <a:schemeClr val="dk1"/>
                </a:solidFill>
                <a:latin typeface="Calibri"/>
                <a:ea typeface="Calibri"/>
                <a:cs typeface="Calibri"/>
                <a:sym typeface="Calibri"/>
              </a:rPr>
              <a:t> – organs that remove metabolic wastes from animal’s body. Mollusks have 1 or 2 </a:t>
            </a:r>
            <a:r>
              <a:rPr lang="en" sz="3000" b="0" i="0" u="none" strike="noStrike" cap="none" dirty="0" err="1">
                <a:solidFill>
                  <a:schemeClr val="dk1"/>
                </a:solidFill>
                <a:latin typeface="Calibri"/>
                <a:ea typeface="Calibri"/>
                <a:cs typeface="Calibri"/>
                <a:sym typeface="Calibri"/>
              </a:rPr>
              <a:t>nephridia</a:t>
            </a:r>
            <a:r>
              <a:rPr lang="en" sz="3000" b="0" i="0" u="none" strike="noStrike" cap="none" dirty="0">
                <a:solidFill>
                  <a:schemeClr val="dk1"/>
                </a:solidFill>
                <a:latin typeface="Calibri"/>
                <a:ea typeface="Calibri"/>
                <a:cs typeface="Calibri"/>
                <a:sym typeface="Calibri"/>
              </a:rPr>
              <a:t> that collect waste from coelom then discharge it into the mantle cavity and expel it from the body.</a:t>
            </a:r>
            <a:r>
              <a:rPr lang="en" sz="2400" b="0" i="0" u="none" strike="noStrike" cap="none" dirty="0">
                <a:solidFill>
                  <a:schemeClr val="dk1"/>
                </a:solidFill>
                <a:latin typeface="Calibri"/>
                <a:ea typeface="Calibri"/>
                <a:cs typeface="Calibri"/>
                <a:sym typeface="Calibri"/>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Class </a:t>
            </a:r>
            <a:r>
              <a:rPr lang="en"/>
              <a:t>Bivalvia</a:t>
            </a:r>
            <a:r>
              <a:rPr lang="en" sz="4400" b="0" i="0" u="none" strike="noStrike" cap="none">
                <a:solidFill>
                  <a:schemeClr val="dk1"/>
                </a:solidFill>
                <a:latin typeface="Calibri"/>
                <a:ea typeface="Calibri"/>
                <a:cs typeface="Calibri"/>
                <a:sym typeface="Calibri"/>
              </a:rPr>
              <a:t> – 2 valves</a:t>
            </a:r>
          </a:p>
        </p:txBody>
      </p:sp>
      <p:sp>
        <p:nvSpPr>
          <p:cNvPr id="109" name="Shape 109"/>
          <p:cNvSpPr txBox="1">
            <a:spLocks noGrp="1"/>
          </p:cNvSpPr>
          <p:nvPr>
            <p:ph type="body" idx="1"/>
          </p:nvPr>
        </p:nvSpPr>
        <p:spPr>
          <a:xfrm>
            <a:off x="457200" y="895350"/>
            <a:ext cx="8229600" cy="369927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1818"/>
              <a:buFont typeface="Arial"/>
              <a:buChar char="•"/>
            </a:pPr>
            <a:r>
              <a:rPr lang="en-US" sz="2240" b="0" i="0" u="none" strike="noStrike" cap="none" dirty="0" smtClean="0">
                <a:solidFill>
                  <a:schemeClr val="dk1"/>
                </a:solidFill>
                <a:latin typeface="Calibri"/>
                <a:ea typeface="Calibri"/>
                <a:cs typeface="Calibri"/>
                <a:sym typeface="Calibri"/>
              </a:rPr>
              <a:t>Soft body enclosed between 2 valves (shells)</a:t>
            </a:r>
          </a:p>
          <a:p>
            <a:pPr marL="342900" marR="0" lvl="0" indent="-342900" algn="l" rtl="0">
              <a:lnSpc>
                <a:spcPct val="80000"/>
              </a:lnSpc>
              <a:spcBef>
                <a:spcPts val="0"/>
              </a:spcBef>
              <a:buClr>
                <a:schemeClr val="dk1"/>
              </a:buClr>
              <a:buSzPct val="101818"/>
              <a:buFont typeface="Arial"/>
              <a:buChar char="•"/>
            </a:pPr>
            <a:r>
              <a:rPr lang="en" sz="2240" b="0" i="0" u="none" strike="noStrike" cap="none" dirty="0" smtClean="0">
                <a:solidFill>
                  <a:schemeClr val="dk1"/>
                </a:solidFill>
                <a:latin typeface="Calibri"/>
                <a:ea typeface="Calibri"/>
                <a:cs typeface="Calibri"/>
                <a:sym typeface="Calibri"/>
              </a:rPr>
              <a:t>Examples</a:t>
            </a:r>
            <a:r>
              <a:rPr lang="en" sz="2240" b="0" i="0" u="none" strike="noStrike" cap="none" dirty="0">
                <a:solidFill>
                  <a:schemeClr val="dk1"/>
                </a:solidFill>
                <a:latin typeface="Calibri"/>
                <a:ea typeface="Calibri"/>
                <a:cs typeface="Calibri"/>
                <a:sym typeface="Calibri"/>
              </a:rPr>
              <a:t>: clams, oysters and scallops</a:t>
            </a:r>
          </a:p>
          <a:p>
            <a:pPr marL="342900" marR="0" lvl="0" indent="-342900" algn="l" rtl="0">
              <a:lnSpc>
                <a:spcPct val="80000"/>
              </a:lnSpc>
              <a:spcBef>
                <a:spcPts val="448"/>
              </a:spcBef>
              <a:buClr>
                <a:schemeClr val="dk1"/>
              </a:buClr>
              <a:buSzPct val="101818"/>
              <a:buFont typeface="Arial"/>
              <a:buChar char="•"/>
            </a:pPr>
            <a:r>
              <a:rPr lang="en" sz="2240" b="0" i="0" u="none" strike="noStrike" cap="none" dirty="0">
                <a:solidFill>
                  <a:schemeClr val="dk1"/>
                </a:solidFill>
                <a:latin typeface="Calibri"/>
                <a:ea typeface="Calibri"/>
                <a:cs typeface="Calibri"/>
                <a:sym typeface="Calibri"/>
              </a:rPr>
              <a:t>Filter feeders</a:t>
            </a:r>
          </a:p>
          <a:p>
            <a:pPr marL="342900" marR="0" lvl="0" indent="-342900" algn="l" rtl="0">
              <a:lnSpc>
                <a:spcPct val="80000"/>
              </a:lnSpc>
              <a:spcBef>
                <a:spcPts val="448"/>
              </a:spcBef>
              <a:buClr>
                <a:schemeClr val="dk1"/>
              </a:buClr>
              <a:buSzPct val="101818"/>
              <a:buFont typeface="Arial"/>
              <a:buChar char="•"/>
            </a:pPr>
            <a:r>
              <a:rPr lang="en" sz="2240" b="0" i="0" u="none" strike="noStrike" cap="none" dirty="0">
                <a:solidFill>
                  <a:schemeClr val="dk1"/>
                </a:solidFill>
                <a:latin typeface="Calibri"/>
                <a:ea typeface="Calibri"/>
                <a:cs typeface="Calibri"/>
                <a:sym typeface="Calibri"/>
              </a:rPr>
              <a:t>Use muscular foot to dig in mud or sand at bottom of ocean or lake</a:t>
            </a:r>
          </a:p>
          <a:p>
            <a:pPr marL="342900" marR="0" lvl="0" indent="-342900" algn="l" rtl="0">
              <a:lnSpc>
                <a:spcPct val="80000"/>
              </a:lnSpc>
              <a:spcBef>
                <a:spcPts val="448"/>
              </a:spcBef>
              <a:buClr>
                <a:schemeClr val="dk1"/>
              </a:buClr>
              <a:buSzPct val="101818"/>
              <a:buFont typeface="Arial"/>
              <a:buChar char="•"/>
            </a:pPr>
            <a:r>
              <a:rPr lang="en" sz="2240" b="0" i="0" u="none" strike="noStrike" cap="none" dirty="0">
                <a:solidFill>
                  <a:schemeClr val="dk1"/>
                </a:solidFill>
                <a:latin typeface="Calibri"/>
                <a:ea typeface="Calibri"/>
                <a:cs typeface="Calibri"/>
                <a:sym typeface="Calibri"/>
              </a:rPr>
              <a:t>Gills with cilia that beat to draw water in through an incurrent siphon. As water moves over gills food and sediment become trapped in mucus. Cilia push food to mouth and larger particles (sediment) to mantle for expulsion</a:t>
            </a:r>
            <a:r>
              <a:rPr lang="en" sz="2240" b="0" i="0" u="none" strike="noStrike" cap="none" dirty="0" smtClean="0">
                <a:solidFill>
                  <a:schemeClr val="dk1"/>
                </a:solidFill>
                <a:latin typeface="Calibri"/>
                <a:ea typeface="Calibri"/>
                <a:cs typeface="Calibri"/>
                <a:sym typeface="Calibri"/>
              </a:rPr>
              <a:t>.</a:t>
            </a:r>
            <a:endParaRPr lang="en-US" sz="2240" b="0" i="0" u="none" strike="noStrike" cap="none" dirty="0" smtClean="0">
              <a:solidFill>
                <a:schemeClr val="dk1"/>
              </a:solidFill>
              <a:latin typeface="Calibri"/>
              <a:ea typeface="Calibri"/>
              <a:cs typeface="Calibri"/>
              <a:sym typeface="Calibri"/>
            </a:endParaRPr>
          </a:p>
          <a:p>
            <a:pPr lvl="0" indent="-342900">
              <a:lnSpc>
                <a:spcPct val="80000"/>
              </a:lnSpc>
              <a:spcBef>
                <a:spcPts val="448"/>
              </a:spcBef>
              <a:buSzPct val="101818"/>
            </a:pPr>
            <a:r>
              <a:rPr lang="en-US" sz="2240" dirty="0"/>
              <a:t>Video: </a:t>
            </a:r>
            <a:r>
              <a:rPr lang="en-US" sz="2240" dirty="0">
                <a:hlinkClick r:id="rId3"/>
              </a:rPr>
              <a:t>https://</a:t>
            </a:r>
            <a:r>
              <a:rPr lang="en-US" sz="2240" dirty="0" smtClean="0">
                <a:hlinkClick r:id="rId3"/>
              </a:rPr>
              <a:t>www.youtube.com/watch?v=Z-32RfYNbOY</a:t>
            </a:r>
            <a:r>
              <a:rPr lang="en-US" sz="2240" dirty="0" smtClean="0"/>
              <a:t> </a:t>
            </a:r>
            <a:endParaRPr lang="en" sz="224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8"/>
              </a:spcBef>
              <a:buClr>
                <a:schemeClr val="dk1"/>
              </a:buClr>
              <a:buSzPct val="101818"/>
              <a:buFont typeface="Arial"/>
              <a:buNone/>
            </a:pPr>
            <a:endParaRPr sz="224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9672</TotalTime>
  <Words>625</Words>
  <Application>Microsoft Macintosh PowerPoint</Application>
  <PresentationFormat>On-screen Show (16:9)</PresentationFormat>
  <Paragraphs>64</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Average</vt:lpstr>
      <vt:lpstr>Oswald</vt:lpstr>
      <vt:lpstr>Arial</vt:lpstr>
      <vt:lpstr>Calibri</vt:lpstr>
      <vt:lpstr>slate</vt:lpstr>
      <vt:lpstr>Starters</vt:lpstr>
      <vt:lpstr>Phylum Mollusca</vt:lpstr>
      <vt:lpstr>Characteristics</vt:lpstr>
      <vt:lpstr> Mantle – a membrane that surrounds the internal organs of the mollusk. In shelled mollusks mantle secretes the shell. </vt:lpstr>
      <vt:lpstr>Circulatory system</vt:lpstr>
      <vt:lpstr>PowerPoint Presentation</vt:lpstr>
      <vt:lpstr>PowerPoint Presentation</vt:lpstr>
      <vt:lpstr>Characteristics continued</vt:lpstr>
      <vt:lpstr>Class Bivalvia – 2 valves</vt:lpstr>
      <vt:lpstr>Nacre:</vt:lpstr>
      <vt:lpstr>PowerPoint Presentation</vt:lpstr>
      <vt:lpstr>Class Gastropoda – stomach foot</vt:lpstr>
      <vt:lpstr>Slugs and nudibranchs: the shell-less gastropods</vt:lpstr>
      <vt:lpstr>PowerPoint Presentation</vt:lpstr>
      <vt:lpstr>PowerPoint Presentation</vt:lpstr>
      <vt:lpstr>Class Cephalopoda – head footed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Mollusca</dc:title>
  <dc:creator>mechols</dc:creator>
  <cp:lastModifiedBy>Microsoft Office User</cp:lastModifiedBy>
  <cp:revision>16</cp:revision>
  <cp:lastPrinted>2016-09-06T14:34:18Z</cp:lastPrinted>
  <dcterms:modified xsi:type="dcterms:W3CDTF">2018-03-15T17:59:47Z</dcterms:modified>
</cp:coreProperties>
</file>