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2" r:id="rId3"/>
    <p:sldId id="258" r:id="rId4"/>
    <p:sldId id="259" r:id="rId5"/>
    <p:sldId id="260" r:id="rId6"/>
    <p:sldId id="263" r:id="rId7"/>
    <p:sldId id="261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715"/>
  </p:normalViewPr>
  <p:slideViewPr>
    <p:cSldViewPr snapToGrid="0" snapToObjects="1">
      <p:cViewPr varScale="1">
        <p:scale>
          <a:sx n="81" d="100"/>
          <a:sy n="81" d="100"/>
        </p:scale>
        <p:origin x="184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F7F5B-F1A3-1444-9FB1-81B7FDFD2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FA590E-EEB0-5349-9FFA-9FC466E36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0E092-2730-2949-A09F-43387777A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A43BB-C2ED-4845-B75E-DDEA445D90CB}" type="datetimeFigureOut">
              <a:rPr lang="en-US" smtClean="0"/>
              <a:t>2/12/19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CE17D-23FA-CD4D-A4F2-386637433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F6E08F-84B6-A44B-8563-A826DC382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8FFAA-3E1D-F74C-BD5B-54DED653A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41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65B62-63DB-5E4B-BD0A-1C9484581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36FD9D-7D95-B144-B3AB-02AE7BBFDE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AC10B-7C1E-A646-B01B-F9A4599C6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A43BB-C2ED-4845-B75E-DDEA445D90CB}" type="datetimeFigureOut">
              <a:rPr lang="en-US" smtClean="0"/>
              <a:t>2/12/19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362753-8CC7-8E48-8EEA-85B1621C4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E5DD4-70EF-EA4D-8ECD-7CC86FECD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8FFAA-3E1D-F74C-BD5B-54DED653A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05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CB2A4C-352B-2849-95EA-2E0E93F3B3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EA2A-12B0-8B46-8A36-AC65C3CDF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B2AED-4815-164D-AF0D-D84E863C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A43BB-C2ED-4845-B75E-DDEA445D90CB}" type="datetimeFigureOut">
              <a:rPr lang="en-US" smtClean="0"/>
              <a:t>2/12/19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FCDD8-3C7B-3646-8AFB-E16473DBD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81E68-0979-8341-817B-C14249F6C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8FFAA-3E1D-F74C-BD5B-54DED653A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72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57F57-C4FF-E84D-BAC2-DAE8EC0CB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FE57E-570C-DB46-8C19-BCA1C60B9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DB7CC-FAF8-AC4D-983C-B81441CB9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A43BB-C2ED-4845-B75E-DDEA445D90CB}" type="datetimeFigureOut">
              <a:rPr lang="en-US" smtClean="0"/>
              <a:t>2/12/19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FBC9C6-1F0A-4145-ADAA-27D4BDAB0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0C555-ECA4-B440-8C24-B7443D264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8FFAA-3E1D-F74C-BD5B-54DED653A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53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1F1E2-A247-B844-84CB-D5452D564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44AE6D-0916-FA4A-87D4-B2E09F0E2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61F7DA-7594-CF49-8D53-6200031FA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A43BB-C2ED-4845-B75E-DDEA445D90CB}" type="datetimeFigureOut">
              <a:rPr lang="en-US" smtClean="0"/>
              <a:t>2/12/19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98B8C-F8A7-8E42-994E-5551BAD5A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FFC96-494C-BB4D-A009-63265DCE6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8FFAA-3E1D-F74C-BD5B-54DED653A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64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A0012-9B65-5841-8059-82807023D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8EA0F-EFB0-E94A-8DAF-C61F35E8A5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C0F8F7-C1D7-7340-979C-71A868A5C2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E4BD75-FD16-9642-A7B9-63D9BE044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A43BB-C2ED-4845-B75E-DDEA445D90CB}" type="datetimeFigureOut">
              <a:rPr lang="en-US" smtClean="0"/>
              <a:t>2/12/19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F00CF5-4A49-2C41-B815-1E0828C7E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07724D-9142-1C45-8539-5AA1C06E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8FFAA-3E1D-F74C-BD5B-54DED653A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331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899A1-31C9-F84F-B371-97DCC49A7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FA38D-95FA-3A4D-9A44-C0274513E8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603098-18CB-3A48-B9F7-032EA16D17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33661B-8E62-874C-B2DC-697AB1D4F9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92AE63-F054-7C49-BADF-FC96252EE9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5ECFF5-D8ED-4F41-B317-7915EC934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A43BB-C2ED-4845-B75E-DDEA445D90CB}" type="datetimeFigureOut">
              <a:rPr lang="en-US" smtClean="0"/>
              <a:t>2/12/19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718F8A-7B24-6240-BED2-32CAE8D15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AE4F73-37B9-B449-960F-CDAF903A3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8FFAA-3E1D-F74C-BD5B-54DED653A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268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DA1AC-F098-1C43-8F12-B1F5D2F40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6BDC69-6585-EA49-B84C-680079552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A43BB-C2ED-4845-B75E-DDEA445D90CB}" type="datetimeFigureOut">
              <a:rPr lang="en-US" smtClean="0"/>
              <a:t>2/12/19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6FFA39-A978-7244-8B5C-B8BEFC3B5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08F5F-F459-F747-9215-4D2CD4E4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8FFAA-3E1D-F74C-BD5B-54DED653A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362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97E471-C236-D548-91AA-163485672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A43BB-C2ED-4845-B75E-DDEA445D90CB}" type="datetimeFigureOut">
              <a:rPr lang="en-US" smtClean="0"/>
              <a:t>2/12/19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E0D118-C6D5-FF45-8C17-11C085D14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3EAB34-6628-714E-96C0-DB70D9520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8FFAA-3E1D-F74C-BD5B-54DED653A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51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83D09-BA67-534B-A136-EC2EC0C6D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82949-816E-EE4C-9F87-77E182391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E60458-246C-4645-B1A9-CCB1055CF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3F8065-9D92-584C-8F33-7DFF31645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A43BB-C2ED-4845-B75E-DDEA445D90CB}" type="datetimeFigureOut">
              <a:rPr lang="en-US" smtClean="0"/>
              <a:t>2/12/19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34AFBA-7EE8-6A4C-9BB8-50572BB4F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2DDAD4-6859-4D46-9EA0-870067F12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8FFAA-3E1D-F74C-BD5B-54DED653A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78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E1445-4336-7244-81C3-AFF0BAC64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375B1F-1052-884F-8741-3D777E02C4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DA7AE6-A4D6-8E44-90C9-D46D0196BE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6840B5-3575-804B-B460-41F5ACC15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A43BB-C2ED-4845-B75E-DDEA445D90CB}" type="datetimeFigureOut">
              <a:rPr lang="en-US" smtClean="0"/>
              <a:t>2/12/19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F4DF96-9C35-4F42-AB90-9B0C2DF8F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1F2A4-355C-A843-9384-7A18D164E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8FFAA-3E1D-F74C-BD5B-54DED653A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512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5B48D8-20A7-3E4F-A313-B1C5A3666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D0A39-E947-9D44-BF47-9B9469BA8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C7FBA-0990-6641-95B9-AF031FD70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A43BB-C2ED-4845-B75E-DDEA445D90CB}" type="datetimeFigureOut">
              <a:rPr lang="en-US" smtClean="0"/>
              <a:t>2/12/19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3441D-C26C-E446-A824-1D8B81891E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29461-E882-B74B-97EA-DBB328C2F7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8FFAA-3E1D-F74C-BD5B-54DED653A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955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Starter Questions: Google classroom</a:t>
            </a:r>
            <a:br>
              <a:rPr lang="en-US" dirty="0"/>
            </a:br>
            <a:r>
              <a:rPr lang="en-US" dirty="0"/>
              <a:t> </a:t>
            </a:r>
            <a:r>
              <a:rPr lang="en-US" sz="2400" dirty="0"/>
              <a:t>Please check the graded work basket and take your papers!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981200"/>
            <a:ext cx="7772400" cy="4760168"/>
          </a:xfrm>
        </p:spPr>
        <p:txBody>
          <a:bodyPr/>
          <a:lstStyle/>
          <a:p>
            <a:r>
              <a:rPr lang="en-US" sz="2400" dirty="0"/>
              <a:t>1. What phylum includes a dorsal nerve cord and a notochord?</a:t>
            </a:r>
          </a:p>
          <a:p>
            <a:pPr lvl="1"/>
            <a:r>
              <a:rPr lang="en-US" dirty="0" err="1"/>
              <a:t>Chordata</a:t>
            </a:r>
            <a:endParaRPr lang="en-US" dirty="0"/>
          </a:p>
          <a:p>
            <a:r>
              <a:rPr lang="en-US" sz="2400" dirty="0"/>
              <a:t>2 . What are the three subphyla in that phylum?</a:t>
            </a:r>
          </a:p>
          <a:p>
            <a:pPr lvl="1"/>
            <a:r>
              <a:rPr lang="en-US" dirty="0" err="1"/>
              <a:t>Urochordata</a:t>
            </a:r>
            <a:r>
              <a:rPr lang="en-US" dirty="0"/>
              <a:t>, </a:t>
            </a:r>
            <a:r>
              <a:rPr lang="en-US" dirty="0" err="1"/>
              <a:t>Cephalocordata</a:t>
            </a:r>
            <a:r>
              <a:rPr lang="en-US" dirty="0"/>
              <a:t>, Vertebrata</a:t>
            </a:r>
          </a:p>
          <a:p>
            <a:r>
              <a:rPr lang="en-US" sz="2400" dirty="0"/>
              <a:t>3. What are the distinguishing characteristics of vertebrates? </a:t>
            </a:r>
          </a:p>
          <a:p>
            <a:pPr lvl="1"/>
            <a:r>
              <a:rPr lang="en-US" sz="2000" dirty="0"/>
              <a:t>Vertebral column and a head</a:t>
            </a:r>
            <a:endParaRPr lang="en-US" dirty="0"/>
          </a:p>
          <a:p>
            <a:r>
              <a:rPr lang="en-US" sz="2400" dirty="0"/>
              <a:t>4. What are the three classes of fishes?</a:t>
            </a:r>
          </a:p>
          <a:p>
            <a:pPr lvl="1"/>
            <a:r>
              <a:rPr lang="en-US" sz="2000" dirty="0" err="1"/>
              <a:t>Agnatha</a:t>
            </a:r>
            <a:r>
              <a:rPr lang="en-US" sz="2000" dirty="0"/>
              <a:t>, </a:t>
            </a:r>
            <a:r>
              <a:rPr lang="en-US" sz="2000" dirty="0" err="1"/>
              <a:t>Chondrichthyes</a:t>
            </a:r>
            <a:r>
              <a:rPr lang="en-US" sz="2000" dirty="0"/>
              <a:t>, </a:t>
            </a:r>
            <a:r>
              <a:rPr lang="en-US" sz="2000" dirty="0" err="1"/>
              <a:t>Osteichthyes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9028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25BB-96C7-0F47-BDEA-2E432C65E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Fishes!!!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9279A1F-FB57-AC42-93E8-A4C0A3DF7B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0455" y="365125"/>
            <a:ext cx="4180004" cy="26793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C10FF3-7C3D-EB45-B36A-7864FD132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7294" y="3268975"/>
            <a:ext cx="1050425" cy="7620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444898-A746-3A45-8E48-165FEF422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710" y="3840480"/>
            <a:ext cx="3810000" cy="2857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CC41FF-7EC8-1D4F-A447-051AB5CF99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3796" y="504508"/>
            <a:ext cx="2540000" cy="254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62FC2D-62AD-C944-9083-62CDAA5CD6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2500" y="3296202"/>
            <a:ext cx="2380530" cy="34017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BB5285-3ADC-D24B-8B3A-7820C5B8B4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225" y="1294679"/>
            <a:ext cx="4172242" cy="23552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CA975A-56F1-DB42-BFDA-2FE3065E2C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5467" y="3840480"/>
            <a:ext cx="4073753" cy="271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39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33376"/>
            <a:ext cx="7772400" cy="1008063"/>
          </a:xfrm>
        </p:spPr>
        <p:txBody>
          <a:bodyPr/>
          <a:lstStyle/>
          <a:p>
            <a:pPr eaLnBrk="1" hangingPunct="1"/>
            <a:r>
              <a:rPr lang="en-CA" altLang="en-US">
                <a:ea typeface="ＭＳ Ｐゴシック" charset="-128"/>
              </a:rPr>
              <a:t>Fish</a:t>
            </a:r>
            <a:endParaRPr lang="en-US" altLang="en-US">
              <a:ea typeface="ＭＳ Ｐゴシック" charset="-128"/>
            </a:endParaRPr>
          </a:p>
        </p:txBody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1" y="1484314"/>
            <a:ext cx="8062913" cy="5113337"/>
          </a:xfrm>
        </p:spPr>
        <p:txBody>
          <a:bodyPr/>
          <a:lstStyle/>
          <a:p>
            <a:pPr eaLnBrk="1" hangingPunct="1"/>
            <a:r>
              <a:rPr lang="en-CA" altLang="en-US" dirty="0">
                <a:ea typeface="ＭＳ Ｐゴシック" charset="-128"/>
              </a:rPr>
              <a:t>First appear in the Paleozoic Era</a:t>
            </a:r>
          </a:p>
          <a:p>
            <a:pPr eaLnBrk="1" hangingPunct="1"/>
            <a:r>
              <a:rPr lang="en-CA" altLang="en-US" dirty="0">
                <a:ea typeface="ＭＳ Ｐゴシック" charset="-128"/>
              </a:rPr>
              <a:t>Devonian Period is “The Age of Fishes”: 419 million years ago to 358 </a:t>
            </a:r>
            <a:r>
              <a:rPr lang="en-CA" altLang="en-US" dirty="0" err="1">
                <a:ea typeface="ＭＳ Ｐゴシック" charset="-128"/>
              </a:rPr>
              <a:t>mya</a:t>
            </a:r>
            <a:r>
              <a:rPr lang="en-CA" altLang="en-US" dirty="0">
                <a:ea typeface="ＭＳ Ｐゴシック" charset="-128"/>
              </a:rPr>
              <a:t>. </a:t>
            </a:r>
          </a:p>
          <a:p>
            <a:pPr lvl="2" eaLnBrk="1" hangingPunct="1">
              <a:buFontTx/>
              <a:buNone/>
            </a:pPr>
            <a:endParaRPr lang="en-US" altLang="en-US" dirty="0">
              <a:ea typeface="ＭＳ Ｐゴシック" charset="-128"/>
            </a:endParaRPr>
          </a:p>
        </p:txBody>
      </p:sp>
      <p:pic>
        <p:nvPicPr>
          <p:cNvPr id="33795" name="Picture 7" descr="35969033-10ea-02000180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84984"/>
            <a:ext cx="4012034" cy="300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20" y="3429000"/>
            <a:ext cx="3742154" cy="29027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8000" y="6471920"/>
            <a:ext cx="1072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Devonian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72065" y="6396335"/>
            <a:ext cx="730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1730107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A" altLang="en-US" sz="4000" dirty="0">
                <a:ea typeface="ＭＳ Ｐゴシック" charset="-128"/>
              </a:rPr>
              <a:t>Fish are more advanced over their invertebrate ancestors, in that they were the first to possess:</a:t>
            </a:r>
            <a:endParaRPr lang="en-US" altLang="en-US" sz="4000" dirty="0">
              <a:ea typeface="ＭＳ Ｐゴシック" charset="-128"/>
            </a:endParaRPr>
          </a:p>
        </p:txBody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418" y="1889760"/>
            <a:ext cx="8748712" cy="4687888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endParaRPr lang="en-CA" altLang="en-US" sz="3600" dirty="0">
              <a:ea typeface="ＭＳ Ｐゴシック" charset="-128"/>
            </a:endParaRPr>
          </a:p>
          <a:p>
            <a:pPr eaLnBrk="1" hangingPunct="1"/>
            <a:r>
              <a:rPr lang="en-CA" altLang="en-US" sz="3600" b="1" dirty="0">
                <a:solidFill>
                  <a:schemeClr val="hlink"/>
                </a:solidFill>
                <a:ea typeface="ＭＳ Ｐゴシック" charset="-128"/>
              </a:rPr>
              <a:t>Skull</a:t>
            </a:r>
          </a:p>
          <a:p>
            <a:pPr eaLnBrk="1" hangingPunct="1"/>
            <a:r>
              <a:rPr lang="en-CA" altLang="en-US" sz="3600" b="1" dirty="0">
                <a:solidFill>
                  <a:schemeClr val="hlink"/>
                </a:solidFill>
                <a:ea typeface="ＭＳ Ｐゴシック" charset="-128"/>
              </a:rPr>
              <a:t>Bones</a:t>
            </a:r>
            <a:r>
              <a:rPr lang="en-CA" altLang="en-US" sz="3600" dirty="0">
                <a:ea typeface="ＭＳ Ｐゴシック" charset="-128"/>
              </a:rPr>
              <a:t> (either cartilaginous or calcified)</a:t>
            </a:r>
          </a:p>
          <a:p>
            <a:pPr eaLnBrk="1" hangingPunct="1"/>
            <a:r>
              <a:rPr lang="en-CA" altLang="en-US" sz="3600" b="1" dirty="0">
                <a:solidFill>
                  <a:schemeClr val="hlink"/>
                </a:solidFill>
                <a:ea typeface="ＭＳ Ｐゴシック" charset="-128"/>
              </a:rPr>
              <a:t>Jaws </a:t>
            </a:r>
            <a:r>
              <a:rPr lang="en-CA" altLang="en-US" sz="3600" dirty="0">
                <a:ea typeface="ＭＳ Ｐゴシック" charset="-128"/>
              </a:rPr>
              <a:t>(which evolved from gill slits)</a:t>
            </a:r>
          </a:p>
          <a:p>
            <a:pPr eaLnBrk="1" hangingPunct="1"/>
            <a:r>
              <a:rPr lang="en-CA" altLang="en-US" sz="3600" b="1" dirty="0">
                <a:solidFill>
                  <a:schemeClr val="hlink"/>
                </a:solidFill>
                <a:ea typeface="ＭＳ Ｐゴシック" charset="-128"/>
              </a:rPr>
              <a:t>Fins</a:t>
            </a:r>
            <a:r>
              <a:rPr lang="en-CA" altLang="en-US" sz="3600" dirty="0">
                <a:ea typeface="ＭＳ Ｐゴシック" charset="-128"/>
              </a:rPr>
              <a:t> (paired appendages, different from the  		             appendages of the invertebrates)</a:t>
            </a:r>
          </a:p>
          <a:p>
            <a:pPr eaLnBrk="1" hangingPunct="1"/>
            <a:endParaRPr lang="en-US" altLang="en-US" sz="3600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5258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Basic Characteristics of all fish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altLang="en-US" sz="3600" dirty="0"/>
              <a:t>Gills – </a:t>
            </a:r>
            <a:r>
              <a:rPr lang="en-US" altLang="en-US" sz="3200" dirty="0"/>
              <a:t>used for respiration</a:t>
            </a:r>
          </a:p>
          <a:p>
            <a:pPr>
              <a:defRPr/>
            </a:pPr>
            <a:r>
              <a:rPr lang="en-US" altLang="en-US" sz="3600" dirty="0"/>
              <a:t>Scales - </a:t>
            </a:r>
            <a:r>
              <a:rPr lang="en-US" altLang="en-US" sz="3200" dirty="0"/>
              <a:t>shield the body of the fish from the environment, protect the fish from predators, reduce drag for more efficient movement</a:t>
            </a:r>
          </a:p>
          <a:p>
            <a:pPr>
              <a:defRPr/>
            </a:pPr>
            <a:r>
              <a:rPr lang="en-US" altLang="en-US" sz="3600" dirty="0"/>
              <a:t>Fins – </a:t>
            </a:r>
            <a:r>
              <a:rPr lang="en-US" altLang="en-US" sz="3200" dirty="0"/>
              <a:t>for movement and stability</a:t>
            </a:r>
          </a:p>
          <a:p>
            <a:pPr>
              <a:defRPr/>
            </a:pPr>
            <a:r>
              <a:rPr lang="en-US" altLang="en-US" sz="3600" dirty="0"/>
              <a:t>Live in water</a:t>
            </a:r>
          </a:p>
          <a:p>
            <a:pPr>
              <a:defRPr/>
            </a:pPr>
            <a:r>
              <a:rPr lang="en-US" altLang="en-US" sz="3600" dirty="0"/>
              <a:t>Ectothermic</a:t>
            </a:r>
            <a:r>
              <a:rPr lang="en-US" altLang="en-US" sz="3200" dirty="0"/>
              <a:t> (cold blooded)- body temperature is sensitive to surrounding water. </a:t>
            </a:r>
          </a:p>
        </p:txBody>
      </p:sp>
    </p:spTree>
    <p:extLst>
      <p:ext uri="{BB962C8B-B14F-4D97-AF65-F5344CB8AC3E}">
        <p14:creationId xmlns:p14="http://schemas.microsoft.com/office/powerpoint/2010/main" val="4052097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05272-0C5A-9C41-9305-2F1477515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Classes of Fishes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523CF-B2C8-5B47-BFE1-985223B57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14110" cy="4351338"/>
          </a:xfrm>
        </p:spPr>
        <p:txBody>
          <a:bodyPr>
            <a:normAutofit/>
          </a:bodyPr>
          <a:lstStyle/>
          <a:p>
            <a:r>
              <a:rPr lang="en-US" sz="4000" dirty="0" err="1"/>
              <a:t>Agnatha</a:t>
            </a:r>
            <a:r>
              <a:rPr lang="en-US" sz="4000" dirty="0"/>
              <a:t>: jawless fish</a:t>
            </a:r>
          </a:p>
          <a:p>
            <a:r>
              <a:rPr lang="en-US" sz="4000" dirty="0" err="1"/>
              <a:t>Chondrichtheys</a:t>
            </a:r>
            <a:r>
              <a:rPr lang="en-US" sz="4000" dirty="0"/>
              <a:t>: sharks, rays, chimaera</a:t>
            </a:r>
          </a:p>
          <a:p>
            <a:r>
              <a:rPr lang="en-US" sz="4000" dirty="0" err="1"/>
              <a:t>Osteichtheys</a:t>
            </a:r>
            <a:r>
              <a:rPr lang="en-US" sz="4000" dirty="0"/>
              <a:t>: lobe-finned and ray-finned fish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652AA3-0574-6D44-95F2-72CE2AB70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741" y="308315"/>
            <a:ext cx="3227069" cy="20581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529179-399D-0A49-A791-C6E263E21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1120" y="1690688"/>
            <a:ext cx="2794000" cy="228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D91B9D-5481-2348-AB84-CA98D6126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150" y="4109956"/>
            <a:ext cx="2555240" cy="255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106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1" y="609600"/>
            <a:ext cx="7826376" cy="1143000"/>
          </a:xfrm>
        </p:spPr>
        <p:txBody>
          <a:bodyPr>
            <a:normAutofit fontScale="90000"/>
          </a:bodyPr>
          <a:lstStyle/>
          <a:p>
            <a:r>
              <a:rPr lang="en-CA" altLang="en-US" dirty="0">
                <a:ea typeface="ＭＳ Ｐゴシック" charset="-128"/>
              </a:rPr>
              <a:t>Class </a:t>
            </a:r>
            <a:r>
              <a:rPr lang="en-CA" altLang="en-US" dirty="0" err="1">
                <a:ea typeface="ＭＳ Ｐゴシック" charset="-128"/>
              </a:rPr>
              <a:t>Agnatha</a:t>
            </a:r>
            <a:r>
              <a:rPr lang="en-CA" altLang="en-US" dirty="0">
                <a:ea typeface="ＭＳ Ｐゴシック" charset="-128"/>
              </a:rPr>
              <a:t>: Lampreys &amp; hagfish</a:t>
            </a:r>
            <a:br>
              <a:rPr lang="en-US" altLang="en-US" dirty="0">
                <a:ea typeface="ＭＳ Ｐゴシック" charset="-128"/>
              </a:rPr>
            </a:br>
            <a:endParaRPr lang="en-US" altLang="en-US" dirty="0">
              <a:ea typeface="ＭＳ Ｐゴシック" charset="-128"/>
            </a:endParaRPr>
          </a:p>
        </p:txBody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CA" altLang="en-US" dirty="0">
                <a:ea typeface="ＭＳ Ｐゴシック" charset="-128"/>
              </a:rPr>
              <a:t>Characteristics:</a:t>
            </a:r>
          </a:p>
          <a:p>
            <a:pPr eaLnBrk="1" hangingPunct="1"/>
            <a:r>
              <a:rPr lang="en-CA" altLang="en-US" dirty="0">
                <a:ea typeface="ＭＳ Ｐゴシック" charset="-128"/>
              </a:rPr>
              <a:t>No paired fins</a:t>
            </a:r>
          </a:p>
          <a:p>
            <a:pPr eaLnBrk="1" hangingPunct="1"/>
            <a:r>
              <a:rPr lang="en-CA" altLang="en-US" dirty="0">
                <a:ea typeface="ＭＳ Ｐゴシック" charset="-128"/>
              </a:rPr>
              <a:t>No scales</a:t>
            </a:r>
          </a:p>
          <a:p>
            <a:pPr eaLnBrk="1" hangingPunct="1"/>
            <a:r>
              <a:rPr lang="en-CA" altLang="en-US" dirty="0">
                <a:ea typeface="ＭＳ Ｐゴシック" charset="-128"/>
              </a:rPr>
              <a:t>No jaws – jawless</a:t>
            </a:r>
          </a:p>
          <a:p>
            <a:pPr eaLnBrk="1" hangingPunct="1"/>
            <a:r>
              <a:rPr lang="en-CA" altLang="en-US" dirty="0">
                <a:ea typeface="ＭＳ Ｐゴシック" charset="-128"/>
              </a:rPr>
              <a:t>Cartilage skeletons</a:t>
            </a:r>
          </a:p>
        </p:txBody>
      </p:sp>
      <p:pic>
        <p:nvPicPr>
          <p:cNvPr id="36867" name="Picture 5" descr="Knotted H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339" y="4131946"/>
            <a:ext cx="3830526" cy="2363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7" descr="sea lampr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069" y="396875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9" descr="Lampre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365" y="3856674"/>
            <a:ext cx="3290888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8655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16A82-A6D1-774F-BAF6-35C7AFA51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530D3-9CE5-2C40-91EF-7536E4990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 Canvas:</a:t>
            </a:r>
          </a:p>
          <a:p>
            <a:pPr lvl="1"/>
            <a:r>
              <a:rPr lang="en-US" dirty="0" err="1"/>
              <a:t>Agnatha</a:t>
            </a:r>
            <a:r>
              <a:rPr lang="en-US" dirty="0"/>
              <a:t> reading and questions</a:t>
            </a:r>
          </a:p>
          <a:p>
            <a:pPr lvl="1"/>
            <a:r>
              <a:rPr lang="en-US" dirty="0" err="1"/>
              <a:t>Agnatha</a:t>
            </a:r>
            <a:r>
              <a:rPr lang="en-US" dirty="0"/>
              <a:t> flyer</a:t>
            </a:r>
          </a:p>
          <a:p>
            <a:pPr lvl="1"/>
            <a:r>
              <a:rPr lang="en-US" dirty="0"/>
              <a:t>Due Tuesday 2/19</a:t>
            </a:r>
          </a:p>
        </p:txBody>
      </p:sp>
    </p:spTree>
    <p:extLst>
      <p:ext uri="{BB962C8B-B14F-4D97-AF65-F5344CB8AC3E}">
        <p14:creationId xmlns:p14="http://schemas.microsoft.com/office/powerpoint/2010/main" val="14725652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244</Words>
  <Application>Microsoft Macintosh PowerPoint</Application>
  <PresentationFormat>Widescreen</PresentationFormat>
  <Paragraphs>42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ＭＳ Ｐゴシック</vt:lpstr>
      <vt:lpstr>Arial</vt:lpstr>
      <vt:lpstr>Calibri</vt:lpstr>
      <vt:lpstr>Calibri Light</vt:lpstr>
      <vt:lpstr>Office Theme</vt:lpstr>
      <vt:lpstr>Starter Questions: Google classroom  Please check the graded work basket and take your papers! </vt:lpstr>
      <vt:lpstr>Fishes!!!</vt:lpstr>
      <vt:lpstr>Fish</vt:lpstr>
      <vt:lpstr>Fish are more advanced over their invertebrate ancestors, in that they were the first to possess:</vt:lpstr>
      <vt:lpstr>Basic Characteristics of all fish</vt:lpstr>
      <vt:lpstr>3 Classes of Fishes</vt:lpstr>
      <vt:lpstr>Class Agnatha: Lampreys &amp; hagfish </vt:lpstr>
      <vt:lpstr>Assignments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Starter Questions: Google classroom  Please check the graded work basket and take your papers! </dc:title>
  <dc:creator>Microsoft Office User</dc:creator>
  <cp:lastModifiedBy>Microsoft Office User</cp:lastModifiedBy>
  <cp:revision>3</cp:revision>
  <dcterms:created xsi:type="dcterms:W3CDTF">2019-02-12T22:39:37Z</dcterms:created>
  <dcterms:modified xsi:type="dcterms:W3CDTF">2019-02-12T23:00:01Z</dcterms:modified>
</cp:coreProperties>
</file>