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0"/>
  </p:notesMasterIdLst>
  <p:sldIdLst>
    <p:sldId id="256" r:id="rId2"/>
    <p:sldId id="275" r:id="rId3"/>
    <p:sldId id="257" r:id="rId4"/>
    <p:sldId id="258" r:id="rId5"/>
    <p:sldId id="259" r:id="rId6"/>
    <p:sldId id="272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3" r:id="rId17"/>
    <p:sldId id="274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/>
    <p:restoredTop sz="94576"/>
  </p:normalViewPr>
  <p:slideViewPr>
    <p:cSldViewPr snapToGrid="0" snapToObjects="1">
      <p:cViewPr varScale="1">
        <p:scale>
          <a:sx n="112" d="100"/>
          <a:sy n="112" d="100"/>
        </p:scale>
        <p:origin x="208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64029B-952E-F54B-A9F9-1D38A9A25B21}" type="datetimeFigureOut">
              <a:rPr lang="en-US" smtClean="0"/>
              <a:t>11/4/19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597D16-2B06-3B44-A5B7-2218C8F39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61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fld id="{188A5BF3-800E-8144-9F27-4061DC6C74C4}" type="slidenum">
              <a:rPr lang="en-US" altLang="en-US" sz="1200"/>
              <a:pPr/>
              <a:t>8</a:t>
            </a:fld>
            <a:endParaRPr lang="en-US" altLang="en-US" sz="120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9877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fld id="{939E34B5-B465-9A48-A08E-2EDAA81FE19B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534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FD0B8-3011-A545-A5BC-16C60F9CEB7D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9BA36-CC21-D743-809B-0B1909AE4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538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FD0B8-3011-A545-A5BC-16C60F9CEB7D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9BA36-CC21-D743-809B-0B1909AE4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81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FD0B8-3011-A545-A5BC-16C60F9CEB7D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9BA36-CC21-D743-809B-0B1909AE4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06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FD0B8-3011-A545-A5BC-16C60F9CEB7D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9BA36-CC21-D743-809B-0B1909AE4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214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FD0B8-3011-A545-A5BC-16C60F9CEB7D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9BA36-CC21-D743-809B-0B1909AE4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97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FD0B8-3011-A545-A5BC-16C60F9CEB7D}" type="datetimeFigureOut">
              <a:rPr lang="en-US" smtClean="0"/>
              <a:t>11/4/19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9BA36-CC21-D743-809B-0B1909AE4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11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FD0B8-3011-A545-A5BC-16C60F9CEB7D}" type="datetimeFigureOut">
              <a:rPr lang="en-US" smtClean="0"/>
              <a:t>11/4/19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9BA36-CC21-D743-809B-0B1909AE4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40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FD0B8-3011-A545-A5BC-16C60F9CEB7D}" type="datetimeFigureOut">
              <a:rPr lang="en-US" smtClean="0"/>
              <a:t>11/4/19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9BA36-CC21-D743-809B-0B1909AE4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7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FD0B8-3011-A545-A5BC-16C60F9CEB7D}" type="datetimeFigureOut">
              <a:rPr lang="en-US" smtClean="0"/>
              <a:t>11/4/19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9BA36-CC21-D743-809B-0B1909AE4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5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FD0B8-3011-A545-A5BC-16C60F9CEB7D}" type="datetimeFigureOut">
              <a:rPr lang="en-US" smtClean="0"/>
              <a:t>11/4/19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9BA36-CC21-D743-809B-0B1909AE4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604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FD0B8-3011-A545-A5BC-16C60F9CEB7D}" type="datetimeFigureOut">
              <a:rPr lang="en-US" smtClean="0"/>
              <a:t>11/4/19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9BA36-CC21-D743-809B-0B1909AE4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810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FD0B8-3011-A545-A5BC-16C60F9CEB7D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9BA36-CC21-D743-809B-0B1909AE4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167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2016/12/swimming-feather-star-video-crinoid-thailand/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afeshare.tv/x/ss582341702afb8" TargetMode="Externa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8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77887"/>
          </a:xfrm>
        </p:spPr>
        <p:txBody>
          <a:bodyPr>
            <a:normAutofit fontScale="90000"/>
          </a:bodyPr>
          <a:lstStyle/>
          <a:p>
            <a:r>
              <a:rPr lang="en-US" dirty="0"/>
              <a:t>Starter: Mollusca Quiz on Canvas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E9FC572-6BDD-EB4E-A6E7-B4160CEA95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607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4" descr="cas24204_07_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00" y="692150"/>
            <a:ext cx="7265988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2372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Types of Echinoderms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118110" y="1612900"/>
            <a:ext cx="9372600" cy="53340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3600" b="1" dirty="0"/>
              <a:t>Sea cucumbers (Class </a:t>
            </a:r>
            <a:r>
              <a:rPr lang="en-US" altLang="en-US" sz="3600" b="1" dirty="0" err="1"/>
              <a:t>Holothuroidea</a:t>
            </a:r>
            <a:r>
              <a:rPr lang="en-US" altLang="en-US" sz="3600" b="1" dirty="0"/>
              <a:t>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3200" u="sng" dirty="0"/>
              <a:t>Worm-like,</a:t>
            </a:r>
            <a:r>
              <a:rPr lang="en-US" altLang="en-US" sz="3200" dirty="0"/>
              <a:t> with mouth and anus on opposite ends and five rows of tube feet restricted to one side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3200" u="sng" dirty="0"/>
              <a:t>Still radially symmetrical </a:t>
            </a:r>
            <a:r>
              <a:rPr lang="en-US" altLang="en-US" sz="3200" dirty="0"/>
              <a:t>even if superficially appearing to have bilateral symmetry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3200" u="sng" dirty="0"/>
              <a:t>Skin embedded with calcareous </a:t>
            </a:r>
            <a:r>
              <a:rPr lang="en-US" altLang="en-US" sz="3200" i="1" u="sng" dirty="0"/>
              <a:t>spicules</a:t>
            </a:r>
            <a:r>
              <a:rPr lang="en-US" altLang="en-US" sz="3200" dirty="0"/>
              <a:t>, no spines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3200" u="sng" dirty="0"/>
              <a:t>Deposit feeders</a:t>
            </a:r>
            <a:r>
              <a:rPr lang="en-US" altLang="en-US" sz="3200" dirty="0"/>
              <a:t>, most species obtaining organic matter from ingested sediment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3200" i="1" u="sng" dirty="0"/>
              <a:t>Evisceration</a:t>
            </a:r>
            <a:r>
              <a:rPr lang="en-US" altLang="en-US" sz="3200" dirty="0"/>
              <a:t> - expulsion of the internal organs when disturbed; internal organs regenerate back.</a:t>
            </a:r>
          </a:p>
        </p:txBody>
      </p:sp>
      <p:pic>
        <p:nvPicPr>
          <p:cNvPr id="4" name="Picture 4" descr="cas24204_07_49">
            <a:extLst>
              <a:ext uri="{FF2B5EF4-FFF2-40B4-BE49-F238E27FC236}">
                <a16:creationId xmlns:a16="http://schemas.microsoft.com/office/drawing/2014/main" id="{293AB7EF-0722-8C44-8514-D1DCAA361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740" y="365125"/>
            <a:ext cx="2509616" cy="189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222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4" descr="cas24204_07_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78" y="457200"/>
            <a:ext cx="3297113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651135"/>
            <a:ext cx="3492500" cy="2324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96200" y="2975235"/>
            <a:ext cx="1361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Evisceration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9255" y="2438400"/>
            <a:ext cx="2794000" cy="2095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3849138"/>
            <a:ext cx="3623664" cy="27151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4800601"/>
            <a:ext cx="4343400" cy="193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12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altLang="en-US"/>
              <a:t>Types of Echinoderms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en-US" sz="4000" b="1" dirty="0"/>
              <a:t>Crinoids (Class </a:t>
            </a:r>
            <a:r>
              <a:rPr lang="en-US" altLang="en-US" sz="4000" b="1" dirty="0" err="1"/>
              <a:t>Crinoidea</a:t>
            </a:r>
            <a:r>
              <a:rPr lang="en-US" altLang="en-US" sz="4000" b="1" dirty="0"/>
              <a:t>)</a:t>
            </a:r>
          </a:p>
          <a:p>
            <a:pPr lvl="1" eaLnBrk="1" hangingPunct="1">
              <a:defRPr/>
            </a:pPr>
            <a:r>
              <a:rPr lang="en-US" altLang="en-US" sz="3600" i="1" u="sng" dirty="0"/>
              <a:t>Sea lilies </a:t>
            </a:r>
            <a:r>
              <a:rPr lang="en-US" altLang="en-US" sz="3600" dirty="0"/>
              <a:t>live attached in deep water, </a:t>
            </a:r>
            <a:r>
              <a:rPr lang="en-US" altLang="en-US" sz="3600" i="1" u="sng" dirty="0"/>
              <a:t>feather stars</a:t>
            </a:r>
            <a:r>
              <a:rPr lang="en-US" altLang="en-US" sz="3600" u="sng" dirty="0"/>
              <a:t> </a:t>
            </a:r>
            <a:r>
              <a:rPr lang="en-US" altLang="en-US" sz="3600" dirty="0"/>
              <a:t>crawl on the bottom and live mostly in shallow-water coral reefs</a:t>
            </a:r>
          </a:p>
          <a:p>
            <a:pPr lvl="1" eaLnBrk="1" hangingPunct="1">
              <a:defRPr/>
            </a:pPr>
            <a:r>
              <a:rPr lang="en-US" altLang="en-US" sz="3600" u="sng" dirty="0"/>
              <a:t>Five or more arms that branch out for suspension feeding</a:t>
            </a:r>
          </a:p>
          <a:p>
            <a:pPr lvl="1" eaLnBrk="1" hangingPunct="1">
              <a:defRPr/>
            </a:pPr>
            <a:r>
              <a:rPr lang="en-US" altLang="en-US" sz="3600" dirty="0"/>
              <a:t>Mostly in deep water but many inhabit coral reefs inhabitants in the tropics</a:t>
            </a:r>
          </a:p>
          <a:p>
            <a:pPr lvl="1" eaLnBrk="1" hangingPunct="1">
              <a:defRPr/>
            </a:pPr>
            <a:r>
              <a:rPr lang="en-US" altLang="en-US" sz="3600" dirty="0"/>
              <a:t>Some use a mucous net to aid in food capture</a:t>
            </a:r>
          </a:p>
        </p:txBody>
      </p:sp>
    </p:spTree>
    <p:extLst>
      <p:ext uri="{BB962C8B-B14F-4D97-AF65-F5344CB8AC3E}">
        <p14:creationId xmlns:p14="http://schemas.microsoft.com/office/powerpoint/2010/main" val="931903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4" descr="cas24204_07_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331789"/>
            <a:ext cx="4679951" cy="3517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TextBox 1"/>
          <p:cNvSpPr txBox="1">
            <a:spLocks noChangeArrowheads="1"/>
          </p:cNvSpPr>
          <p:nvPr/>
        </p:nvSpPr>
        <p:spPr bwMode="auto">
          <a:xfrm>
            <a:off x="2590800" y="6335714"/>
            <a:ext cx="858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Tahoma" charset="0"/>
              <a:buChar char="–"/>
              <a:defRPr sz="28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Tahoma" charset="0"/>
              <a:buChar char="–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charset="2"/>
              <a:buChar char="v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charset="2"/>
              <a:buChar char="v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charset="2"/>
              <a:buChar char="v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charset="2"/>
              <a:buChar char="v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charset="2"/>
              <a:buChar char="v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hlinkClick r:id="rId3"/>
              </a:rPr>
              <a:t>VIDEO</a:t>
            </a:r>
            <a:endParaRPr lang="en-US" alt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725" y="439736"/>
            <a:ext cx="3289300" cy="2463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4337" y="3321989"/>
            <a:ext cx="3857625" cy="2595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6537" y="4036545"/>
            <a:ext cx="3162300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802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dirty="0" err="1"/>
              <a:t>Ophiuroideans</a:t>
            </a:r>
            <a:endParaRPr lang="en-US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1955800" y="1371600"/>
            <a:ext cx="82296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/>
              <a:t>Brittle Stars and Basket stars (Class Ophiuroidea)</a:t>
            </a:r>
          </a:p>
          <a:p>
            <a:pPr lvl="1" eaLnBrk="1" hangingPunct="1">
              <a:defRPr/>
            </a:pPr>
            <a:r>
              <a:rPr lang="en-US" dirty="0"/>
              <a:t>Central disc surrounded by thin, flexible arms</a:t>
            </a:r>
          </a:p>
          <a:p>
            <a:pPr lvl="1" eaLnBrk="1" hangingPunct="1">
              <a:defRPr/>
            </a:pPr>
            <a:r>
              <a:rPr lang="en-US" dirty="0"/>
              <a:t>Internal organs are restricted to the central disc</a:t>
            </a:r>
          </a:p>
          <a:p>
            <a:pPr lvl="1" eaLnBrk="1" hangingPunct="1">
              <a:defRPr/>
            </a:pPr>
            <a:r>
              <a:rPr lang="en-US" dirty="0"/>
              <a:t>Tube feet without suckers used for feeding on detritus and small animals</a:t>
            </a:r>
          </a:p>
          <a:p>
            <a:pPr lvl="1" eaLnBrk="1" hangingPunct="1">
              <a:buFont typeface="Tahoma" charset="0"/>
              <a:buNone/>
              <a:defRPr/>
            </a:pPr>
            <a:endParaRPr lang="en-US" dirty="0"/>
          </a:p>
        </p:txBody>
      </p:sp>
      <p:pic>
        <p:nvPicPr>
          <p:cNvPr id="7270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24250"/>
            <a:ext cx="29972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3619500"/>
            <a:ext cx="26670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3700463"/>
            <a:ext cx="3276600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63098BA-B8F2-9E44-BDA9-0FA388DB65BD}"/>
              </a:ext>
            </a:extLst>
          </p:cNvPr>
          <p:cNvSpPr/>
          <p:nvPr/>
        </p:nvSpPr>
        <p:spPr>
          <a:xfrm>
            <a:off x="4215292" y="6123543"/>
            <a:ext cx="24422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Echinoderm video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20520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CD117-395A-A24C-82A7-D7B04E03C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echinoderm encounter in Carpinteria, CA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06BD2A-1650-3540-903E-414E3D6CBA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6144F4-B7B1-9949-9FCA-0F2BCAE27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763351" y="2588101"/>
            <a:ext cx="4103370" cy="30775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8AC34BA-6AA3-3944-B8E7-AA43A6142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359" y="4916247"/>
            <a:ext cx="2178369" cy="163377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FF487E1-FA1E-014E-80A3-FC5EE96AB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98145" y="1753711"/>
            <a:ext cx="3520440" cy="264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06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F93F5-64DA-6046-84ED-FB0A99FA3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Fancy the tuxedo collector urchin (RIP)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43DD786-4C47-E943-8281-1F159F6CE9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771" y="1802765"/>
            <a:ext cx="4351338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C82022-9D42-8B48-BE42-E1079A9F6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67045" y="2142808"/>
            <a:ext cx="4780280" cy="358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78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Assignments: </a:t>
            </a:r>
            <a:r>
              <a:rPr lang="en-US"/>
              <a:t>Due Thursday 11/7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Turn in your notes</a:t>
            </a:r>
          </a:p>
          <a:p>
            <a:pPr>
              <a:defRPr/>
            </a:pPr>
            <a:r>
              <a:rPr lang="en-US" dirty="0"/>
              <a:t>Echinoderm packet</a:t>
            </a:r>
          </a:p>
        </p:txBody>
      </p:sp>
    </p:spTree>
    <p:extLst>
      <p:ext uri="{BB962C8B-B14F-4D97-AF65-F5344CB8AC3E}">
        <p14:creationId xmlns:p14="http://schemas.microsoft.com/office/powerpoint/2010/main" val="172668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110B7-F1BF-8E4B-9197-B0F5BBFD5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Phylum Echinodermata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CAFC83B-579E-D946-A389-A96549225D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4420" y="1718758"/>
            <a:ext cx="10138410" cy="460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465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altLang="en-US" dirty="0"/>
              <a:t>Echinoderms (Phylum Echinodermata)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3200" b="1" dirty="0"/>
              <a:t>Basic characteristics</a:t>
            </a:r>
            <a:r>
              <a:rPr lang="en-US" altLang="en-US" sz="3200" dirty="0"/>
              <a:t>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3200" dirty="0" err="1"/>
              <a:t>Pentamerous</a:t>
            </a:r>
            <a:r>
              <a:rPr lang="en-US" altLang="en-US" sz="3200" dirty="0"/>
              <a:t> (based on five parts) radial symmetry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3200" i="1" dirty="0"/>
              <a:t>Water vascular system </a:t>
            </a:r>
            <a:r>
              <a:rPr lang="en-US" altLang="en-US" sz="3200" dirty="0"/>
              <a:t>with </a:t>
            </a:r>
            <a:r>
              <a:rPr lang="en-US" altLang="en-US" sz="3200" i="1" dirty="0"/>
              <a:t>tube feet </a:t>
            </a:r>
            <a:r>
              <a:rPr lang="en-US" altLang="en-US" sz="3200" dirty="0"/>
              <a:t>for locomotion and feeding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3200" dirty="0"/>
              <a:t>Skin gills for respiration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3200" dirty="0"/>
              <a:t>Nervous system is decentralized: brain is absent, no head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3200" dirty="0"/>
              <a:t>Exoskeleton; bony plates embedded in skin.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3200" dirty="0"/>
              <a:t>Many can easily regenerate lost body parts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3200" dirty="0"/>
              <a:t>All 7,000 species are exclusively marine</a:t>
            </a:r>
          </a:p>
        </p:txBody>
      </p:sp>
    </p:spTree>
    <p:extLst>
      <p:ext uri="{BB962C8B-B14F-4D97-AF65-F5344CB8AC3E}">
        <p14:creationId xmlns:p14="http://schemas.microsoft.com/office/powerpoint/2010/main" val="1944047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5719763" cy="13255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/>
              <a:t>Types of Echinoderms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422910" y="1905000"/>
            <a:ext cx="9787890" cy="47244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altLang="en-US" sz="3200" b="1" dirty="0"/>
              <a:t>Sea stars (Class </a:t>
            </a:r>
            <a:r>
              <a:rPr lang="en-US" altLang="en-US" sz="3200" b="1" dirty="0" err="1"/>
              <a:t>Asteroidea</a:t>
            </a:r>
            <a:r>
              <a:rPr lang="en-US" altLang="en-US" sz="3200" b="1" dirty="0"/>
              <a:t>)</a:t>
            </a:r>
          </a:p>
          <a:p>
            <a:pPr eaLnBrk="1" hangingPunct="1">
              <a:defRPr/>
            </a:pPr>
            <a:r>
              <a:rPr lang="en-US" altLang="en-US" sz="3200" b="1" dirty="0"/>
              <a:t>Characteristics: </a:t>
            </a:r>
          </a:p>
          <a:p>
            <a:pPr lvl="1" eaLnBrk="1" hangingPunct="1">
              <a:defRPr/>
            </a:pPr>
            <a:r>
              <a:rPr lang="en-US" altLang="en-US" sz="2800" dirty="0"/>
              <a:t>Move with tube feet</a:t>
            </a:r>
          </a:p>
          <a:p>
            <a:pPr lvl="1" eaLnBrk="1" hangingPunct="1">
              <a:defRPr/>
            </a:pPr>
            <a:r>
              <a:rPr lang="en-US" altLang="en-US" sz="2800" dirty="0"/>
              <a:t>Have a central disc in center of body surrounded by five arms (or multiples of 5 with as many as 50 arms)</a:t>
            </a:r>
          </a:p>
          <a:p>
            <a:pPr lvl="1" eaLnBrk="1" hangingPunct="1">
              <a:defRPr/>
            </a:pPr>
            <a:r>
              <a:rPr lang="en-US" altLang="en-US" sz="2800" dirty="0"/>
              <a:t>Internal organs extend through the entire body, including the arms</a:t>
            </a:r>
          </a:p>
          <a:p>
            <a:pPr lvl="1" eaLnBrk="1" hangingPunct="1">
              <a:defRPr/>
            </a:pPr>
            <a:r>
              <a:rPr lang="en-US" altLang="en-US" sz="2800" dirty="0"/>
              <a:t>Calcium carbonate plates are loosely embedded in spiny skin making them slightly flexible </a:t>
            </a:r>
          </a:p>
          <a:p>
            <a:pPr lvl="1" eaLnBrk="1" hangingPunct="1">
              <a:defRPr/>
            </a:pPr>
            <a:r>
              <a:rPr lang="en-US" altLang="en-US" sz="2800" i="1" dirty="0" err="1"/>
              <a:t>Pedicellariae</a:t>
            </a:r>
            <a:r>
              <a:rPr lang="en-US" altLang="en-US" sz="2800" dirty="0"/>
              <a:t> – pincer-like organs that keep skin clean</a:t>
            </a:r>
          </a:p>
          <a:p>
            <a:pPr lvl="1" eaLnBrk="1" hangingPunct="1">
              <a:defRPr/>
            </a:pPr>
            <a:r>
              <a:rPr lang="en-US" altLang="en-US" sz="2800" dirty="0"/>
              <a:t>Mostly carnivores</a:t>
            </a:r>
          </a:p>
          <a:p>
            <a:pPr lvl="1" eaLnBrk="1" hangingPunct="1">
              <a:buFont typeface="Tahoma" charset="0"/>
              <a:buNone/>
              <a:defRPr/>
            </a:pPr>
            <a:endParaRPr lang="en-US" alt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587" y="348566"/>
            <a:ext cx="2941637" cy="268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45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en-US">
                <a:solidFill>
                  <a:srgbClr val="FF0000"/>
                </a:solidFill>
              </a:rPr>
              <a:t>Sea Star (</a:t>
            </a:r>
            <a:r>
              <a:rPr lang="en-US" altLang="en-US" i="1">
                <a:solidFill>
                  <a:srgbClr val="FF0000"/>
                </a:solidFill>
              </a:rPr>
              <a:t>Asterias vulgaris</a:t>
            </a:r>
            <a:r>
              <a:rPr lang="en-US" altLang="en-US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64514" name="Picture 2" descr="cas24204_07_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16076"/>
            <a:ext cx="9144000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4381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001" y="190500"/>
            <a:ext cx="2705273" cy="2468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043" y="190500"/>
            <a:ext cx="3598651" cy="3000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1581" y="655415"/>
            <a:ext cx="4630737" cy="30389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30" y="3694336"/>
            <a:ext cx="3233964" cy="2460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4518" y="3984626"/>
            <a:ext cx="3637698" cy="26242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5601" y="3824614"/>
            <a:ext cx="3405009" cy="220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61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altLang="en-US"/>
              <a:t>Types of Echinoderms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414463"/>
            <a:ext cx="10515600" cy="47625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b="1" dirty="0"/>
              <a:t>Sea Urchins, Sand Dollars (Class </a:t>
            </a:r>
            <a:r>
              <a:rPr lang="en-US" altLang="en-US" b="1" dirty="0" err="1"/>
              <a:t>Echinoidea</a:t>
            </a:r>
            <a:r>
              <a:rPr lang="en-US" altLang="en-US" b="1" dirty="0"/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b="1" dirty="0"/>
              <a:t>Characteristics: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800" dirty="0"/>
              <a:t>Conspicuous, movable spines (short in sand dollars)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800" dirty="0"/>
              <a:t>Rigid plates fused into a solid </a:t>
            </a:r>
            <a:r>
              <a:rPr lang="en-US" altLang="en-US" sz="2800" i="1" dirty="0"/>
              <a:t>test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800" dirty="0"/>
              <a:t>Move with tube feet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800" dirty="0"/>
              <a:t>Mouth on the bottom, anus on top of body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800" dirty="0"/>
              <a:t>Biting mouth for grazing with </a:t>
            </a:r>
            <a:r>
              <a:rPr lang="en-US" altLang="en-US" sz="2800" i="1" u="sng" dirty="0"/>
              <a:t>Aristotle</a:t>
            </a:r>
            <a:r>
              <a:rPr lang="ja-JP" altLang="en-US" sz="2800" i="1" u="sng" dirty="0"/>
              <a:t>’</a:t>
            </a:r>
            <a:r>
              <a:rPr lang="en-US" altLang="ja-JP" sz="2800" i="1" u="sng" dirty="0"/>
              <a:t>s lantern</a:t>
            </a:r>
            <a:r>
              <a:rPr lang="en-US" altLang="ja-JP" sz="2800" i="1" dirty="0"/>
              <a:t>, a </a:t>
            </a:r>
            <a:r>
              <a:rPr lang="en-US" altLang="ja-JP" sz="2800" dirty="0"/>
              <a:t>feeding structure of jaws and muscles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800" dirty="0"/>
              <a:t>Feed on seaweeds, detritus, and encrusting organisms they scrape off surfaces</a:t>
            </a:r>
          </a:p>
          <a:p>
            <a:pPr lvl="1" eaLnBrk="1" hangingPunct="1">
              <a:lnSpc>
                <a:spcPct val="90000"/>
              </a:lnSpc>
              <a:buFont typeface="Tahoma" charset="0"/>
              <a:buNone/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70482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457200"/>
            <a:ext cx="7772400" cy="5638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/>
          </a:p>
        </p:txBody>
      </p:sp>
      <p:pic>
        <p:nvPicPr>
          <p:cNvPr id="29699" name="Picture 4" descr="626px-Sea_urchin_tes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1"/>
            <a:ext cx="3581400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5" descr="Purple-sea-urch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04800"/>
            <a:ext cx="2590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6" descr="Sea Urchins 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28194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7" descr="sea urchi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86200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8" descr="urch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657600"/>
            <a:ext cx="5105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3930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457200"/>
            <a:ext cx="7772400" cy="5638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/>
          </a:p>
        </p:txBody>
      </p:sp>
      <p:pic>
        <p:nvPicPr>
          <p:cNvPr id="35843" name="Picture 4" descr="keyhole-sand-dol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860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5" descr="img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886200"/>
            <a:ext cx="3429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7" descr="sanddollars7L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05201"/>
            <a:ext cx="3886200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8" descr="sand_dolla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3962400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9" descr="674px-SandDollar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0"/>
            <a:ext cx="3657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91827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730</TotalTime>
  <Words>429</Words>
  <Application>Microsoft Macintosh PowerPoint</Application>
  <PresentationFormat>Widescreen</PresentationFormat>
  <Paragraphs>58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ＭＳ Ｐゴシック</vt:lpstr>
      <vt:lpstr>ヒラギノ角ゴ Pro W3</vt:lpstr>
      <vt:lpstr>Arial</vt:lpstr>
      <vt:lpstr>Calibri</vt:lpstr>
      <vt:lpstr>Calibri Light</vt:lpstr>
      <vt:lpstr>Tahoma</vt:lpstr>
      <vt:lpstr>Office Theme</vt:lpstr>
      <vt:lpstr>Starter: Mollusca Quiz on Canvas</vt:lpstr>
      <vt:lpstr>Phylum Echinodermata</vt:lpstr>
      <vt:lpstr>Echinoderms (Phylum Echinodermata)</vt:lpstr>
      <vt:lpstr>Types of Echinoderms</vt:lpstr>
      <vt:lpstr>Sea Star (Asterias vulgaris)</vt:lpstr>
      <vt:lpstr>PowerPoint Presentation</vt:lpstr>
      <vt:lpstr>Types of Echinoderms</vt:lpstr>
      <vt:lpstr>PowerPoint Presentation</vt:lpstr>
      <vt:lpstr>PowerPoint Presentation</vt:lpstr>
      <vt:lpstr>PowerPoint Presentation</vt:lpstr>
      <vt:lpstr>Types of Echinoderms</vt:lpstr>
      <vt:lpstr>PowerPoint Presentation</vt:lpstr>
      <vt:lpstr>Types of Echinoderms</vt:lpstr>
      <vt:lpstr>PowerPoint Presentation</vt:lpstr>
      <vt:lpstr>Ophiuroideans</vt:lpstr>
      <vt:lpstr>My echinoderm encounter in Carpinteria, CA</vt:lpstr>
      <vt:lpstr>Fancy the tuxedo collector urchin (RIP) </vt:lpstr>
      <vt:lpstr>Assignments: Due Thursday 11/7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12</cp:revision>
  <dcterms:created xsi:type="dcterms:W3CDTF">2018-03-14T14:34:54Z</dcterms:created>
  <dcterms:modified xsi:type="dcterms:W3CDTF">2019-11-04T21:18:44Z</dcterms:modified>
</cp:coreProperties>
</file>