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68" r:id="rId2"/>
    <p:sldId id="269" r:id="rId3"/>
    <p:sldId id="256" r:id="rId4"/>
    <p:sldId id="257" r:id="rId5"/>
    <p:sldId id="258" r:id="rId6"/>
    <p:sldId id="259" r:id="rId7"/>
    <p:sldId id="260" r:id="rId8"/>
    <p:sldId id="261" r:id="rId9"/>
    <p:sldId id="262" r:id="rId10"/>
    <p:sldId id="263" r:id="rId11"/>
    <p:sldId id="266" r:id="rId12"/>
    <p:sldId id="265" r:id="rId13"/>
    <p:sldId id="264"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9"/>
    <p:restoredTop sz="94715"/>
  </p:normalViewPr>
  <p:slideViewPr>
    <p:cSldViewPr snapToGrid="0" snapToObjects="1">
      <p:cViewPr varScale="1">
        <p:scale>
          <a:sx n="112" d="100"/>
          <a:sy n="112" d="100"/>
        </p:scale>
        <p:origin x="216"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EDF6-D178-BF42-ACB8-B949445648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A66E31-44D5-4A4B-B4D2-5F7910E80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76329-3299-7246-A0D9-6A46676A0E99}"/>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5" name="Footer Placeholder 4">
            <a:extLst>
              <a:ext uri="{FF2B5EF4-FFF2-40B4-BE49-F238E27FC236}">
                <a16:creationId xmlns:a16="http://schemas.microsoft.com/office/drawing/2014/main" id="{63AE3203-7C4A-264B-9FBC-7BABA2686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A2AA3-B0E5-5046-8890-4C8F75361081}"/>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1321707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043A-0885-2045-94A3-1085FA21C6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1844A-349F-914B-A9AC-67041C1557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3FA5-D00E-7642-B2F8-9EF30C21690A}"/>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5" name="Footer Placeholder 4">
            <a:extLst>
              <a:ext uri="{FF2B5EF4-FFF2-40B4-BE49-F238E27FC236}">
                <a16:creationId xmlns:a16="http://schemas.microsoft.com/office/drawing/2014/main" id="{0448731B-14CF-B648-921D-F9D21F01E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7AFD1-0EAC-2849-AEFA-72DEF2126A15}"/>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161514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E0119-F311-B843-9ECB-33FC90E511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E41F25-4348-584D-8536-124A412F520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8AB20-35AF-DE40-8B78-A4C631466EF7}"/>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5" name="Footer Placeholder 4">
            <a:extLst>
              <a:ext uri="{FF2B5EF4-FFF2-40B4-BE49-F238E27FC236}">
                <a16:creationId xmlns:a16="http://schemas.microsoft.com/office/drawing/2014/main" id="{49872E50-F78F-1C4C-A123-216838181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D0CFB-942B-6F4E-BF7A-9327557B8974}"/>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3823898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8CB17-2B98-7A4C-A125-46B7F8B983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D78235-6AD5-1645-A741-062473DA54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718AF-4D8C-144C-AC95-B782DC7C5051}"/>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5" name="Footer Placeholder 4">
            <a:extLst>
              <a:ext uri="{FF2B5EF4-FFF2-40B4-BE49-F238E27FC236}">
                <a16:creationId xmlns:a16="http://schemas.microsoft.com/office/drawing/2014/main" id="{7AD289C8-40F1-E141-829A-80AC5C825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6E47B-D121-F448-928D-111AD86F48FF}"/>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41452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3C96-16E0-254D-9D27-162417D349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B8F102-4B75-6940-A93F-347795CF5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A1E5E0-D980-D042-82F8-6A796BA25C8E}"/>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5" name="Footer Placeholder 4">
            <a:extLst>
              <a:ext uri="{FF2B5EF4-FFF2-40B4-BE49-F238E27FC236}">
                <a16:creationId xmlns:a16="http://schemas.microsoft.com/office/drawing/2014/main" id="{05EE7BD6-1CA5-064B-9565-026F4943D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A3E70-54EE-8049-A9B1-160F31550D7A}"/>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266346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D45C-1714-D04C-8AF4-2B159F0D1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F7C70A-2047-5D4F-ABC4-C6F4775E93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44AB6-5A73-5240-ACE2-9DF05780AD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D28A16-98A7-EA49-ACEB-5EF5DAFF847A}"/>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6" name="Footer Placeholder 5">
            <a:extLst>
              <a:ext uri="{FF2B5EF4-FFF2-40B4-BE49-F238E27FC236}">
                <a16:creationId xmlns:a16="http://schemas.microsoft.com/office/drawing/2014/main" id="{0E41C05F-A6C9-4C43-9CD3-70C628135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AD75F5-B9FB-ED4A-9543-A583F6BB0860}"/>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1758747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DF6F-42ED-EF49-B03D-8E73E3D1EE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66238-5309-8E4C-ADF5-E1242A93B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736AED-E1A1-954E-A4D5-3ACDBFAB1B8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47A3CF-6511-B64D-9938-D1AC0E6B2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6B7F1F0-C106-CD4D-8336-DBE155CA36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67D393-FC88-A846-BD20-0D452C009269}"/>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8" name="Footer Placeholder 7">
            <a:extLst>
              <a:ext uri="{FF2B5EF4-FFF2-40B4-BE49-F238E27FC236}">
                <a16:creationId xmlns:a16="http://schemas.microsoft.com/office/drawing/2014/main" id="{975BC0D7-D430-8240-99D3-8982462C47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34240C-BBF4-0146-86A0-6D9828888B82}"/>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1408447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4ACD-E98F-BC49-B95F-A32A321CDA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111F1D-BC70-604E-A426-A631D9FB3C44}"/>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4" name="Footer Placeholder 3">
            <a:extLst>
              <a:ext uri="{FF2B5EF4-FFF2-40B4-BE49-F238E27FC236}">
                <a16:creationId xmlns:a16="http://schemas.microsoft.com/office/drawing/2014/main" id="{6C4C4BBB-0974-8649-8784-BEF327DB9E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6D0D00-6EDF-8B48-96BC-9CC8ABA7040B}"/>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23552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9575E-9A52-704C-B97B-FA39CBA7522C}"/>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3" name="Footer Placeholder 2">
            <a:extLst>
              <a:ext uri="{FF2B5EF4-FFF2-40B4-BE49-F238E27FC236}">
                <a16:creationId xmlns:a16="http://schemas.microsoft.com/office/drawing/2014/main" id="{BED8776A-C6AE-AC46-921A-E5D862EC1B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904CD1-C194-2C4E-B934-EB3155E5B349}"/>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373596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35DB-C5FF-B147-9FD9-459979CA1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C03C3-1916-EB42-8A94-B3AD8165E3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A2CFC-DCC9-F740-B4B9-5D07211860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D5526F-7DEA-3141-8B43-E1390E311DA7}"/>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6" name="Footer Placeholder 5">
            <a:extLst>
              <a:ext uri="{FF2B5EF4-FFF2-40B4-BE49-F238E27FC236}">
                <a16:creationId xmlns:a16="http://schemas.microsoft.com/office/drawing/2014/main" id="{5D9F4707-9C23-A243-9B6C-0EE8F308A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45DF22-3A0C-CF41-9D63-21C60568010B}"/>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261364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4609-AA30-6241-841B-90C99B9F3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F1072-DF97-334D-B8DB-08C866B368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EF8525-9ED7-CA4D-A125-A237B39BA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C360C4-536C-AD41-817E-E8341281A689}"/>
              </a:ext>
            </a:extLst>
          </p:cNvPr>
          <p:cNvSpPr>
            <a:spLocks noGrp="1"/>
          </p:cNvSpPr>
          <p:nvPr>
            <p:ph type="dt" sz="half" idx="10"/>
          </p:nvPr>
        </p:nvSpPr>
        <p:spPr/>
        <p:txBody>
          <a:bodyPr/>
          <a:lstStyle/>
          <a:p>
            <a:fld id="{434AE413-8055-A540-99E9-11666EAB0E76}" type="datetimeFigureOut">
              <a:rPr lang="en-US" smtClean="0"/>
              <a:t>11/13/19</a:t>
            </a:fld>
            <a:endParaRPr lang="en-US"/>
          </a:p>
        </p:txBody>
      </p:sp>
      <p:sp>
        <p:nvSpPr>
          <p:cNvPr id="6" name="Footer Placeholder 5">
            <a:extLst>
              <a:ext uri="{FF2B5EF4-FFF2-40B4-BE49-F238E27FC236}">
                <a16:creationId xmlns:a16="http://schemas.microsoft.com/office/drawing/2014/main" id="{6C1C0F47-4792-8344-9CCC-8C5798E58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AF60A-C770-3546-AADF-9C95C0D3B6EE}"/>
              </a:ext>
            </a:extLst>
          </p:cNvPr>
          <p:cNvSpPr>
            <a:spLocks noGrp="1"/>
          </p:cNvSpPr>
          <p:nvPr>
            <p:ph type="sldNum" sz="quarter" idx="12"/>
          </p:nvPr>
        </p:nvSpPr>
        <p:spPr/>
        <p:txBody>
          <a:bodyPr/>
          <a:lstStyle/>
          <a:p>
            <a:fld id="{30E8C38C-5430-AA45-9755-8219EC0F6558}" type="slidenum">
              <a:rPr lang="en-US" smtClean="0"/>
              <a:t>‹#›</a:t>
            </a:fld>
            <a:endParaRPr lang="en-US"/>
          </a:p>
        </p:txBody>
      </p:sp>
    </p:spTree>
    <p:extLst>
      <p:ext uri="{BB962C8B-B14F-4D97-AF65-F5344CB8AC3E}">
        <p14:creationId xmlns:p14="http://schemas.microsoft.com/office/powerpoint/2010/main" val="187986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78317-2117-3747-A7A0-F0A679132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6D161-DAFA-554C-B7BA-23C0081C3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D290A-C15E-E742-BBB0-847F4AE5A5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AE413-8055-A540-99E9-11666EAB0E76}" type="datetimeFigureOut">
              <a:rPr lang="en-US" smtClean="0"/>
              <a:t>11/13/19</a:t>
            </a:fld>
            <a:endParaRPr lang="en-US"/>
          </a:p>
        </p:txBody>
      </p:sp>
      <p:sp>
        <p:nvSpPr>
          <p:cNvPr id="5" name="Footer Placeholder 4">
            <a:extLst>
              <a:ext uri="{FF2B5EF4-FFF2-40B4-BE49-F238E27FC236}">
                <a16:creationId xmlns:a16="http://schemas.microsoft.com/office/drawing/2014/main" id="{BBE31B78-6CFB-DB4A-AFFA-5EDFD8D8DF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4BB8E0-CE4B-3249-B188-0D4FA7753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8C38C-5430-AA45-9755-8219EC0F6558}" type="slidenum">
              <a:rPr lang="en-US" smtClean="0"/>
              <a:t>‹#›</a:t>
            </a:fld>
            <a:endParaRPr lang="en-US"/>
          </a:p>
        </p:txBody>
      </p:sp>
    </p:spTree>
    <p:extLst>
      <p:ext uri="{BB962C8B-B14F-4D97-AF65-F5344CB8AC3E}">
        <p14:creationId xmlns:p14="http://schemas.microsoft.com/office/powerpoint/2010/main" val="2255524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viewpure.com/4QJt2BYkdiw?ref=bkm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3389F-8B7D-6A43-8C06-F243EFDCB8BD}"/>
              </a:ext>
            </a:extLst>
          </p:cNvPr>
          <p:cNvSpPr>
            <a:spLocks noGrp="1"/>
          </p:cNvSpPr>
          <p:nvPr>
            <p:ph type="title"/>
          </p:nvPr>
        </p:nvSpPr>
        <p:spPr/>
        <p:txBody>
          <a:bodyPr/>
          <a:lstStyle/>
          <a:p>
            <a:r>
              <a:rPr lang="en-US" dirty="0"/>
              <a:t>Starter</a:t>
            </a:r>
          </a:p>
        </p:txBody>
      </p:sp>
      <p:sp>
        <p:nvSpPr>
          <p:cNvPr id="3" name="Content Placeholder 2">
            <a:extLst>
              <a:ext uri="{FF2B5EF4-FFF2-40B4-BE49-F238E27FC236}">
                <a16:creationId xmlns:a16="http://schemas.microsoft.com/office/drawing/2014/main" id="{6F5AF681-DAEA-3141-AE64-7C40D95A30EE}"/>
              </a:ext>
            </a:extLst>
          </p:cNvPr>
          <p:cNvSpPr>
            <a:spLocks noGrp="1"/>
          </p:cNvSpPr>
          <p:nvPr>
            <p:ph idx="1"/>
          </p:nvPr>
        </p:nvSpPr>
        <p:spPr/>
        <p:txBody>
          <a:bodyPr/>
          <a:lstStyle/>
          <a:p>
            <a:r>
              <a:rPr lang="en-US" dirty="0"/>
              <a:t>Echinoderm quiz on Canvas. You may use notes but not the internet. </a:t>
            </a:r>
          </a:p>
        </p:txBody>
      </p:sp>
    </p:spTree>
    <p:extLst>
      <p:ext uri="{BB962C8B-B14F-4D97-AF65-F5344CB8AC3E}">
        <p14:creationId xmlns:p14="http://schemas.microsoft.com/office/powerpoint/2010/main" val="3259258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445A-0AF8-164E-8C78-C25A2B553E97}"/>
              </a:ext>
            </a:extLst>
          </p:cNvPr>
          <p:cNvSpPr>
            <a:spLocks noGrp="1"/>
          </p:cNvSpPr>
          <p:nvPr>
            <p:ph type="title"/>
          </p:nvPr>
        </p:nvSpPr>
        <p:spPr/>
        <p:txBody>
          <a:bodyPr/>
          <a:lstStyle/>
          <a:p>
            <a:r>
              <a:rPr lang="en-US" dirty="0"/>
              <a:t>Class Polychaeta: Marine worms</a:t>
            </a:r>
          </a:p>
        </p:txBody>
      </p:sp>
      <p:sp>
        <p:nvSpPr>
          <p:cNvPr id="3" name="Content Placeholder 2">
            <a:extLst>
              <a:ext uri="{FF2B5EF4-FFF2-40B4-BE49-F238E27FC236}">
                <a16:creationId xmlns:a16="http://schemas.microsoft.com/office/drawing/2014/main" id="{897DAE2F-1736-BE4E-A0AC-ECEDE74FA4EE}"/>
              </a:ext>
            </a:extLst>
          </p:cNvPr>
          <p:cNvSpPr>
            <a:spLocks noGrp="1"/>
          </p:cNvSpPr>
          <p:nvPr>
            <p:ph idx="1"/>
          </p:nvPr>
        </p:nvSpPr>
        <p:spPr/>
        <p:txBody>
          <a:bodyPr/>
          <a:lstStyle/>
          <a:p>
            <a:r>
              <a:rPr lang="en-US" dirty="0"/>
              <a:t>Each body segment has a pair of fleshy protrusions called parapodia that bear many bristles, called chaetae, which are made of chitin.</a:t>
            </a:r>
          </a:p>
          <a:p>
            <a:pPr lvl="1"/>
            <a:r>
              <a:rPr lang="en-US" dirty="0"/>
              <a:t>Some carry venom in the bristles</a:t>
            </a:r>
          </a:p>
          <a:p>
            <a:r>
              <a:rPr lang="en-US" dirty="0" err="1"/>
              <a:t>Bristleworms</a:t>
            </a:r>
            <a:r>
              <a:rPr lang="en-US" dirty="0"/>
              <a:t>, calcareous tube worms</a:t>
            </a:r>
          </a:p>
          <a:p>
            <a:endParaRPr lang="en-US" dirty="0"/>
          </a:p>
        </p:txBody>
      </p:sp>
      <p:pic>
        <p:nvPicPr>
          <p:cNvPr id="4" name="Picture 3">
            <a:extLst>
              <a:ext uri="{FF2B5EF4-FFF2-40B4-BE49-F238E27FC236}">
                <a16:creationId xmlns:a16="http://schemas.microsoft.com/office/drawing/2014/main" id="{17D889F5-DC98-8F41-9502-80CAB8E5D4C1}"/>
              </a:ext>
            </a:extLst>
          </p:cNvPr>
          <p:cNvPicPr>
            <a:picLocks noChangeAspect="1"/>
          </p:cNvPicPr>
          <p:nvPr/>
        </p:nvPicPr>
        <p:blipFill>
          <a:blip r:embed="rId2"/>
          <a:stretch>
            <a:fillRect/>
          </a:stretch>
        </p:blipFill>
        <p:spPr>
          <a:xfrm>
            <a:off x="6823710" y="3369674"/>
            <a:ext cx="4735830" cy="3146696"/>
          </a:xfrm>
          <a:prstGeom prst="rect">
            <a:avLst/>
          </a:prstGeom>
        </p:spPr>
      </p:pic>
      <p:pic>
        <p:nvPicPr>
          <p:cNvPr id="5" name="Picture 4">
            <a:extLst>
              <a:ext uri="{FF2B5EF4-FFF2-40B4-BE49-F238E27FC236}">
                <a16:creationId xmlns:a16="http://schemas.microsoft.com/office/drawing/2014/main" id="{EBF53F99-CDC1-FD4A-907A-EB295F3AB7DA}"/>
              </a:ext>
            </a:extLst>
          </p:cNvPr>
          <p:cNvPicPr>
            <a:picLocks noChangeAspect="1"/>
          </p:cNvPicPr>
          <p:nvPr/>
        </p:nvPicPr>
        <p:blipFill>
          <a:blip r:embed="rId3"/>
          <a:stretch>
            <a:fillRect/>
          </a:stretch>
        </p:blipFill>
        <p:spPr>
          <a:xfrm>
            <a:off x="3248236" y="3978910"/>
            <a:ext cx="3110653" cy="2332990"/>
          </a:xfrm>
          <a:prstGeom prst="rect">
            <a:avLst/>
          </a:prstGeom>
        </p:spPr>
      </p:pic>
      <p:pic>
        <p:nvPicPr>
          <p:cNvPr id="6" name="Picture 5">
            <a:extLst>
              <a:ext uri="{FF2B5EF4-FFF2-40B4-BE49-F238E27FC236}">
                <a16:creationId xmlns:a16="http://schemas.microsoft.com/office/drawing/2014/main" id="{58DF7A1F-C5CD-414E-9479-4645EB31C2EB}"/>
              </a:ext>
            </a:extLst>
          </p:cNvPr>
          <p:cNvPicPr>
            <a:picLocks noChangeAspect="1"/>
          </p:cNvPicPr>
          <p:nvPr/>
        </p:nvPicPr>
        <p:blipFill>
          <a:blip r:embed="rId4"/>
          <a:stretch>
            <a:fillRect/>
          </a:stretch>
        </p:blipFill>
        <p:spPr>
          <a:xfrm>
            <a:off x="175895" y="3760470"/>
            <a:ext cx="2733138" cy="1795780"/>
          </a:xfrm>
          <a:prstGeom prst="rect">
            <a:avLst/>
          </a:prstGeom>
        </p:spPr>
      </p:pic>
    </p:spTree>
    <p:extLst>
      <p:ext uri="{BB962C8B-B14F-4D97-AF65-F5344CB8AC3E}">
        <p14:creationId xmlns:p14="http://schemas.microsoft.com/office/powerpoint/2010/main" val="3751450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1C629-95EB-6448-BEEE-59B5A8C6E98C}"/>
              </a:ext>
            </a:extLst>
          </p:cNvPr>
          <p:cNvSpPr>
            <a:spLocks noGrp="1"/>
          </p:cNvSpPr>
          <p:nvPr>
            <p:ph type="title"/>
          </p:nvPr>
        </p:nvSpPr>
        <p:spPr/>
        <p:txBody>
          <a:bodyPr/>
          <a:lstStyle/>
          <a:p>
            <a:r>
              <a:rPr lang="en-US" dirty="0"/>
              <a:t>Christmas Tree worms </a:t>
            </a:r>
          </a:p>
        </p:txBody>
      </p:sp>
      <p:pic>
        <p:nvPicPr>
          <p:cNvPr id="4" name="Content Placeholder 3">
            <a:extLst>
              <a:ext uri="{FF2B5EF4-FFF2-40B4-BE49-F238E27FC236}">
                <a16:creationId xmlns:a16="http://schemas.microsoft.com/office/drawing/2014/main" id="{D3FBA10A-443E-2842-BDBE-C5B5B15A1138}"/>
              </a:ext>
            </a:extLst>
          </p:cNvPr>
          <p:cNvPicPr>
            <a:picLocks noGrp="1" noChangeAspect="1"/>
          </p:cNvPicPr>
          <p:nvPr>
            <p:ph idx="1"/>
          </p:nvPr>
        </p:nvPicPr>
        <p:blipFill>
          <a:blip r:embed="rId2"/>
          <a:stretch>
            <a:fillRect/>
          </a:stretch>
        </p:blipFill>
        <p:spPr>
          <a:xfrm>
            <a:off x="417618" y="1690688"/>
            <a:ext cx="5801784" cy="4351338"/>
          </a:xfrm>
          <a:prstGeom prst="rect">
            <a:avLst/>
          </a:prstGeom>
        </p:spPr>
      </p:pic>
      <p:pic>
        <p:nvPicPr>
          <p:cNvPr id="3" name="Picture 2">
            <a:extLst>
              <a:ext uri="{FF2B5EF4-FFF2-40B4-BE49-F238E27FC236}">
                <a16:creationId xmlns:a16="http://schemas.microsoft.com/office/drawing/2014/main" id="{7F7E5380-4CDC-FE4B-AF8A-5A2902059CFE}"/>
              </a:ext>
            </a:extLst>
          </p:cNvPr>
          <p:cNvPicPr>
            <a:picLocks noChangeAspect="1"/>
          </p:cNvPicPr>
          <p:nvPr/>
        </p:nvPicPr>
        <p:blipFill>
          <a:blip r:embed="rId3"/>
          <a:stretch>
            <a:fillRect/>
          </a:stretch>
        </p:blipFill>
        <p:spPr>
          <a:xfrm>
            <a:off x="6620418" y="2007712"/>
            <a:ext cx="5571582" cy="3717290"/>
          </a:xfrm>
          <a:prstGeom prst="rect">
            <a:avLst/>
          </a:prstGeom>
        </p:spPr>
      </p:pic>
      <p:sp>
        <p:nvSpPr>
          <p:cNvPr id="5" name="TextBox 4">
            <a:extLst>
              <a:ext uri="{FF2B5EF4-FFF2-40B4-BE49-F238E27FC236}">
                <a16:creationId xmlns:a16="http://schemas.microsoft.com/office/drawing/2014/main" id="{FE33B1F4-43E4-054F-8D39-ACB11E013813}"/>
              </a:ext>
            </a:extLst>
          </p:cNvPr>
          <p:cNvSpPr txBox="1"/>
          <p:nvPr/>
        </p:nvSpPr>
        <p:spPr>
          <a:xfrm>
            <a:off x="6766560" y="868680"/>
            <a:ext cx="5472652" cy="769441"/>
          </a:xfrm>
          <a:prstGeom prst="rect">
            <a:avLst/>
          </a:prstGeom>
          <a:noFill/>
        </p:spPr>
        <p:txBody>
          <a:bodyPr wrap="none" rtlCol="0">
            <a:spAutoFit/>
          </a:bodyPr>
          <a:lstStyle/>
          <a:p>
            <a:r>
              <a:rPr lang="en-US" sz="4400" dirty="0"/>
              <a:t>Calcareous Tube Worm</a:t>
            </a:r>
          </a:p>
        </p:txBody>
      </p:sp>
    </p:spTree>
    <p:extLst>
      <p:ext uri="{BB962C8B-B14F-4D97-AF65-F5344CB8AC3E}">
        <p14:creationId xmlns:p14="http://schemas.microsoft.com/office/powerpoint/2010/main" val="4071262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80D53-2306-3741-A85E-B15E51F06856}"/>
              </a:ext>
            </a:extLst>
          </p:cNvPr>
          <p:cNvSpPr>
            <a:spLocks noGrp="1"/>
          </p:cNvSpPr>
          <p:nvPr>
            <p:ph type="title"/>
          </p:nvPr>
        </p:nvSpPr>
        <p:spPr/>
        <p:txBody>
          <a:bodyPr/>
          <a:lstStyle/>
          <a:p>
            <a:r>
              <a:rPr lang="en-US" dirty="0"/>
              <a:t>Class/Subclass </a:t>
            </a:r>
            <a:r>
              <a:rPr lang="en-US" dirty="0" err="1"/>
              <a:t>Oligochaeta</a:t>
            </a:r>
            <a:endParaRPr lang="en-US" dirty="0"/>
          </a:p>
        </p:txBody>
      </p:sp>
      <p:sp>
        <p:nvSpPr>
          <p:cNvPr id="3" name="Content Placeholder 2">
            <a:extLst>
              <a:ext uri="{FF2B5EF4-FFF2-40B4-BE49-F238E27FC236}">
                <a16:creationId xmlns:a16="http://schemas.microsoft.com/office/drawing/2014/main" id="{42994102-F964-684F-8FF2-8DBEA67787AB}"/>
              </a:ext>
            </a:extLst>
          </p:cNvPr>
          <p:cNvSpPr>
            <a:spLocks noGrp="1"/>
          </p:cNvSpPr>
          <p:nvPr>
            <p:ph idx="1"/>
          </p:nvPr>
        </p:nvSpPr>
        <p:spPr/>
        <p:txBody>
          <a:bodyPr/>
          <a:lstStyle/>
          <a:p>
            <a:r>
              <a:rPr lang="en-US" dirty="0"/>
              <a:t>Earthworms </a:t>
            </a:r>
          </a:p>
          <a:p>
            <a:r>
              <a:rPr lang="en-US" dirty="0"/>
              <a:t>characterized by having a clitellum - a collar that forms a reproductive cocoon during part of their </a:t>
            </a:r>
            <a:r>
              <a:rPr lang="en-US" b="1" dirty="0"/>
              <a:t>life cycle</a:t>
            </a:r>
          </a:p>
          <a:p>
            <a:endParaRPr lang="en-US" dirty="0"/>
          </a:p>
        </p:txBody>
      </p:sp>
      <p:pic>
        <p:nvPicPr>
          <p:cNvPr id="4" name="Picture 3">
            <a:extLst>
              <a:ext uri="{FF2B5EF4-FFF2-40B4-BE49-F238E27FC236}">
                <a16:creationId xmlns:a16="http://schemas.microsoft.com/office/drawing/2014/main" id="{8DB5CEEE-FD24-3341-A48F-BA942CB98E9C}"/>
              </a:ext>
            </a:extLst>
          </p:cNvPr>
          <p:cNvPicPr>
            <a:picLocks noChangeAspect="1"/>
          </p:cNvPicPr>
          <p:nvPr/>
        </p:nvPicPr>
        <p:blipFill>
          <a:blip r:embed="rId2"/>
          <a:stretch>
            <a:fillRect/>
          </a:stretch>
        </p:blipFill>
        <p:spPr>
          <a:xfrm>
            <a:off x="1920240" y="3451860"/>
            <a:ext cx="5547360" cy="3120390"/>
          </a:xfrm>
          <a:prstGeom prst="rect">
            <a:avLst/>
          </a:prstGeom>
        </p:spPr>
      </p:pic>
      <p:sp>
        <p:nvSpPr>
          <p:cNvPr id="5" name="TextBox 4">
            <a:extLst>
              <a:ext uri="{FF2B5EF4-FFF2-40B4-BE49-F238E27FC236}">
                <a16:creationId xmlns:a16="http://schemas.microsoft.com/office/drawing/2014/main" id="{01986052-8119-4B43-9BA1-D23D101AA55D}"/>
              </a:ext>
            </a:extLst>
          </p:cNvPr>
          <p:cNvSpPr txBox="1"/>
          <p:nvPr/>
        </p:nvSpPr>
        <p:spPr>
          <a:xfrm>
            <a:off x="8120090" y="5234940"/>
            <a:ext cx="1290610" cy="461665"/>
          </a:xfrm>
          <a:prstGeom prst="rect">
            <a:avLst/>
          </a:prstGeom>
          <a:noFill/>
        </p:spPr>
        <p:txBody>
          <a:bodyPr wrap="none" rtlCol="0">
            <a:spAutoFit/>
          </a:bodyPr>
          <a:lstStyle/>
          <a:p>
            <a:r>
              <a:rPr lang="en-US" sz="2400" dirty="0"/>
              <a:t>Clitellum</a:t>
            </a:r>
          </a:p>
        </p:txBody>
      </p:sp>
      <p:cxnSp>
        <p:nvCxnSpPr>
          <p:cNvPr id="7" name="Straight Arrow Connector 6">
            <a:extLst>
              <a:ext uri="{FF2B5EF4-FFF2-40B4-BE49-F238E27FC236}">
                <a16:creationId xmlns:a16="http://schemas.microsoft.com/office/drawing/2014/main" id="{27BADFB8-376D-7445-96C8-7F004F57E990}"/>
              </a:ext>
            </a:extLst>
          </p:cNvPr>
          <p:cNvCxnSpPr/>
          <p:nvPr/>
        </p:nvCxnSpPr>
        <p:spPr>
          <a:xfrm flipH="1">
            <a:off x="4514850" y="5474970"/>
            <a:ext cx="3463290" cy="33147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537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3E7F-0148-2F49-A7DF-500A7560C388}"/>
              </a:ext>
            </a:extLst>
          </p:cNvPr>
          <p:cNvSpPr>
            <a:spLocks noGrp="1"/>
          </p:cNvSpPr>
          <p:nvPr>
            <p:ph type="title"/>
          </p:nvPr>
        </p:nvSpPr>
        <p:spPr/>
        <p:txBody>
          <a:bodyPr/>
          <a:lstStyle/>
          <a:p>
            <a:r>
              <a:rPr lang="en-US" dirty="0"/>
              <a:t>Class/Subclass </a:t>
            </a:r>
            <a:r>
              <a:rPr lang="en-US" dirty="0" err="1"/>
              <a:t>Hirudinea</a:t>
            </a:r>
            <a:r>
              <a:rPr lang="en-US" dirty="0"/>
              <a:t>: </a:t>
            </a:r>
          </a:p>
        </p:txBody>
      </p:sp>
      <p:sp>
        <p:nvSpPr>
          <p:cNvPr id="3" name="Content Placeholder 2">
            <a:extLst>
              <a:ext uri="{FF2B5EF4-FFF2-40B4-BE49-F238E27FC236}">
                <a16:creationId xmlns:a16="http://schemas.microsoft.com/office/drawing/2014/main" id="{D6C60ADE-6384-7545-A7EC-493F812623A0}"/>
              </a:ext>
            </a:extLst>
          </p:cNvPr>
          <p:cNvSpPr>
            <a:spLocks noGrp="1"/>
          </p:cNvSpPr>
          <p:nvPr>
            <p:ph idx="1"/>
          </p:nvPr>
        </p:nvSpPr>
        <p:spPr/>
        <p:txBody>
          <a:bodyPr/>
          <a:lstStyle/>
          <a:p>
            <a:r>
              <a:rPr lang="en-US" dirty="0"/>
              <a:t>Leeches</a:t>
            </a:r>
          </a:p>
          <a:p>
            <a:r>
              <a:rPr lang="en-US" dirty="0"/>
              <a:t>Caudal attachment sucker </a:t>
            </a:r>
          </a:p>
          <a:p>
            <a:r>
              <a:rPr lang="en-US" dirty="0"/>
              <a:t>External parasites</a:t>
            </a:r>
          </a:p>
          <a:p>
            <a:r>
              <a:rPr lang="en-US" dirty="0"/>
              <a:t>Mostly freshwater</a:t>
            </a:r>
          </a:p>
          <a:p>
            <a:r>
              <a:rPr lang="en-US" dirty="0"/>
              <a:t>No chaetae (bristles)</a:t>
            </a:r>
          </a:p>
          <a:p>
            <a:r>
              <a:rPr lang="en-US" dirty="0"/>
              <a:t>Video: </a:t>
            </a:r>
            <a:r>
              <a:rPr lang="en-US" dirty="0">
                <a:hlinkClick r:id="rId2"/>
              </a:rPr>
              <a:t>http://viewpure.com/4QJt2BYkdiw?ref=bkmk</a:t>
            </a:r>
            <a:r>
              <a:rPr lang="en-US" dirty="0"/>
              <a:t> </a:t>
            </a:r>
          </a:p>
          <a:p>
            <a:endParaRPr lang="en-US" dirty="0"/>
          </a:p>
        </p:txBody>
      </p:sp>
      <p:pic>
        <p:nvPicPr>
          <p:cNvPr id="4" name="Picture 3">
            <a:extLst>
              <a:ext uri="{FF2B5EF4-FFF2-40B4-BE49-F238E27FC236}">
                <a16:creationId xmlns:a16="http://schemas.microsoft.com/office/drawing/2014/main" id="{A8F17B25-EB1C-2D41-B651-21273FA6ED8A}"/>
              </a:ext>
            </a:extLst>
          </p:cNvPr>
          <p:cNvPicPr>
            <a:picLocks noChangeAspect="1"/>
          </p:cNvPicPr>
          <p:nvPr/>
        </p:nvPicPr>
        <p:blipFill>
          <a:blip r:embed="rId3"/>
          <a:stretch>
            <a:fillRect/>
          </a:stretch>
        </p:blipFill>
        <p:spPr>
          <a:xfrm>
            <a:off x="6976109" y="365125"/>
            <a:ext cx="4570302" cy="3429000"/>
          </a:xfrm>
          <a:prstGeom prst="rect">
            <a:avLst/>
          </a:prstGeom>
        </p:spPr>
      </p:pic>
    </p:spTree>
    <p:extLst>
      <p:ext uri="{BB962C8B-B14F-4D97-AF65-F5344CB8AC3E}">
        <p14:creationId xmlns:p14="http://schemas.microsoft.com/office/powerpoint/2010/main" val="3487424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29B2-ECC9-2546-AE73-99CD901FAB9C}"/>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43251111-7EDA-BF4E-8FA9-E3C69FFB83A4}"/>
              </a:ext>
            </a:extLst>
          </p:cNvPr>
          <p:cNvSpPr>
            <a:spLocks noGrp="1"/>
          </p:cNvSpPr>
          <p:nvPr>
            <p:ph idx="1"/>
          </p:nvPr>
        </p:nvSpPr>
        <p:spPr/>
        <p:txBody>
          <a:bodyPr/>
          <a:lstStyle/>
          <a:p>
            <a:pPr marL="0" indent="0">
              <a:buNone/>
            </a:pPr>
            <a:endParaRPr lang="en-US" dirty="0"/>
          </a:p>
          <a:p>
            <a:r>
              <a:rPr lang="en-US" dirty="0"/>
              <a:t>Reading and questions on Canvas</a:t>
            </a:r>
          </a:p>
          <a:p>
            <a:r>
              <a:rPr lang="en-US" dirty="0"/>
              <a:t>Annelida </a:t>
            </a:r>
            <a:r>
              <a:rPr lang="en-US" dirty="0" err="1"/>
              <a:t>prezi</a:t>
            </a:r>
            <a:r>
              <a:rPr lang="en-US" dirty="0"/>
              <a:t> will be due next Monday</a:t>
            </a:r>
          </a:p>
        </p:txBody>
      </p:sp>
    </p:spTree>
    <p:extLst>
      <p:ext uri="{BB962C8B-B14F-4D97-AF65-F5344CB8AC3E}">
        <p14:creationId xmlns:p14="http://schemas.microsoft.com/office/powerpoint/2010/main" val="3918495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632B-B9EA-6F4E-8D52-4CF5D9F3F89C}"/>
              </a:ext>
            </a:extLst>
          </p:cNvPr>
          <p:cNvSpPr>
            <a:spLocks noGrp="1"/>
          </p:cNvSpPr>
          <p:nvPr>
            <p:ph type="title"/>
          </p:nvPr>
        </p:nvSpPr>
        <p:spPr/>
        <p:txBody>
          <a:bodyPr/>
          <a:lstStyle/>
          <a:p>
            <a:r>
              <a:rPr lang="en-US" dirty="0"/>
              <a:t>First of all, what is segmentation? </a:t>
            </a:r>
          </a:p>
        </p:txBody>
      </p:sp>
      <p:sp>
        <p:nvSpPr>
          <p:cNvPr id="3" name="Content Placeholder 2">
            <a:extLst>
              <a:ext uri="{FF2B5EF4-FFF2-40B4-BE49-F238E27FC236}">
                <a16:creationId xmlns:a16="http://schemas.microsoft.com/office/drawing/2014/main" id="{2A45368F-9E89-554A-B1BF-6955FA667E10}"/>
              </a:ext>
            </a:extLst>
          </p:cNvPr>
          <p:cNvSpPr>
            <a:spLocks noGrp="1"/>
          </p:cNvSpPr>
          <p:nvPr>
            <p:ph idx="1"/>
          </p:nvPr>
        </p:nvSpPr>
        <p:spPr>
          <a:xfrm>
            <a:off x="205740" y="1632526"/>
            <a:ext cx="7132320" cy="4544437"/>
          </a:xfrm>
        </p:spPr>
        <p:txBody>
          <a:bodyPr>
            <a:normAutofit lnSpcReduction="10000"/>
          </a:bodyPr>
          <a:lstStyle/>
          <a:p>
            <a:r>
              <a:rPr lang="en-US" dirty="0"/>
              <a:t>Body is separated into repetitive sections</a:t>
            </a:r>
          </a:p>
          <a:p>
            <a:r>
              <a:rPr lang="en-US" dirty="0"/>
              <a:t> allows for a greater degree of variety among species. </a:t>
            </a:r>
          </a:p>
          <a:p>
            <a:pPr lvl="1"/>
            <a:r>
              <a:rPr lang="en-US" dirty="0"/>
              <a:t>Segments are coded by different genes</a:t>
            </a:r>
          </a:p>
          <a:p>
            <a:r>
              <a:rPr lang="en-US" dirty="0"/>
              <a:t>Allows freedom of movement and development of body parts</a:t>
            </a:r>
          </a:p>
          <a:p>
            <a:r>
              <a:rPr lang="en-US" b="1" dirty="0"/>
              <a:t>segmentation</a:t>
            </a:r>
            <a:r>
              <a:rPr lang="en-US" dirty="0"/>
              <a:t> follows the longitudinal axis (the length of the body from head to tail) and separates the different body functions into separate systems such as the circulatory, digestive, nervous and excretory systems.</a:t>
            </a:r>
          </a:p>
        </p:txBody>
      </p:sp>
      <p:pic>
        <p:nvPicPr>
          <p:cNvPr id="4" name="Picture 3">
            <a:extLst>
              <a:ext uri="{FF2B5EF4-FFF2-40B4-BE49-F238E27FC236}">
                <a16:creationId xmlns:a16="http://schemas.microsoft.com/office/drawing/2014/main" id="{A60509C3-29D4-3548-9B08-375D9C078E4E}"/>
              </a:ext>
            </a:extLst>
          </p:cNvPr>
          <p:cNvPicPr>
            <a:picLocks noChangeAspect="1"/>
          </p:cNvPicPr>
          <p:nvPr/>
        </p:nvPicPr>
        <p:blipFill>
          <a:blip r:embed="rId2"/>
          <a:stretch>
            <a:fillRect/>
          </a:stretch>
        </p:blipFill>
        <p:spPr>
          <a:xfrm>
            <a:off x="7463790" y="4691598"/>
            <a:ext cx="4602480" cy="2166402"/>
          </a:xfrm>
          <a:prstGeom prst="rect">
            <a:avLst/>
          </a:prstGeom>
        </p:spPr>
      </p:pic>
      <p:pic>
        <p:nvPicPr>
          <p:cNvPr id="5" name="Picture 4">
            <a:extLst>
              <a:ext uri="{FF2B5EF4-FFF2-40B4-BE49-F238E27FC236}">
                <a16:creationId xmlns:a16="http://schemas.microsoft.com/office/drawing/2014/main" id="{8BA11AAB-2706-9041-A17F-EEAB957A13B1}"/>
              </a:ext>
            </a:extLst>
          </p:cNvPr>
          <p:cNvPicPr>
            <a:picLocks noChangeAspect="1"/>
          </p:cNvPicPr>
          <p:nvPr/>
        </p:nvPicPr>
        <p:blipFill>
          <a:blip r:embed="rId3"/>
          <a:stretch>
            <a:fillRect/>
          </a:stretch>
        </p:blipFill>
        <p:spPr>
          <a:xfrm>
            <a:off x="7346394" y="1632526"/>
            <a:ext cx="4837272" cy="2503745"/>
          </a:xfrm>
          <a:prstGeom prst="rect">
            <a:avLst/>
          </a:prstGeom>
        </p:spPr>
      </p:pic>
    </p:spTree>
    <p:extLst>
      <p:ext uri="{BB962C8B-B14F-4D97-AF65-F5344CB8AC3E}">
        <p14:creationId xmlns:p14="http://schemas.microsoft.com/office/powerpoint/2010/main" val="1674478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5C76-EB02-FD4D-BA36-3501401841CF}"/>
              </a:ext>
            </a:extLst>
          </p:cNvPr>
          <p:cNvSpPr>
            <a:spLocks noGrp="1"/>
          </p:cNvSpPr>
          <p:nvPr>
            <p:ph type="ctrTitle"/>
          </p:nvPr>
        </p:nvSpPr>
        <p:spPr>
          <a:xfrm>
            <a:off x="1398270" y="322263"/>
            <a:ext cx="9144000" cy="775017"/>
          </a:xfrm>
        </p:spPr>
        <p:txBody>
          <a:bodyPr>
            <a:normAutofit fontScale="90000"/>
          </a:bodyPr>
          <a:lstStyle/>
          <a:p>
            <a:r>
              <a:rPr lang="en-US" dirty="0"/>
              <a:t>Phylum Annelida</a:t>
            </a:r>
          </a:p>
        </p:txBody>
      </p:sp>
      <p:sp>
        <p:nvSpPr>
          <p:cNvPr id="3" name="Subtitle 2">
            <a:extLst>
              <a:ext uri="{FF2B5EF4-FFF2-40B4-BE49-F238E27FC236}">
                <a16:creationId xmlns:a16="http://schemas.microsoft.com/office/drawing/2014/main" id="{01925E0D-039E-CD47-80D5-CC6F4DFE14CF}"/>
              </a:ext>
            </a:extLst>
          </p:cNvPr>
          <p:cNvSpPr>
            <a:spLocks noGrp="1"/>
          </p:cNvSpPr>
          <p:nvPr>
            <p:ph type="subTitle" idx="1"/>
          </p:nvPr>
        </p:nvSpPr>
        <p:spPr>
          <a:xfrm>
            <a:off x="1398270" y="1156018"/>
            <a:ext cx="9144000" cy="615632"/>
          </a:xfrm>
        </p:spPr>
        <p:txBody>
          <a:bodyPr/>
          <a:lstStyle/>
          <a:p>
            <a:r>
              <a:rPr lang="en-US" dirty="0"/>
              <a:t>The segmented worms</a:t>
            </a:r>
          </a:p>
        </p:txBody>
      </p:sp>
      <p:pic>
        <p:nvPicPr>
          <p:cNvPr id="4" name="Picture 3">
            <a:extLst>
              <a:ext uri="{FF2B5EF4-FFF2-40B4-BE49-F238E27FC236}">
                <a16:creationId xmlns:a16="http://schemas.microsoft.com/office/drawing/2014/main" id="{84E1A53B-1E5B-294E-BA90-2E02499A4E4B}"/>
              </a:ext>
            </a:extLst>
          </p:cNvPr>
          <p:cNvPicPr>
            <a:picLocks noChangeAspect="1"/>
          </p:cNvPicPr>
          <p:nvPr/>
        </p:nvPicPr>
        <p:blipFill>
          <a:blip r:embed="rId2"/>
          <a:stretch>
            <a:fillRect/>
          </a:stretch>
        </p:blipFill>
        <p:spPr>
          <a:xfrm>
            <a:off x="6034647" y="1830388"/>
            <a:ext cx="6157353" cy="4522470"/>
          </a:xfrm>
          <a:prstGeom prst="rect">
            <a:avLst/>
          </a:prstGeom>
        </p:spPr>
      </p:pic>
      <p:pic>
        <p:nvPicPr>
          <p:cNvPr id="5" name="Picture 4">
            <a:extLst>
              <a:ext uri="{FF2B5EF4-FFF2-40B4-BE49-F238E27FC236}">
                <a16:creationId xmlns:a16="http://schemas.microsoft.com/office/drawing/2014/main" id="{A25891C3-A708-304B-8347-C3D86EAD7E09}"/>
              </a:ext>
            </a:extLst>
          </p:cNvPr>
          <p:cNvPicPr>
            <a:picLocks noChangeAspect="1"/>
          </p:cNvPicPr>
          <p:nvPr/>
        </p:nvPicPr>
        <p:blipFill>
          <a:blip r:embed="rId3"/>
          <a:stretch>
            <a:fillRect/>
          </a:stretch>
        </p:blipFill>
        <p:spPr>
          <a:xfrm>
            <a:off x="85462" y="1771650"/>
            <a:ext cx="5627077" cy="3794760"/>
          </a:xfrm>
          <a:prstGeom prst="rect">
            <a:avLst/>
          </a:prstGeom>
        </p:spPr>
      </p:pic>
      <p:sp>
        <p:nvSpPr>
          <p:cNvPr id="6" name="Rectangle 5">
            <a:extLst>
              <a:ext uri="{FF2B5EF4-FFF2-40B4-BE49-F238E27FC236}">
                <a16:creationId xmlns:a16="http://schemas.microsoft.com/office/drawing/2014/main" id="{A749A39E-4432-4D4E-BB22-8B13B0794D81}"/>
              </a:ext>
            </a:extLst>
          </p:cNvPr>
          <p:cNvSpPr/>
          <p:nvPr/>
        </p:nvSpPr>
        <p:spPr>
          <a:xfrm>
            <a:off x="157852" y="5858876"/>
            <a:ext cx="6096000" cy="646331"/>
          </a:xfrm>
          <a:prstGeom prst="rect">
            <a:avLst/>
          </a:prstGeom>
        </p:spPr>
        <p:txBody>
          <a:bodyPr>
            <a:spAutoFit/>
          </a:bodyPr>
          <a:lstStyle/>
          <a:p>
            <a:r>
              <a:rPr lang="en-US" altLang="en-US" dirty="0">
                <a:ea typeface="ＭＳ Ｐゴシック" panose="020B0600070205080204" pitchFamily="34" charset="-128"/>
              </a:rPr>
              <a:t>The phylum includes </a:t>
            </a:r>
            <a:r>
              <a:rPr lang="en-US" altLang="en-US" dirty="0" err="1">
                <a:ea typeface="ＭＳ Ｐゴシック" panose="020B0600070205080204" pitchFamily="34" charset="-128"/>
              </a:rPr>
              <a:t>polychaetes</a:t>
            </a:r>
            <a:r>
              <a:rPr lang="en-US" altLang="en-US" dirty="0">
                <a:ea typeface="ＭＳ Ｐゴシック" panose="020B0600070205080204" pitchFamily="34" charset="-128"/>
              </a:rPr>
              <a:t>, earthworms, leeches, and </a:t>
            </a:r>
            <a:r>
              <a:rPr lang="en-US" altLang="en-US" dirty="0" err="1">
                <a:ea typeface="ＭＳ Ｐゴシック" panose="020B0600070205080204" pitchFamily="34" charset="-128"/>
              </a:rPr>
              <a:t>vestimentiferans</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25394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402A-489F-2C40-BA94-BD0252E86A4A}"/>
              </a:ext>
            </a:extLst>
          </p:cNvPr>
          <p:cNvSpPr>
            <a:spLocks noGrp="1"/>
          </p:cNvSpPr>
          <p:nvPr>
            <p:ph type="title"/>
          </p:nvPr>
        </p:nvSpPr>
        <p:spPr/>
        <p:txBody>
          <a:bodyPr/>
          <a:lstStyle/>
          <a:p>
            <a:r>
              <a:rPr lang="en-US" dirty="0"/>
              <a:t>Basic Characteristics</a:t>
            </a:r>
          </a:p>
        </p:txBody>
      </p:sp>
      <p:sp>
        <p:nvSpPr>
          <p:cNvPr id="3" name="Content Placeholder 2">
            <a:extLst>
              <a:ext uri="{FF2B5EF4-FFF2-40B4-BE49-F238E27FC236}">
                <a16:creationId xmlns:a16="http://schemas.microsoft.com/office/drawing/2014/main" id="{34161C58-DFA6-314D-BFF7-2E37EC28DED2}"/>
              </a:ext>
            </a:extLst>
          </p:cNvPr>
          <p:cNvSpPr>
            <a:spLocks noGrp="1"/>
          </p:cNvSpPr>
          <p:nvPr>
            <p:ph idx="1"/>
          </p:nvPr>
        </p:nvSpPr>
        <p:spPr>
          <a:xfrm>
            <a:off x="838200" y="1825625"/>
            <a:ext cx="5120640" cy="4351338"/>
          </a:xfrm>
        </p:spPr>
        <p:txBody>
          <a:bodyPr>
            <a:normAutofit lnSpcReduction="10000"/>
          </a:bodyPr>
          <a:lstStyle/>
          <a:p>
            <a:r>
              <a:rPr lang="en-US" dirty="0"/>
              <a:t>Bilateral symmetry and vermiform</a:t>
            </a:r>
          </a:p>
          <a:p>
            <a:r>
              <a:rPr lang="en-US" dirty="0"/>
              <a:t>Body cavity is a true coelom, often divided by internal septa</a:t>
            </a:r>
          </a:p>
          <a:p>
            <a:r>
              <a:rPr lang="en-US" dirty="0"/>
              <a:t>Body possesses 3 separate sections:</a:t>
            </a:r>
          </a:p>
          <a:p>
            <a:pPr lvl="1"/>
            <a:r>
              <a:rPr lang="en-US" dirty="0"/>
              <a:t> </a:t>
            </a:r>
            <a:r>
              <a:rPr lang="en-US" dirty="0" err="1"/>
              <a:t>prosomium</a:t>
            </a:r>
            <a:r>
              <a:rPr lang="en-US" dirty="0"/>
              <a:t> </a:t>
            </a:r>
          </a:p>
          <a:p>
            <a:pPr lvl="1"/>
            <a:r>
              <a:rPr lang="en-US" dirty="0"/>
              <a:t>trunk  </a:t>
            </a:r>
          </a:p>
          <a:p>
            <a:pPr lvl="1"/>
            <a:r>
              <a:rPr lang="en-US" dirty="0"/>
              <a:t>pygidium</a:t>
            </a:r>
          </a:p>
          <a:p>
            <a:r>
              <a:rPr lang="en-US" dirty="0"/>
              <a:t>Body organization: tissues and organs</a:t>
            </a:r>
          </a:p>
          <a:p>
            <a:endParaRPr lang="en-US" dirty="0"/>
          </a:p>
          <a:p>
            <a:endParaRPr lang="en-US" dirty="0"/>
          </a:p>
        </p:txBody>
      </p:sp>
      <p:pic>
        <p:nvPicPr>
          <p:cNvPr id="4" name="Picture 3">
            <a:extLst>
              <a:ext uri="{FF2B5EF4-FFF2-40B4-BE49-F238E27FC236}">
                <a16:creationId xmlns:a16="http://schemas.microsoft.com/office/drawing/2014/main" id="{0800C2F5-F31B-1240-8510-9D051009F1A6}"/>
              </a:ext>
            </a:extLst>
          </p:cNvPr>
          <p:cNvPicPr>
            <a:picLocks noChangeAspect="1"/>
          </p:cNvPicPr>
          <p:nvPr/>
        </p:nvPicPr>
        <p:blipFill>
          <a:blip r:embed="rId2"/>
          <a:stretch>
            <a:fillRect/>
          </a:stretch>
        </p:blipFill>
        <p:spPr>
          <a:xfrm>
            <a:off x="5958840" y="613728"/>
            <a:ext cx="6059909" cy="2153920"/>
          </a:xfrm>
          <a:prstGeom prst="rect">
            <a:avLst/>
          </a:prstGeom>
        </p:spPr>
      </p:pic>
    </p:spTree>
    <p:extLst>
      <p:ext uri="{BB962C8B-B14F-4D97-AF65-F5344CB8AC3E}">
        <p14:creationId xmlns:p14="http://schemas.microsoft.com/office/powerpoint/2010/main" val="1877567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B4A7-E185-144D-BD18-3A3139E5CC6B}"/>
              </a:ext>
            </a:extLst>
          </p:cNvPr>
          <p:cNvSpPr>
            <a:spLocks noGrp="1"/>
          </p:cNvSpPr>
          <p:nvPr>
            <p:ph type="title"/>
          </p:nvPr>
        </p:nvSpPr>
        <p:spPr/>
        <p:txBody>
          <a:bodyPr/>
          <a:lstStyle/>
          <a:p>
            <a:r>
              <a:rPr lang="en-US" dirty="0"/>
              <a:t>Locomotion (movement) </a:t>
            </a:r>
          </a:p>
        </p:txBody>
      </p:sp>
      <p:sp>
        <p:nvSpPr>
          <p:cNvPr id="3" name="Content Placeholder 2">
            <a:extLst>
              <a:ext uri="{FF2B5EF4-FFF2-40B4-BE49-F238E27FC236}">
                <a16:creationId xmlns:a16="http://schemas.microsoft.com/office/drawing/2014/main" id="{AD46F6E5-0062-E44F-BC73-738D6FAB41ED}"/>
              </a:ext>
            </a:extLst>
          </p:cNvPr>
          <p:cNvSpPr>
            <a:spLocks noGrp="1"/>
          </p:cNvSpPr>
          <p:nvPr>
            <p:ph idx="1"/>
          </p:nvPr>
        </p:nvSpPr>
        <p:spPr/>
        <p:txBody>
          <a:bodyPr/>
          <a:lstStyle/>
          <a:p>
            <a:r>
              <a:rPr lang="en-US" altLang="en-US" dirty="0">
                <a:ea typeface="ＭＳ Ｐゴシック" panose="020B0600070205080204" pitchFamily="34" charset="-128"/>
              </a:rPr>
              <a:t>On each side of the animal is a </a:t>
            </a:r>
            <a:r>
              <a:rPr lang="en-US" altLang="en-US" dirty="0" err="1">
                <a:ea typeface="ＭＳ Ｐゴシック" panose="020B0600070205080204" pitchFamily="34" charset="-128"/>
              </a:rPr>
              <a:t>parapod</a:t>
            </a:r>
            <a:r>
              <a:rPr lang="en-US" altLang="en-US" dirty="0">
                <a:ea typeface="ＭＳ Ｐゴシック" panose="020B0600070205080204" pitchFamily="34" charset="-128"/>
              </a:rPr>
              <a:t> (parapodia) consisting of fleshly lobes, which are supported by chitinous rods</a:t>
            </a:r>
          </a:p>
          <a:p>
            <a:r>
              <a:rPr lang="en-US" altLang="en-US" dirty="0">
                <a:ea typeface="ＭＳ Ｐゴシック" panose="020B0600070205080204" pitchFamily="34" charset="-128"/>
              </a:rPr>
              <a:t>Each </a:t>
            </a:r>
            <a:r>
              <a:rPr lang="en-US" altLang="en-US" dirty="0" err="1">
                <a:ea typeface="ＭＳ Ｐゴシック" panose="020B0600070205080204" pitchFamily="34" charset="-128"/>
              </a:rPr>
              <a:t>parapod</a:t>
            </a:r>
            <a:r>
              <a:rPr lang="en-US" altLang="en-US" dirty="0">
                <a:ea typeface="ＭＳ Ｐゴシック" panose="020B0600070205080204" pitchFamily="34" charset="-128"/>
              </a:rPr>
              <a:t> have chaetae, which can be sharp (protection), and aid in locomotion</a:t>
            </a:r>
          </a:p>
          <a:p>
            <a:endParaRPr lang="en-US" dirty="0"/>
          </a:p>
        </p:txBody>
      </p:sp>
      <p:pic>
        <p:nvPicPr>
          <p:cNvPr id="4" name="Picture 5" descr="A:\cross section.jpg">
            <a:extLst>
              <a:ext uri="{FF2B5EF4-FFF2-40B4-BE49-F238E27FC236}">
                <a16:creationId xmlns:a16="http://schemas.microsoft.com/office/drawing/2014/main" id="{4E29B950-C1A5-7D43-A21C-5A50E9938AEE}"/>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4854" t="4175" r="3883" b="42540"/>
          <a:stretch>
            <a:fillRect/>
          </a:stretch>
        </p:blipFill>
        <p:spPr>
          <a:xfrm>
            <a:off x="6682740" y="3904615"/>
            <a:ext cx="3924300" cy="2087563"/>
          </a:xfrm>
          <a:prstGeom prst="rect">
            <a:avLst/>
          </a:prstGeom>
          <a:noFill/>
        </p:spPr>
      </p:pic>
      <p:pic>
        <p:nvPicPr>
          <p:cNvPr id="6" name="Picture 5">
            <a:extLst>
              <a:ext uri="{FF2B5EF4-FFF2-40B4-BE49-F238E27FC236}">
                <a16:creationId xmlns:a16="http://schemas.microsoft.com/office/drawing/2014/main" id="{265E8D42-EFA3-2945-B98F-5DF6FD7FBD12}"/>
              </a:ext>
            </a:extLst>
          </p:cNvPr>
          <p:cNvPicPr>
            <a:picLocks noChangeAspect="1"/>
          </p:cNvPicPr>
          <p:nvPr/>
        </p:nvPicPr>
        <p:blipFill>
          <a:blip r:embed="rId3"/>
          <a:stretch>
            <a:fillRect/>
          </a:stretch>
        </p:blipFill>
        <p:spPr>
          <a:xfrm>
            <a:off x="414020" y="3576627"/>
            <a:ext cx="4363720" cy="3115024"/>
          </a:xfrm>
          <a:prstGeom prst="rect">
            <a:avLst/>
          </a:prstGeom>
        </p:spPr>
      </p:pic>
      <p:sp>
        <p:nvSpPr>
          <p:cNvPr id="5" name="TextBox 4">
            <a:extLst>
              <a:ext uri="{FF2B5EF4-FFF2-40B4-BE49-F238E27FC236}">
                <a16:creationId xmlns:a16="http://schemas.microsoft.com/office/drawing/2014/main" id="{B1364826-E834-5142-8380-22FD5706C476}"/>
              </a:ext>
            </a:extLst>
          </p:cNvPr>
          <p:cNvSpPr txBox="1"/>
          <p:nvPr/>
        </p:nvSpPr>
        <p:spPr>
          <a:xfrm>
            <a:off x="5201920" y="3535283"/>
            <a:ext cx="1973489" cy="369332"/>
          </a:xfrm>
          <a:prstGeom prst="rect">
            <a:avLst/>
          </a:prstGeom>
          <a:noFill/>
        </p:spPr>
        <p:txBody>
          <a:bodyPr wrap="none" rtlCol="0">
            <a:spAutoFit/>
          </a:bodyPr>
          <a:lstStyle/>
          <a:p>
            <a:r>
              <a:rPr lang="en-US" dirty="0" err="1"/>
              <a:t>Parapod</a:t>
            </a:r>
            <a:r>
              <a:rPr lang="en-US" dirty="0"/>
              <a:t> (side foot)</a:t>
            </a:r>
          </a:p>
        </p:txBody>
      </p:sp>
      <p:sp>
        <p:nvSpPr>
          <p:cNvPr id="7" name="TextBox 6">
            <a:extLst>
              <a:ext uri="{FF2B5EF4-FFF2-40B4-BE49-F238E27FC236}">
                <a16:creationId xmlns:a16="http://schemas.microsoft.com/office/drawing/2014/main" id="{77B499F2-29ED-0B48-BADB-A3F68FA92424}"/>
              </a:ext>
            </a:extLst>
          </p:cNvPr>
          <p:cNvSpPr txBox="1"/>
          <p:nvPr/>
        </p:nvSpPr>
        <p:spPr>
          <a:xfrm>
            <a:off x="5199274" y="4394398"/>
            <a:ext cx="1599925" cy="369332"/>
          </a:xfrm>
          <a:prstGeom prst="rect">
            <a:avLst/>
          </a:prstGeom>
          <a:noFill/>
        </p:spPr>
        <p:txBody>
          <a:bodyPr wrap="none" rtlCol="0">
            <a:spAutoFit/>
          </a:bodyPr>
          <a:lstStyle/>
          <a:p>
            <a:r>
              <a:rPr lang="en-US" dirty="0" err="1"/>
              <a:t>chetae</a:t>
            </a:r>
            <a:r>
              <a:rPr lang="en-US" dirty="0"/>
              <a:t> (bristle)</a:t>
            </a:r>
          </a:p>
        </p:txBody>
      </p:sp>
      <p:cxnSp>
        <p:nvCxnSpPr>
          <p:cNvPr id="11" name="Straight Arrow Connector 10">
            <a:extLst>
              <a:ext uri="{FF2B5EF4-FFF2-40B4-BE49-F238E27FC236}">
                <a16:creationId xmlns:a16="http://schemas.microsoft.com/office/drawing/2014/main" id="{7452092F-2C85-564B-AFB5-0144FB10D0A6}"/>
              </a:ext>
            </a:extLst>
          </p:cNvPr>
          <p:cNvCxnSpPr>
            <a:cxnSpLocks/>
          </p:cNvCxnSpPr>
          <p:nvPr/>
        </p:nvCxnSpPr>
        <p:spPr>
          <a:xfrm>
            <a:off x="6119019" y="4100339"/>
            <a:ext cx="1356360" cy="6673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F6160B0-46EE-CB41-B9C6-BEFAE22C7DE7}"/>
              </a:ext>
            </a:extLst>
          </p:cNvPr>
          <p:cNvCxnSpPr>
            <a:cxnSpLocks/>
          </p:cNvCxnSpPr>
          <p:nvPr/>
        </p:nvCxnSpPr>
        <p:spPr>
          <a:xfrm flipH="1">
            <a:off x="2777490" y="3980667"/>
            <a:ext cx="3310890" cy="10635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C00D09C-91B3-044B-9EB1-2B1CF6CD558F}"/>
              </a:ext>
            </a:extLst>
          </p:cNvPr>
          <p:cNvCxnSpPr>
            <a:cxnSpLocks/>
          </p:cNvCxnSpPr>
          <p:nvPr/>
        </p:nvCxnSpPr>
        <p:spPr>
          <a:xfrm>
            <a:off x="5632503" y="4710212"/>
            <a:ext cx="1356360" cy="6673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51ED492-1BF0-F04E-8307-77E7CB8D2841}"/>
              </a:ext>
            </a:extLst>
          </p:cNvPr>
          <p:cNvCxnSpPr>
            <a:cxnSpLocks/>
          </p:cNvCxnSpPr>
          <p:nvPr/>
        </p:nvCxnSpPr>
        <p:spPr>
          <a:xfrm flipH="1">
            <a:off x="3074670" y="4710212"/>
            <a:ext cx="2371143" cy="4101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498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CFCF6-B89F-C941-904A-261AC19C5762}"/>
              </a:ext>
            </a:extLst>
          </p:cNvPr>
          <p:cNvSpPr>
            <a:spLocks noGrp="1"/>
          </p:cNvSpPr>
          <p:nvPr>
            <p:ph type="title"/>
          </p:nvPr>
        </p:nvSpPr>
        <p:spPr/>
        <p:txBody>
          <a:bodyPr/>
          <a:lstStyle/>
          <a:p>
            <a:r>
              <a:rPr lang="en-US" dirty="0"/>
              <a:t>Basic Physiology</a:t>
            </a:r>
          </a:p>
        </p:txBody>
      </p:sp>
      <p:sp>
        <p:nvSpPr>
          <p:cNvPr id="3" name="Content Placeholder 2">
            <a:extLst>
              <a:ext uri="{FF2B5EF4-FFF2-40B4-BE49-F238E27FC236}">
                <a16:creationId xmlns:a16="http://schemas.microsoft.com/office/drawing/2014/main" id="{F5C84504-8AEE-9447-A924-E232807AD93B}"/>
              </a:ext>
            </a:extLst>
          </p:cNvPr>
          <p:cNvSpPr>
            <a:spLocks noGrp="1"/>
          </p:cNvSpPr>
          <p:nvPr>
            <p:ph idx="1"/>
          </p:nvPr>
        </p:nvSpPr>
        <p:spPr>
          <a:xfrm>
            <a:off x="0" y="1428750"/>
            <a:ext cx="11353800" cy="4748213"/>
          </a:xfrm>
        </p:spPr>
        <p:txBody>
          <a:bodyPr>
            <a:normAutofit/>
          </a:bodyPr>
          <a:lstStyle/>
          <a:p>
            <a:r>
              <a:rPr lang="en-US" dirty="0"/>
              <a:t>Reproduction: sexual and dioecious  (individual sexes) or hermaphroditic, depending on the class</a:t>
            </a:r>
          </a:p>
          <a:p>
            <a:r>
              <a:rPr lang="en-US" dirty="0"/>
              <a:t>Feeding:</a:t>
            </a:r>
            <a:r>
              <a:rPr lang="en-US" altLang="en-US" dirty="0">
                <a:ea typeface="ＭＳ Ｐゴシック" panose="020B0600070205080204" pitchFamily="34" charset="-128"/>
              </a:rPr>
              <a:t> range from carnivores, herbivores, scavengers, deposit feeders, and filter feeders</a:t>
            </a:r>
          </a:p>
          <a:p>
            <a:pPr lvl="1"/>
            <a:r>
              <a:rPr lang="en-US" altLang="en-US" dirty="0">
                <a:ea typeface="ＭＳ Ｐゴシック" panose="020B0600070205080204" pitchFamily="34" charset="-128"/>
              </a:rPr>
              <a:t>Carnivores can capture prey with strong jaws and quickly drag it back to its burrow</a:t>
            </a:r>
          </a:p>
          <a:p>
            <a:pPr lvl="1"/>
            <a:r>
              <a:rPr lang="en-US" altLang="en-US" dirty="0">
                <a:ea typeface="ＭＳ Ｐゴシック" panose="020B0600070205080204" pitchFamily="34" charset="-128"/>
              </a:rPr>
              <a:t>Can use a muscular pharynx = eversible proboscis</a:t>
            </a:r>
          </a:p>
          <a:p>
            <a:pPr lvl="1"/>
            <a:endParaRPr lang="en-US" dirty="0"/>
          </a:p>
          <a:p>
            <a:r>
              <a:rPr lang="en-US" dirty="0"/>
              <a:t>Digestion: Coelom with complete gut</a:t>
            </a:r>
          </a:p>
          <a:p>
            <a:pPr marL="0" indent="0">
              <a:buNone/>
            </a:pPr>
            <a:endParaRPr lang="en-US" dirty="0"/>
          </a:p>
        </p:txBody>
      </p:sp>
      <p:pic>
        <p:nvPicPr>
          <p:cNvPr id="4" name="Picture 3">
            <a:extLst>
              <a:ext uri="{FF2B5EF4-FFF2-40B4-BE49-F238E27FC236}">
                <a16:creationId xmlns:a16="http://schemas.microsoft.com/office/drawing/2014/main" id="{C461CB7C-8654-004C-BEB9-D08607E798DD}"/>
              </a:ext>
            </a:extLst>
          </p:cNvPr>
          <p:cNvPicPr>
            <a:picLocks noChangeAspect="1"/>
          </p:cNvPicPr>
          <p:nvPr/>
        </p:nvPicPr>
        <p:blipFill>
          <a:blip r:embed="rId2"/>
          <a:stretch>
            <a:fillRect/>
          </a:stretch>
        </p:blipFill>
        <p:spPr>
          <a:xfrm>
            <a:off x="6096000" y="4045911"/>
            <a:ext cx="5149850" cy="2812089"/>
          </a:xfrm>
          <a:prstGeom prst="rect">
            <a:avLst/>
          </a:prstGeom>
        </p:spPr>
      </p:pic>
    </p:spTree>
    <p:extLst>
      <p:ext uri="{BB962C8B-B14F-4D97-AF65-F5344CB8AC3E}">
        <p14:creationId xmlns:p14="http://schemas.microsoft.com/office/powerpoint/2010/main" val="4234636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2AE0-0419-274D-A872-AF18394DEE79}"/>
              </a:ext>
            </a:extLst>
          </p:cNvPr>
          <p:cNvSpPr>
            <a:spLocks noGrp="1"/>
          </p:cNvSpPr>
          <p:nvPr>
            <p:ph type="title"/>
          </p:nvPr>
        </p:nvSpPr>
        <p:spPr/>
        <p:txBody>
          <a:bodyPr/>
          <a:lstStyle/>
          <a:p>
            <a:r>
              <a:rPr lang="en-US" dirty="0"/>
              <a:t>Basic Physiology cont. 		</a:t>
            </a:r>
          </a:p>
        </p:txBody>
      </p:sp>
      <p:sp>
        <p:nvSpPr>
          <p:cNvPr id="3" name="Content Placeholder 2">
            <a:extLst>
              <a:ext uri="{FF2B5EF4-FFF2-40B4-BE49-F238E27FC236}">
                <a16:creationId xmlns:a16="http://schemas.microsoft.com/office/drawing/2014/main" id="{11B55F75-B2CB-ED4F-9A5B-18681E439801}"/>
              </a:ext>
            </a:extLst>
          </p:cNvPr>
          <p:cNvSpPr>
            <a:spLocks noGrp="1"/>
          </p:cNvSpPr>
          <p:nvPr>
            <p:ph idx="1"/>
          </p:nvPr>
        </p:nvSpPr>
        <p:spPr/>
        <p:txBody>
          <a:bodyPr/>
          <a:lstStyle/>
          <a:p>
            <a:r>
              <a:rPr lang="en-US" dirty="0"/>
              <a:t>Respiration: Some aquatic annelids have thin-walled, feathery gills.</a:t>
            </a:r>
          </a:p>
          <a:p>
            <a:r>
              <a:rPr lang="en-US" dirty="0"/>
              <a:t>most annelids</a:t>
            </a:r>
            <a:r>
              <a:rPr lang="en-US" b="1" dirty="0"/>
              <a:t> </a:t>
            </a:r>
            <a:r>
              <a:rPr lang="en-US" dirty="0"/>
              <a:t>have no special organs for gas exchange, and respiration occurs directly through the body wall.</a:t>
            </a:r>
          </a:p>
          <a:p>
            <a:endParaRPr lang="en-US" dirty="0"/>
          </a:p>
        </p:txBody>
      </p:sp>
      <p:pic>
        <p:nvPicPr>
          <p:cNvPr id="4" name="Picture 3">
            <a:extLst>
              <a:ext uri="{FF2B5EF4-FFF2-40B4-BE49-F238E27FC236}">
                <a16:creationId xmlns:a16="http://schemas.microsoft.com/office/drawing/2014/main" id="{455649E5-D6A4-EB49-9436-D2C7CC8FE76D}"/>
              </a:ext>
            </a:extLst>
          </p:cNvPr>
          <p:cNvPicPr>
            <a:picLocks noChangeAspect="1"/>
          </p:cNvPicPr>
          <p:nvPr/>
        </p:nvPicPr>
        <p:blipFill>
          <a:blip r:embed="rId2"/>
          <a:stretch>
            <a:fillRect/>
          </a:stretch>
        </p:blipFill>
        <p:spPr>
          <a:xfrm>
            <a:off x="238760" y="3554730"/>
            <a:ext cx="3644900" cy="2857500"/>
          </a:xfrm>
          <a:prstGeom prst="rect">
            <a:avLst/>
          </a:prstGeom>
        </p:spPr>
      </p:pic>
      <p:pic>
        <p:nvPicPr>
          <p:cNvPr id="5" name="Picture 4">
            <a:extLst>
              <a:ext uri="{FF2B5EF4-FFF2-40B4-BE49-F238E27FC236}">
                <a16:creationId xmlns:a16="http://schemas.microsoft.com/office/drawing/2014/main" id="{C4C116D0-1208-6A41-A4B5-7AE7A8AE2692}"/>
              </a:ext>
            </a:extLst>
          </p:cNvPr>
          <p:cNvPicPr>
            <a:picLocks noChangeAspect="1"/>
          </p:cNvPicPr>
          <p:nvPr/>
        </p:nvPicPr>
        <p:blipFill>
          <a:blip r:embed="rId3"/>
          <a:stretch>
            <a:fillRect/>
          </a:stretch>
        </p:blipFill>
        <p:spPr>
          <a:xfrm>
            <a:off x="6126480" y="3600450"/>
            <a:ext cx="4130040" cy="3097530"/>
          </a:xfrm>
          <a:prstGeom prst="rect">
            <a:avLst/>
          </a:prstGeom>
        </p:spPr>
      </p:pic>
    </p:spTree>
    <p:extLst>
      <p:ext uri="{BB962C8B-B14F-4D97-AF65-F5344CB8AC3E}">
        <p14:creationId xmlns:p14="http://schemas.microsoft.com/office/powerpoint/2010/main" val="2662695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12E1-9115-6947-9333-A41A08807EDE}"/>
              </a:ext>
            </a:extLst>
          </p:cNvPr>
          <p:cNvSpPr>
            <a:spLocks noGrp="1"/>
          </p:cNvSpPr>
          <p:nvPr>
            <p:ph type="title"/>
          </p:nvPr>
        </p:nvSpPr>
        <p:spPr/>
        <p:txBody>
          <a:bodyPr/>
          <a:lstStyle/>
          <a:p>
            <a:r>
              <a:rPr lang="en-US" dirty="0"/>
              <a:t>Basic Physiology cont.</a:t>
            </a:r>
          </a:p>
        </p:txBody>
      </p:sp>
      <p:sp>
        <p:nvSpPr>
          <p:cNvPr id="3" name="Content Placeholder 2">
            <a:extLst>
              <a:ext uri="{FF2B5EF4-FFF2-40B4-BE49-F238E27FC236}">
                <a16:creationId xmlns:a16="http://schemas.microsoft.com/office/drawing/2014/main" id="{0EBAC88D-2DE4-3842-9BDE-BA7A01003406}"/>
              </a:ext>
            </a:extLst>
          </p:cNvPr>
          <p:cNvSpPr>
            <a:spLocks noGrp="1"/>
          </p:cNvSpPr>
          <p:nvPr>
            <p:ph idx="1"/>
          </p:nvPr>
        </p:nvSpPr>
        <p:spPr>
          <a:xfrm>
            <a:off x="838200" y="1258094"/>
            <a:ext cx="4431030" cy="4918869"/>
          </a:xfrm>
        </p:spPr>
        <p:txBody>
          <a:bodyPr/>
          <a:lstStyle/>
          <a:p>
            <a:r>
              <a:rPr lang="en-US" dirty="0"/>
              <a:t>Internal Transport/Circulation: closed </a:t>
            </a:r>
            <a:r>
              <a:rPr lang="en-US" b="1" dirty="0"/>
              <a:t>circulatory system</a:t>
            </a:r>
            <a:r>
              <a:rPr lang="en-US" dirty="0"/>
              <a:t>, which means the blood circulates through a closed network of blood vessels</a:t>
            </a:r>
          </a:p>
          <a:p>
            <a:r>
              <a:rPr lang="en-US" dirty="0"/>
              <a:t>Excretion: nephridia</a:t>
            </a:r>
          </a:p>
          <a:p>
            <a:endParaRPr lang="en-US" dirty="0"/>
          </a:p>
        </p:txBody>
      </p:sp>
      <p:pic>
        <p:nvPicPr>
          <p:cNvPr id="4" name="Picture 3">
            <a:extLst>
              <a:ext uri="{FF2B5EF4-FFF2-40B4-BE49-F238E27FC236}">
                <a16:creationId xmlns:a16="http://schemas.microsoft.com/office/drawing/2014/main" id="{BB17B26F-54D6-FB47-92F2-F5FB343A911B}"/>
              </a:ext>
            </a:extLst>
          </p:cNvPr>
          <p:cNvPicPr>
            <a:picLocks noChangeAspect="1"/>
          </p:cNvPicPr>
          <p:nvPr/>
        </p:nvPicPr>
        <p:blipFill>
          <a:blip r:embed="rId2"/>
          <a:stretch>
            <a:fillRect/>
          </a:stretch>
        </p:blipFill>
        <p:spPr>
          <a:xfrm>
            <a:off x="5364480" y="1258094"/>
            <a:ext cx="6743700" cy="2743200"/>
          </a:xfrm>
          <a:prstGeom prst="rect">
            <a:avLst/>
          </a:prstGeom>
        </p:spPr>
      </p:pic>
      <p:pic>
        <p:nvPicPr>
          <p:cNvPr id="5" name="Picture 4">
            <a:extLst>
              <a:ext uri="{FF2B5EF4-FFF2-40B4-BE49-F238E27FC236}">
                <a16:creationId xmlns:a16="http://schemas.microsoft.com/office/drawing/2014/main" id="{C8D97A83-918D-5B49-89F7-99B0E0060103}"/>
              </a:ext>
            </a:extLst>
          </p:cNvPr>
          <p:cNvPicPr>
            <a:picLocks noChangeAspect="1"/>
          </p:cNvPicPr>
          <p:nvPr/>
        </p:nvPicPr>
        <p:blipFill>
          <a:blip r:embed="rId3"/>
          <a:stretch>
            <a:fillRect/>
          </a:stretch>
        </p:blipFill>
        <p:spPr>
          <a:xfrm>
            <a:off x="1155700" y="4224020"/>
            <a:ext cx="3251200" cy="2501900"/>
          </a:xfrm>
          <a:prstGeom prst="rect">
            <a:avLst/>
          </a:prstGeom>
        </p:spPr>
      </p:pic>
    </p:spTree>
    <p:extLst>
      <p:ext uri="{BB962C8B-B14F-4D97-AF65-F5344CB8AC3E}">
        <p14:creationId xmlns:p14="http://schemas.microsoft.com/office/powerpoint/2010/main" val="3606332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EB4E-CEB8-CA44-B0B4-29819D15360A}"/>
              </a:ext>
            </a:extLst>
          </p:cNvPr>
          <p:cNvSpPr>
            <a:spLocks noGrp="1"/>
          </p:cNvSpPr>
          <p:nvPr>
            <p:ph type="title"/>
          </p:nvPr>
        </p:nvSpPr>
        <p:spPr/>
        <p:txBody>
          <a:bodyPr/>
          <a:lstStyle/>
          <a:p>
            <a:r>
              <a:rPr lang="en-US" dirty="0"/>
              <a:t>Habitat and Range </a:t>
            </a:r>
          </a:p>
        </p:txBody>
      </p:sp>
      <p:sp>
        <p:nvSpPr>
          <p:cNvPr id="3" name="Content Placeholder 2">
            <a:extLst>
              <a:ext uri="{FF2B5EF4-FFF2-40B4-BE49-F238E27FC236}">
                <a16:creationId xmlns:a16="http://schemas.microsoft.com/office/drawing/2014/main" id="{ADC25225-DB43-BF45-9D68-5808C0BC230A}"/>
              </a:ext>
            </a:extLst>
          </p:cNvPr>
          <p:cNvSpPr>
            <a:spLocks noGrp="1"/>
          </p:cNvSpPr>
          <p:nvPr>
            <p:ph idx="1"/>
          </p:nvPr>
        </p:nvSpPr>
        <p:spPr/>
        <p:txBody>
          <a:bodyPr/>
          <a:lstStyle/>
          <a:p>
            <a:r>
              <a:rPr lang="en-US" dirty="0"/>
              <a:t>They live everywhere! (Of course, when you do your Prezi examples, you will tell us exactly where your species is found...) </a:t>
            </a:r>
          </a:p>
          <a:p>
            <a:r>
              <a:rPr lang="en-US" dirty="0"/>
              <a:t>Marine</a:t>
            </a:r>
          </a:p>
          <a:p>
            <a:r>
              <a:rPr lang="en-US" dirty="0"/>
              <a:t>Freshwater</a:t>
            </a:r>
          </a:p>
          <a:p>
            <a:r>
              <a:rPr lang="en-US" dirty="0"/>
              <a:t>Terrestrial</a:t>
            </a:r>
          </a:p>
          <a:p>
            <a:r>
              <a:rPr lang="en-US" altLang="en-US" dirty="0">
                <a:ea typeface="ＭＳ Ｐゴシック" panose="020B0600070205080204" pitchFamily="34" charset="-128"/>
              </a:rPr>
              <a:t>With very few defenses, many remain in a burrow or secreted tube </a:t>
            </a:r>
          </a:p>
          <a:p>
            <a:endParaRPr lang="en-US" dirty="0"/>
          </a:p>
          <a:p>
            <a:endParaRPr lang="en-US" dirty="0"/>
          </a:p>
        </p:txBody>
      </p:sp>
    </p:spTree>
    <p:extLst>
      <p:ext uri="{BB962C8B-B14F-4D97-AF65-F5344CB8AC3E}">
        <p14:creationId xmlns:p14="http://schemas.microsoft.com/office/powerpoint/2010/main" val="3597471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6722</TotalTime>
  <Words>336</Words>
  <Application>Microsoft Macintosh PowerPoint</Application>
  <PresentationFormat>Widescreen</PresentationFormat>
  <Paragraphs>64</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ＭＳ Ｐゴシック</vt:lpstr>
      <vt:lpstr>Arial</vt:lpstr>
      <vt:lpstr>Calibri</vt:lpstr>
      <vt:lpstr>Calibri Light</vt:lpstr>
      <vt:lpstr>Office Theme</vt:lpstr>
      <vt:lpstr>Starter</vt:lpstr>
      <vt:lpstr>First of all, what is segmentation? </vt:lpstr>
      <vt:lpstr>Phylum Annelida</vt:lpstr>
      <vt:lpstr>Basic Characteristics</vt:lpstr>
      <vt:lpstr>Locomotion (movement) </vt:lpstr>
      <vt:lpstr>Basic Physiology</vt:lpstr>
      <vt:lpstr>Basic Physiology cont.   </vt:lpstr>
      <vt:lpstr>Basic Physiology cont.</vt:lpstr>
      <vt:lpstr>Habitat and Range </vt:lpstr>
      <vt:lpstr>Class Polychaeta: Marine worms</vt:lpstr>
      <vt:lpstr>Christmas Tree worms </vt:lpstr>
      <vt:lpstr>Class/Subclass Oligochaeta</vt:lpstr>
      <vt:lpstr>Class/Subclass Hirudinea: </vt:lpstr>
      <vt:lpstr>Assignment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Phylum Annelida</dc:title>
  <dc:creator>Microsoft Office User</dc:creator>
  <cp:lastModifiedBy>Microsoft Office User</cp:lastModifiedBy>
  <cp:revision>23</cp:revision>
  <dcterms:created xsi:type="dcterms:W3CDTF">2018-11-29T22:20:10Z</dcterms:created>
  <dcterms:modified xsi:type="dcterms:W3CDTF">2019-11-14T19:00:00Z</dcterms:modified>
</cp:coreProperties>
</file>