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9" r:id="rId2"/>
    <p:sldId id="265" r:id="rId3"/>
    <p:sldId id="256" r:id="rId4"/>
    <p:sldId id="257" r:id="rId5"/>
    <p:sldId id="258" r:id="rId6"/>
    <p:sldId id="259" r:id="rId7"/>
    <p:sldId id="278" r:id="rId8"/>
    <p:sldId id="277" r:id="rId9"/>
    <p:sldId id="284" r:id="rId10"/>
    <p:sldId id="283" r:id="rId11"/>
    <p:sldId id="285" r:id="rId12"/>
    <p:sldId id="286" r:id="rId13"/>
    <p:sldId id="287" r:id="rId14"/>
    <p:sldId id="260" r:id="rId15"/>
    <p:sldId id="28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4"/>
    <p:restoredTop sz="94576"/>
  </p:normalViewPr>
  <p:slideViewPr>
    <p:cSldViewPr snapToGrid="0" snapToObjects="1">
      <p:cViewPr varScale="1">
        <p:scale>
          <a:sx n="112" d="100"/>
          <a:sy n="112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D9DB05-BD38-EE4A-BB86-1C46A9087F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96800-6993-5746-843D-C32CE95DBA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05E28-D026-904B-86D6-DEB441428E5F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14194-6A6E-6D44-99DF-A8C5DBA86D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CE1D4-25A1-7944-BD56-8357836885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1B085-D78A-B34D-AD48-EE0269038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74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FD558-EBFC-3F4F-A04C-045F765F79A7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2E44A-AED4-A549-8CC6-570B38943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2E44A-AED4-A549-8CC6-570B38943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1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science/alimentary-canal" TargetMode="External"/><Relationship Id="rId2" Type="http://schemas.openxmlformats.org/officeDocument/2006/relationships/hyperlink" Target="https://www.britannica.com/science/nervous-syste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k_9MTZgAhv0?ref=bkmk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c/MTQ1MzYyNDA5OTda/sa/MTczNjM1OTU0OTRa/submissions/by-status/and-sort-name/lis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ewpure.com/7Q9VyHJ1l2Q?ref=bkmk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576B-6BB2-684D-BF91-1F0A310A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1875-9F51-5140-B9C9-A2CCAB94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Get your computer</a:t>
            </a:r>
          </a:p>
          <a:p>
            <a:r>
              <a:rPr lang="en-US" sz="3600" dirty="0"/>
              <a:t>Go to </a:t>
            </a:r>
            <a:r>
              <a:rPr lang="en-US" sz="3600" dirty="0" err="1"/>
              <a:t>classroom.google.com</a:t>
            </a:r>
            <a:endParaRPr lang="en-US" sz="3600" dirty="0"/>
          </a:p>
          <a:p>
            <a:r>
              <a:rPr lang="en-US" sz="3600" dirty="0"/>
              <a:t>Answer the 3 starter questions that are due today</a:t>
            </a:r>
          </a:p>
        </p:txBody>
      </p:sp>
    </p:spTree>
    <p:extLst>
      <p:ext uri="{BB962C8B-B14F-4D97-AF65-F5344CB8AC3E}">
        <p14:creationId xmlns:p14="http://schemas.microsoft.com/office/powerpoint/2010/main" val="2474265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B948-B880-0348-9B3E-2D1741F9C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Germ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6B581-737C-F24B-8657-C999E6DD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2" y="1419225"/>
            <a:ext cx="11012488" cy="5067300"/>
          </a:xfrm>
        </p:spPr>
        <p:txBody>
          <a:bodyPr>
            <a:normAutofit/>
          </a:bodyPr>
          <a:lstStyle/>
          <a:p>
            <a:r>
              <a:rPr lang="en-US" sz="2800" dirty="0"/>
              <a:t>a primary </a:t>
            </a:r>
            <a:r>
              <a:rPr lang="en-US" sz="2800" u="sng" dirty="0"/>
              <a:t>layer of cells</a:t>
            </a:r>
            <a:r>
              <a:rPr lang="en-US" sz="2800" dirty="0"/>
              <a:t> that </a:t>
            </a:r>
            <a:r>
              <a:rPr lang="en-US" sz="2800" u="sng" dirty="0"/>
              <a:t>form during embryonic development</a:t>
            </a:r>
          </a:p>
          <a:p>
            <a:r>
              <a:rPr lang="en-US" sz="2800" u="sng" dirty="0"/>
              <a:t>Give rise to all the tissues and organs</a:t>
            </a:r>
          </a:p>
          <a:p>
            <a:r>
              <a:rPr lang="en-US" sz="2800" u="sng" dirty="0"/>
              <a:t>Diploblastic</a:t>
            </a:r>
          </a:p>
          <a:p>
            <a:pPr lvl="1"/>
            <a:r>
              <a:rPr lang="en-US" sz="2600" dirty="0"/>
              <a:t>Some animals have 2: the </a:t>
            </a:r>
            <a:r>
              <a:rPr lang="en-US" sz="2600" u="sng" dirty="0"/>
              <a:t>ectoderm and endoderm</a:t>
            </a:r>
          </a:p>
          <a:p>
            <a:r>
              <a:rPr lang="en-US" sz="2800" u="sng" dirty="0"/>
              <a:t>Triploblastic</a:t>
            </a:r>
          </a:p>
          <a:p>
            <a:pPr lvl="1"/>
            <a:r>
              <a:rPr lang="en-US" sz="2600" dirty="0"/>
              <a:t>animals that have 3 layers: </a:t>
            </a:r>
            <a:r>
              <a:rPr lang="en-US" sz="2600" u="sng" dirty="0"/>
              <a:t>ectoderm, mesoderm, endoderm</a:t>
            </a:r>
          </a:p>
        </p:txBody>
      </p:sp>
    </p:spTree>
    <p:extLst>
      <p:ext uri="{BB962C8B-B14F-4D97-AF65-F5344CB8AC3E}">
        <p14:creationId xmlns:p14="http://schemas.microsoft.com/office/powerpoint/2010/main" val="171726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4DEC-045F-FA4B-B405-CF41C041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88" y="509810"/>
            <a:ext cx="8911687" cy="1280890"/>
          </a:xfrm>
        </p:spPr>
        <p:txBody>
          <a:bodyPr/>
          <a:lstStyle/>
          <a:p>
            <a:r>
              <a:rPr lang="en-US" dirty="0"/>
              <a:t>Behold, the gastrula!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04C5A8-735F-9B4E-9057-98FD83F07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49" y="1150255"/>
            <a:ext cx="10583863" cy="3777622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u="sng" dirty="0"/>
              <a:t>ectoderm</a:t>
            </a:r>
            <a:r>
              <a:rPr lang="en-US" sz="2400" dirty="0"/>
              <a:t> gives rise to the </a:t>
            </a:r>
            <a:r>
              <a:rPr lang="en-US" sz="2400" u="sng" dirty="0"/>
              <a:t>skin covering</a:t>
            </a:r>
            <a:r>
              <a:rPr lang="en-US" sz="2400" dirty="0"/>
              <a:t>, to the </a:t>
            </a:r>
            <a:r>
              <a:rPr lang="en-US" sz="2400" u="sng" dirty="0">
                <a:hlinkClick r:id="rId2"/>
              </a:rPr>
              <a:t>nervous system</a:t>
            </a:r>
            <a:r>
              <a:rPr lang="en-US" sz="2400" dirty="0"/>
              <a:t>, and to the </a:t>
            </a:r>
            <a:r>
              <a:rPr lang="en-US" sz="2400" u="sng" dirty="0"/>
              <a:t>sense organs</a:t>
            </a:r>
            <a:r>
              <a:rPr lang="en-US" sz="2400" dirty="0"/>
              <a:t>. </a:t>
            </a:r>
          </a:p>
          <a:p>
            <a:r>
              <a:rPr lang="en-US" sz="2400" dirty="0"/>
              <a:t>The </a:t>
            </a:r>
            <a:r>
              <a:rPr lang="en-US" sz="2400" u="sng" dirty="0"/>
              <a:t>mesoderm </a:t>
            </a:r>
            <a:r>
              <a:rPr lang="en-US" sz="2400" dirty="0"/>
              <a:t>produces the </a:t>
            </a:r>
            <a:r>
              <a:rPr lang="en-US" sz="2400" u="sng" dirty="0"/>
              <a:t>muscles, excretory organs, circulatory organs, sex organs (gonads), and internal skeleton</a:t>
            </a:r>
            <a:r>
              <a:rPr lang="en-US" sz="2400" dirty="0"/>
              <a:t>. </a:t>
            </a:r>
          </a:p>
          <a:p>
            <a:r>
              <a:rPr lang="en-US" sz="2400" dirty="0"/>
              <a:t>The </a:t>
            </a:r>
            <a:r>
              <a:rPr lang="en-US" sz="2400" u="sng" dirty="0"/>
              <a:t>endoderm lines the </a:t>
            </a:r>
            <a:r>
              <a:rPr lang="en-US" sz="2400" u="sng" dirty="0">
                <a:hlinkClick r:id="rId3"/>
              </a:rPr>
              <a:t>alimentary canal</a:t>
            </a:r>
            <a:r>
              <a:rPr lang="en-US" sz="2400" dirty="0"/>
              <a:t> and gives rise to the organs associated with digestion and, in chordates, with breathing.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A93CE-E6E1-A842-9C3C-7D35BBE19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152900"/>
            <a:ext cx="7620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0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9F43-5C11-4042-ACDF-1D6D30EB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Blastopore</a:t>
            </a:r>
            <a:r>
              <a:rPr lang="en-US" dirty="0"/>
              <a:t>: formation of a gut and body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6FB27-072E-5340-896E-DB7307964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785937"/>
            <a:ext cx="5540375" cy="4643437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u="sng" dirty="0"/>
              <a:t>gastrula folds in on itself</a:t>
            </a:r>
          </a:p>
          <a:p>
            <a:r>
              <a:rPr lang="en-US" sz="2400" u="sng" dirty="0"/>
              <a:t>Protostome</a:t>
            </a:r>
            <a:r>
              <a:rPr lang="en-US" sz="2400" dirty="0"/>
              <a:t>: blastopore develops into the </a:t>
            </a:r>
            <a:r>
              <a:rPr lang="en-US" sz="2400" u="sng" dirty="0"/>
              <a:t>mouth</a:t>
            </a:r>
            <a:r>
              <a:rPr lang="en-US" sz="2400" dirty="0"/>
              <a:t> of the organism</a:t>
            </a:r>
          </a:p>
          <a:p>
            <a:pPr lvl="1"/>
            <a:r>
              <a:rPr lang="en-US" sz="2000" dirty="0" err="1"/>
              <a:t>Playtyhelminthes</a:t>
            </a:r>
            <a:r>
              <a:rPr lang="en-US" sz="2000" dirty="0"/>
              <a:t>, nematodes, mollusks, annelids, </a:t>
            </a:r>
            <a:r>
              <a:rPr lang="en-US" sz="2000" dirty="0" err="1"/>
              <a:t>arthorpods</a:t>
            </a:r>
            <a:endParaRPr lang="en-US" sz="2000" dirty="0"/>
          </a:p>
          <a:p>
            <a:r>
              <a:rPr lang="en-US" sz="2400" u="sng" dirty="0"/>
              <a:t>Deuterostome</a:t>
            </a:r>
            <a:r>
              <a:rPr lang="en-US" sz="2400" dirty="0"/>
              <a:t>: blastopore develops into the </a:t>
            </a:r>
            <a:r>
              <a:rPr lang="en-US" sz="2400" u="sng" dirty="0"/>
              <a:t>anus</a:t>
            </a:r>
          </a:p>
          <a:p>
            <a:pPr lvl="1"/>
            <a:r>
              <a:rPr lang="en-US" sz="2000" dirty="0"/>
              <a:t>Echinoderms and Chordates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9423E-CDFD-0047-8D78-1ABEBFD31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725" y="1264555"/>
            <a:ext cx="58547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46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9E32-6C54-1C43-983E-9CEEFC0D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Coelom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7351-B56E-E647-82F2-A7A0591E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75" y="1657350"/>
            <a:ext cx="5414963" cy="4253872"/>
          </a:xfrm>
        </p:spPr>
        <p:txBody>
          <a:bodyPr>
            <a:normAutofit lnSpcReduction="10000"/>
          </a:bodyPr>
          <a:lstStyle/>
          <a:p>
            <a:r>
              <a:rPr lang="en-US" sz="2800" u="sng" dirty="0"/>
              <a:t>Body cavity</a:t>
            </a:r>
            <a:r>
              <a:rPr lang="en-US" sz="2800" dirty="0"/>
              <a:t>: tube within a tube</a:t>
            </a:r>
          </a:p>
          <a:p>
            <a:r>
              <a:rPr lang="en-US" sz="2800" dirty="0"/>
              <a:t>Holds the organs other than the digestive tract</a:t>
            </a:r>
          </a:p>
          <a:p>
            <a:r>
              <a:rPr lang="en-US" sz="2800" dirty="0"/>
              <a:t>Organs formed inside a </a:t>
            </a:r>
            <a:r>
              <a:rPr lang="en-US" sz="2800" b="1" dirty="0"/>
              <a:t>coelom</a:t>
            </a:r>
            <a:r>
              <a:rPr lang="en-US" sz="2800" dirty="0"/>
              <a:t> can freely move, grow, and develop independently of the body wall while fluid cushions and protects them from shocks.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1FF4D-9EF6-1C42-8DBA-850B9B0B9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893" y="1371599"/>
            <a:ext cx="4370307" cy="4414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5CF11-832B-8043-9100-F9D41B82D0EB}"/>
              </a:ext>
            </a:extLst>
          </p:cNvPr>
          <p:cNvSpPr txBox="1"/>
          <p:nvPr/>
        </p:nvSpPr>
        <p:spPr>
          <a:xfrm>
            <a:off x="2100263" y="6286500"/>
            <a:ext cx="79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now, </a:t>
            </a:r>
            <a:r>
              <a:rPr lang="en-US" dirty="0">
                <a:hlinkClick r:id="rId3"/>
              </a:rPr>
              <a:t>a video of all of that again</a:t>
            </a:r>
            <a:r>
              <a:rPr lang="en-US" dirty="0"/>
              <a:t>, from someone more interesting.</a:t>
            </a:r>
          </a:p>
        </p:txBody>
      </p:sp>
    </p:spTree>
    <p:extLst>
      <p:ext uri="{BB962C8B-B14F-4D97-AF65-F5344CB8AC3E}">
        <p14:creationId xmlns:p14="http://schemas.microsoft.com/office/powerpoint/2010/main" val="233822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Body Plans and 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4800" y="1587500"/>
            <a:ext cx="5346700" cy="3777622"/>
          </a:xfrm>
        </p:spPr>
        <p:txBody>
          <a:bodyPr>
            <a:noAutofit/>
          </a:bodyPr>
          <a:lstStyle/>
          <a:p>
            <a:r>
              <a:rPr lang="en-US" sz="2400" u="sng" dirty="0"/>
              <a:t>Symmetry - </a:t>
            </a:r>
            <a:r>
              <a:rPr lang="en-US" sz="2400" dirty="0"/>
              <a:t>The arrangement of an animal’s body parts </a:t>
            </a:r>
          </a:p>
          <a:p>
            <a:r>
              <a:rPr lang="en-US" sz="2400" u="sng" dirty="0"/>
              <a:t>Asymmetrical</a:t>
            </a:r>
            <a:r>
              <a:rPr lang="en-US" sz="2400" dirty="0"/>
              <a:t> – No body plan.</a:t>
            </a:r>
          </a:p>
          <a:p>
            <a:r>
              <a:rPr lang="en-US" sz="2400" dirty="0"/>
              <a:t> </a:t>
            </a:r>
            <a:r>
              <a:rPr lang="en-US" sz="2400" u="sng" dirty="0"/>
              <a:t>Radial symmetry </a:t>
            </a:r>
            <a:r>
              <a:rPr lang="en-US" sz="2400" dirty="0"/>
              <a:t>- body parts are arranged in a circle around a central point.</a:t>
            </a:r>
          </a:p>
          <a:p>
            <a:r>
              <a:rPr lang="en-US" sz="2400" u="sng" dirty="0"/>
              <a:t>Bilateral symmetry </a:t>
            </a:r>
            <a:r>
              <a:rPr lang="en-US" sz="2400" dirty="0"/>
              <a:t>-  body consists of two similar, mirrored halves.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92" y="1905000"/>
            <a:ext cx="2788920" cy="154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1732693"/>
            <a:ext cx="3121912" cy="2252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7" y="4737100"/>
            <a:ext cx="2542149" cy="184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81" y="3812522"/>
            <a:ext cx="2383288" cy="30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65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18F1-E79D-A94B-867C-B9CADF5E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0AD90-550B-9C4D-8B8C-6BD40626C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485900"/>
            <a:ext cx="10518774" cy="4425322"/>
          </a:xfrm>
        </p:spPr>
        <p:txBody>
          <a:bodyPr>
            <a:normAutofit/>
          </a:bodyPr>
          <a:lstStyle/>
          <a:p>
            <a:r>
              <a:rPr lang="en-US" sz="3200" dirty="0"/>
              <a:t>1. Body Plans and Evolution worksheets</a:t>
            </a:r>
          </a:p>
          <a:p>
            <a:r>
              <a:rPr lang="en-US" sz="3000" dirty="0"/>
              <a:t>Get a Biology book! </a:t>
            </a:r>
          </a:p>
        </p:txBody>
      </p:sp>
    </p:spTree>
    <p:extLst>
      <p:ext uri="{BB962C8B-B14F-4D97-AF65-F5344CB8AC3E}">
        <p14:creationId xmlns:p14="http://schemas.microsoft.com/office/powerpoint/2010/main" val="1518462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471613"/>
            <a:ext cx="10447337" cy="4439609"/>
          </a:xfrm>
        </p:spPr>
        <p:txBody>
          <a:bodyPr>
            <a:noAutofit/>
          </a:bodyPr>
          <a:lstStyle/>
          <a:p>
            <a:r>
              <a:rPr lang="en-US" sz="2400" dirty="0"/>
              <a:t>What kingdom do all animals fall into?</a:t>
            </a:r>
          </a:p>
          <a:p>
            <a:pPr lvl="1"/>
            <a:r>
              <a:rPr lang="en-US" sz="2400" dirty="0"/>
              <a:t>Animalia</a:t>
            </a:r>
          </a:p>
          <a:p>
            <a:r>
              <a:rPr lang="en-US" sz="2400" dirty="0"/>
              <a:t>What are the phyla in the kingdom Animalia? </a:t>
            </a:r>
          </a:p>
          <a:p>
            <a:pPr lvl="1"/>
            <a:r>
              <a:rPr lang="en-US" sz="2400" dirty="0" err="1"/>
              <a:t>Porifera</a:t>
            </a:r>
            <a:r>
              <a:rPr lang="en-US" sz="2400" dirty="0"/>
              <a:t>, </a:t>
            </a:r>
            <a:r>
              <a:rPr lang="en-US" sz="2400" dirty="0" err="1"/>
              <a:t>Cnidaria</a:t>
            </a:r>
            <a:r>
              <a:rPr lang="en-US" sz="2400" dirty="0"/>
              <a:t>, Platyhelminthes, </a:t>
            </a:r>
            <a:r>
              <a:rPr lang="en-US" sz="2400" dirty="0" err="1"/>
              <a:t>Nematoda</a:t>
            </a:r>
            <a:r>
              <a:rPr lang="en-US" sz="2400" dirty="0"/>
              <a:t>, Annelida, </a:t>
            </a:r>
            <a:r>
              <a:rPr lang="en-US" sz="2400" dirty="0" err="1"/>
              <a:t>Arthropoda</a:t>
            </a:r>
            <a:r>
              <a:rPr lang="en-US" sz="2400" dirty="0"/>
              <a:t>, Mollusca, Echinodermata, </a:t>
            </a:r>
            <a:r>
              <a:rPr lang="en-US" sz="2400" dirty="0" err="1"/>
              <a:t>Chordata</a:t>
            </a:r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the name of the process of cell division? What is the name of the process that creates gametes?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mitosis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meiosis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38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Animal Bodies and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9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Animal?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 Kingdom Animalia divided into two major groups:</a:t>
            </a:r>
          </a:p>
          <a:p>
            <a:r>
              <a:rPr lang="en-US" sz="2400" dirty="0"/>
              <a:t>Invertebrates</a:t>
            </a:r>
          </a:p>
          <a:p>
            <a:pPr lvl="1"/>
            <a:r>
              <a:rPr lang="en-US" sz="2400" dirty="0"/>
              <a:t>An invertebrate is an animal without a backbone.</a:t>
            </a:r>
          </a:p>
          <a:p>
            <a:pPr lvl="1"/>
            <a:r>
              <a:rPr lang="en-US" sz="2400" dirty="0"/>
              <a:t>About 98 percent of all animals are invertebrates.</a:t>
            </a:r>
          </a:p>
          <a:p>
            <a:r>
              <a:rPr lang="en-US" sz="2400" dirty="0"/>
              <a:t>Vertebrates</a:t>
            </a:r>
          </a:p>
          <a:p>
            <a:pPr lvl="1"/>
            <a:r>
              <a:rPr lang="en-US" sz="2400" dirty="0"/>
              <a:t>Only about two percent of all animals are vertebrates</a:t>
            </a:r>
          </a:p>
          <a:p>
            <a:pPr lvl="1"/>
            <a:r>
              <a:rPr lang="en-US" sz="2400" dirty="0"/>
              <a:t>Belong to the Phylum </a:t>
            </a:r>
            <a:r>
              <a:rPr lang="en-US" sz="2400" dirty="0" err="1"/>
              <a:t>Chordata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include fish, amphibians, reptiles, birds, and mammals</a:t>
            </a:r>
          </a:p>
        </p:txBody>
      </p:sp>
    </p:spTree>
    <p:extLst>
      <p:ext uri="{BB962C8B-B14F-4D97-AF65-F5344CB8AC3E}">
        <p14:creationId xmlns:p14="http://schemas.microsoft.com/office/powerpoint/2010/main" val="19018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1. multicellular and have eukaryotic cells</a:t>
            </a:r>
          </a:p>
          <a:p>
            <a:r>
              <a:rPr lang="en-US" sz="3200" dirty="0"/>
              <a:t>2. heterotrophic.</a:t>
            </a:r>
          </a:p>
          <a:p>
            <a:r>
              <a:rPr lang="en-US" sz="3200" dirty="0"/>
              <a:t>3. Reproduce sexually and have embryonic development</a:t>
            </a:r>
          </a:p>
          <a:p>
            <a:r>
              <a:rPr lang="en-US" sz="3200" dirty="0"/>
              <a:t>4. motile during at least part of their life cycle</a:t>
            </a:r>
          </a:p>
          <a:p>
            <a:r>
              <a:rPr lang="en-US" sz="3200" dirty="0"/>
              <a:t>5. quick response to stimuli</a:t>
            </a:r>
          </a:p>
        </p:txBody>
      </p:sp>
    </p:spTree>
    <p:extLst>
      <p:ext uri="{BB962C8B-B14F-4D97-AF65-F5344CB8AC3E}">
        <p14:creationId xmlns:p14="http://schemas.microsoft.com/office/powerpoint/2010/main" val="108349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Physical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288" y="1416954"/>
            <a:ext cx="5710203" cy="5155296"/>
          </a:xfrm>
        </p:spPr>
        <p:txBody>
          <a:bodyPr>
            <a:normAutofit/>
          </a:bodyPr>
          <a:lstStyle/>
          <a:p>
            <a:r>
              <a:rPr lang="en-US" sz="2800" dirty="0"/>
              <a:t>Animals have different levels of organization.</a:t>
            </a:r>
          </a:p>
          <a:p>
            <a:r>
              <a:rPr lang="en-US" sz="2800" u="sng" dirty="0"/>
              <a:t>Cellular organization</a:t>
            </a:r>
            <a:r>
              <a:rPr lang="en-US" sz="2800" dirty="0"/>
              <a:t>: just an aggregate of different cell types </a:t>
            </a:r>
          </a:p>
          <a:p>
            <a:pPr lvl="1"/>
            <a:r>
              <a:rPr lang="en-US" sz="2600" dirty="0"/>
              <a:t>Poriferans (sponges)</a:t>
            </a:r>
          </a:p>
          <a:p>
            <a:r>
              <a:rPr lang="en-US" sz="2800" dirty="0"/>
              <a:t> </a:t>
            </a:r>
            <a:r>
              <a:rPr lang="en-US" sz="2800" u="sng" dirty="0"/>
              <a:t>Tissue level organization </a:t>
            </a:r>
            <a:r>
              <a:rPr lang="en-US" sz="2800" dirty="0"/>
              <a:t>only</a:t>
            </a:r>
          </a:p>
          <a:p>
            <a:pPr lvl="1"/>
            <a:r>
              <a:rPr lang="en-US" sz="2600" dirty="0"/>
              <a:t>cnidarians</a:t>
            </a:r>
          </a:p>
          <a:p>
            <a:r>
              <a:rPr lang="en-US" sz="2800" dirty="0"/>
              <a:t>Others are complex with </a:t>
            </a:r>
            <a:r>
              <a:rPr lang="en-US" sz="2800" u="sng" dirty="0"/>
              <a:t>organs and organ systems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91" y="1416955"/>
            <a:ext cx="5324509" cy="385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7177-4472-CB46-864C-123F6CF3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Organization: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8CFFD-ED3C-5B47-BFEB-DBF607B55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6" y="1264554"/>
            <a:ext cx="5943600" cy="5421995"/>
          </a:xfrm>
        </p:spPr>
        <p:txBody>
          <a:bodyPr>
            <a:normAutofit/>
          </a:bodyPr>
          <a:lstStyle/>
          <a:p>
            <a:r>
              <a:rPr lang="en-US" sz="3200" dirty="0"/>
              <a:t>Animal Cells:</a:t>
            </a:r>
          </a:p>
          <a:p>
            <a:pPr lvl="1"/>
            <a:r>
              <a:rPr lang="en-US" sz="2800" u="sng" dirty="0"/>
              <a:t>Eukaryotic</a:t>
            </a:r>
            <a:r>
              <a:rPr lang="en-US" sz="2800" dirty="0"/>
              <a:t> with protoplasmic organization (have organelles and cytoskeletons)</a:t>
            </a:r>
          </a:p>
          <a:p>
            <a:pPr lvl="1"/>
            <a:r>
              <a:rPr lang="en-US" sz="2800" u="sng" dirty="0"/>
              <a:t>Cell membrane</a:t>
            </a:r>
            <a:r>
              <a:rPr lang="en-US" sz="2800" dirty="0"/>
              <a:t>, no cell wall</a:t>
            </a:r>
          </a:p>
          <a:p>
            <a:pPr lvl="2"/>
            <a:r>
              <a:rPr lang="en-US" sz="2800" dirty="0"/>
              <a:t>Flexible and can take many shapes</a:t>
            </a:r>
          </a:p>
          <a:p>
            <a:pPr lvl="1"/>
            <a:r>
              <a:rPr lang="en-US" sz="2800" u="sng" dirty="0"/>
              <a:t>Lysosomes and centrosomes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DA880-76FF-404D-A17B-166663C1B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5" y="2459498"/>
            <a:ext cx="5549899" cy="43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7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AB1F-DABD-7146-AD8B-81032314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546377"/>
            <a:ext cx="8911687" cy="1280890"/>
          </a:xfrm>
        </p:spPr>
        <p:txBody>
          <a:bodyPr/>
          <a:lstStyle/>
          <a:p>
            <a:r>
              <a:rPr lang="en-US" dirty="0"/>
              <a:t>Life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F66E-7C66-EC47-811B-80CFF913D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887" y="1304925"/>
            <a:ext cx="6686011" cy="5138738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200" dirty="0"/>
              <a:t>All animal life cycles consist of haploid and diploid cell stages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3200" dirty="0"/>
              <a:t>As a fertilized </a:t>
            </a:r>
            <a:r>
              <a:rPr lang="en-US" sz="3200" u="sng" dirty="0"/>
              <a:t>zygote</a:t>
            </a:r>
            <a:r>
              <a:rPr lang="en-US" sz="3200" dirty="0"/>
              <a:t>, a  </a:t>
            </a:r>
            <a:r>
              <a:rPr lang="en-US" sz="3200" u="sng" dirty="0"/>
              <a:t>juvenile</a:t>
            </a:r>
            <a:r>
              <a:rPr lang="en-US" sz="3200" dirty="0"/>
              <a:t>, and an </a:t>
            </a:r>
            <a:r>
              <a:rPr lang="en-US" sz="3200" u="sng" dirty="0"/>
              <a:t>adult</a:t>
            </a:r>
            <a:r>
              <a:rPr lang="en-US" sz="3200" dirty="0"/>
              <a:t>= </a:t>
            </a:r>
            <a:r>
              <a:rPr lang="en-US" sz="3200" u="sng" dirty="0"/>
              <a:t>diploid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3200" u="sng" dirty="0"/>
              <a:t>Egg and sperm (</a:t>
            </a:r>
            <a:r>
              <a:rPr lang="en-US" sz="3200" dirty="0"/>
              <a:t>Sex cells)</a:t>
            </a:r>
            <a:r>
              <a:rPr lang="en-US" sz="3200" u="sng" dirty="0"/>
              <a:t> = haploid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3200" u="sng" dirty="0"/>
              <a:t>All animals have sex cells</a:t>
            </a:r>
            <a:r>
              <a:rPr lang="en-US" sz="3200" dirty="0"/>
              <a:t> that are haploid and are produced by meiosis.</a:t>
            </a:r>
          </a:p>
          <a:p>
            <a:pPr marL="285750" indent="-285750">
              <a:buFont typeface="Wingdings" charset="2"/>
              <a:buChar char="Ø"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D04ED-87C7-1049-9162-BDF9A67BA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" y="1641660"/>
            <a:ext cx="4370388" cy="38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85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34F1-6B51-C142-9BCE-46234E16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Embryonic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B1771-161A-C44D-9134-834B5E914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2" y="1264555"/>
            <a:ext cx="7154864" cy="5238750"/>
          </a:xfrm>
        </p:spPr>
        <p:txBody>
          <a:bodyPr>
            <a:normAutofit lnSpcReduction="10000"/>
          </a:bodyPr>
          <a:lstStyle/>
          <a:p>
            <a:r>
              <a:rPr lang="en-US" sz="3200" u="sng" dirty="0"/>
              <a:t>Fertilization </a:t>
            </a:r>
            <a:r>
              <a:rPr lang="en-US" sz="3200" dirty="0"/>
              <a:t>leads to the formation of a </a:t>
            </a:r>
            <a:r>
              <a:rPr lang="en-US" sz="3200" u="sng" dirty="0"/>
              <a:t>zygote</a:t>
            </a:r>
            <a:r>
              <a:rPr lang="en-US" sz="3200" dirty="0"/>
              <a:t> </a:t>
            </a:r>
          </a:p>
          <a:p>
            <a:r>
              <a:rPr lang="en-US" sz="3200" u="sng" dirty="0"/>
              <a:t>Cleavage</a:t>
            </a:r>
            <a:r>
              <a:rPr lang="en-US" sz="3200" dirty="0"/>
              <a:t>: mitotic cell divisions transform the zygote into a hollow ball of cells, a </a:t>
            </a:r>
            <a:r>
              <a:rPr lang="en-US" sz="3200" u="sng" dirty="0"/>
              <a:t>blastula</a:t>
            </a:r>
            <a:r>
              <a:rPr lang="en-US" sz="3200" dirty="0"/>
              <a:t>.</a:t>
            </a:r>
          </a:p>
          <a:p>
            <a:r>
              <a:rPr lang="en-US" sz="3200" u="sng" dirty="0"/>
              <a:t>Gastrulation</a:t>
            </a:r>
            <a:r>
              <a:rPr lang="en-US" sz="3200" dirty="0"/>
              <a:t>, forming a  </a:t>
            </a:r>
            <a:r>
              <a:rPr lang="en-US" sz="3200" u="sng" dirty="0"/>
              <a:t>gastrula (hollow ball of cells) </a:t>
            </a:r>
            <a:r>
              <a:rPr lang="en-US" sz="3200" dirty="0"/>
              <a:t>with either two or three layers (the germ layers). </a:t>
            </a:r>
          </a:p>
          <a:p>
            <a:pPr lvl="1"/>
            <a:r>
              <a:rPr lang="en-US" sz="2800" dirty="0"/>
              <a:t>,these progenitor cells differentiate into all adult tissues and organs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88D17-65E3-834D-8E0E-A1AB138D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96" y="2271711"/>
            <a:ext cx="4474104" cy="2714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C4E34-1861-C443-A27C-4C354BFAB3F7}"/>
              </a:ext>
            </a:extLst>
          </p:cNvPr>
          <p:cNvSpPr txBox="1"/>
          <p:nvPr/>
        </p:nvSpPr>
        <p:spPr>
          <a:xfrm>
            <a:off x="8201025" y="5414963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Blastula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4F0F0-DCB3-484E-A174-62FEFB3FBDB5}"/>
              </a:ext>
            </a:extLst>
          </p:cNvPr>
          <p:cNvSpPr txBox="1"/>
          <p:nvPr/>
        </p:nvSpPr>
        <p:spPr>
          <a:xfrm>
            <a:off x="10844213" y="544353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Gastrula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0F719-61C0-1346-9670-2F28C7F81261}"/>
              </a:ext>
            </a:extLst>
          </p:cNvPr>
          <p:cNvSpPr txBox="1"/>
          <p:nvPr/>
        </p:nvSpPr>
        <p:spPr>
          <a:xfrm>
            <a:off x="8126730" y="1543050"/>
            <a:ext cx="395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VIDEO: salamander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4639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8375</TotalTime>
  <Words>490</Words>
  <Application>Microsoft Macintosh PowerPoint</Application>
  <PresentationFormat>Widescreen</PresentationFormat>
  <Paragraphs>86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Wingdings</vt:lpstr>
      <vt:lpstr>Wingdings 3</vt:lpstr>
      <vt:lpstr>Wisp</vt:lpstr>
      <vt:lpstr>Starter Question</vt:lpstr>
      <vt:lpstr>Starter Questions</vt:lpstr>
      <vt:lpstr>Animal Bodies and Systems</vt:lpstr>
      <vt:lpstr>What Is An Animal? </vt:lpstr>
      <vt:lpstr>Animal Characteristics</vt:lpstr>
      <vt:lpstr>Levels of Physical Organization</vt:lpstr>
      <vt:lpstr>Levels of Organization: Cells</vt:lpstr>
      <vt:lpstr>Life Cycles</vt:lpstr>
      <vt:lpstr>Embryonic Development </vt:lpstr>
      <vt:lpstr>Germ layers</vt:lpstr>
      <vt:lpstr>Behold, the gastrula!</vt:lpstr>
      <vt:lpstr>The Blastopore: formation of a gut and body cavities</vt:lpstr>
      <vt:lpstr>Coelom</vt:lpstr>
      <vt:lpstr>Animal Body Plans and Symmetry</vt:lpstr>
      <vt:lpstr>Assignment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49</cp:revision>
  <cp:lastPrinted>2018-10-01T13:12:56Z</cp:lastPrinted>
  <dcterms:created xsi:type="dcterms:W3CDTF">2017-08-31T22:28:17Z</dcterms:created>
  <dcterms:modified xsi:type="dcterms:W3CDTF">2019-09-03T21:21:13Z</dcterms:modified>
</cp:coreProperties>
</file>