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86" r:id="rId4"/>
    <p:sldId id="259" r:id="rId5"/>
    <p:sldId id="261" r:id="rId6"/>
    <p:sldId id="263" r:id="rId7"/>
    <p:sldId id="265" r:id="rId8"/>
    <p:sldId id="266" r:id="rId9"/>
    <p:sldId id="267" r:id="rId10"/>
    <p:sldId id="287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5"/>
  </p:normalViewPr>
  <p:slideViewPr>
    <p:cSldViewPr snapToGrid="0" snapToObjects="1">
      <p:cViewPr varScale="1">
        <p:scale>
          <a:sx n="81" d="100"/>
          <a:sy n="81" d="100"/>
        </p:scale>
        <p:origin x="18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B2A-6DB2-BF42-B2F3-6EF01B6EF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64B7E-CF50-DB4C-B45B-52A988035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2A8A0-1241-E84D-B3CA-108C18F2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6AC-E1AD-AF4C-A3CA-4A4317F5877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C08A9-930F-A545-9130-8CCE94252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894AF-4CF0-8548-AED6-DA4C07A7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77F7-E254-F645-8A6F-B4459C97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4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CC24-E2BC-3841-9CC3-1142C570A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C69BA-F474-4E4A-8BE9-95E53F39B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8B21D-6A23-4244-B028-E7DBC01A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6AC-E1AD-AF4C-A3CA-4A4317F5877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2D315-1913-E149-9570-47A9D076A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A2D34-D902-F645-B688-4EF4766E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77F7-E254-F645-8A6F-B4459C97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0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DA653A-7DAC-B549-A787-53B98556B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8E205-B718-1246-9367-2CFA3BB2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6819B-E38C-5344-99E5-6EBD5EB5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6AC-E1AD-AF4C-A3CA-4A4317F5877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FC1B-57E7-7146-B179-4AE7C946F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F4748-B336-6044-9215-ACB6F289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77F7-E254-F645-8A6F-B4459C97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55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F76A3C-A831-0C40-B84F-8C1D496B8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E0F74A-1AA3-9F41-A197-08CC4BF6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2545-DA32-BB42-A9F5-D592A375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2B3C2-57F5-2145-823E-1D745B43F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298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1EEB28C-A6F8-8743-9907-0875EA570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D9A848-FDD9-5749-9E85-A43E951C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430458-85A0-114D-8F06-C7F4D89B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858EA-423A-0544-AE09-D9A59C0F9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76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754E77B-BEAA-1A4C-9BF2-144F663D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8770AF6-4A0D-0148-A8BC-CD053905E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6126570-6E63-DA45-85F6-48B7CF16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6872-4892-154C-8DEE-1103580BB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1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FF8D-0F4E-E344-B32C-EC9B0D16E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659E4-DD5D-AC47-9935-CD58447E3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7D4B1-D44B-CD46-B049-9091A405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6AC-E1AD-AF4C-A3CA-4A4317F5877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B090C-BE69-8C47-95E4-8FCAADD0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4E7D5-2151-E049-AE11-B0D8FC05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77F7-E254-F645-8A6F-B4459C97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8D7F-1276-4947-8D08-79CB47AC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3EDEE-5669-944B-8E89-0ECA50F50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62527-8F69-8F49-88C6-A264EBAC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6AC-E1AD-AF4C-A3CA-4A4317F5877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3F0A6-D06D-FD4B-A4A8-FDBFCA34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C575E-7DBF-164C-8530-1D6F643D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77F7-E254-F645-8A6F-B4459C97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6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ABA-9B18-5C43-9D58-E8060722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510E1-FC73-B646-9BBE-E5D149892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ED089-A4A5-0C4B-8B16-7A2C6D947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1FE59-F07A-7C40-B015-62D17776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6AC-E1AD-AF4C-A3CA-4A4317F5877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E035B-2AD2-1C46-96B5-4C406503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CB18D-3CA6-584F-91B9-8B1DF6177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77F7-E254-F645-8A6F-B4459C97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D837A-10BD-9C44-88B5-E9E35A74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E1939-5975-AF44-8CE0-8EE22552F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2BBEB-72A8-414A-AD45-8BE302759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969BA-346D-734A-952D-3D8208DBC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7E599E-85BD-384B-B632-3246932D7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CAA27C-8C53-EF45-8D3C-486A8394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6AC-E1AD-AF4C-A3CA-4A4317F5877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FBD59-0552-3646-826F-3E9F6AB3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10CFD8-C451-F145-9E91-367C2F1E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77F7-E254-F645-8A6F-B4459C97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2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3005C-DBBD-C744-9568-B333F7DCE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A42BFB-2D84-D04A-A817-5B1A80F0A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6AC-E1AD-AF4C-A3CA-4A4317F5877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AFA4B-FE88-FF40-870F-00F5DDD6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D595F-12ED-384E-B37F-BDB53C61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77F7-E254-F645-8A6F-B4459C97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9BA664-4EB1-FC4C-932F-6B471759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6AC-E1AD-AF4C-A3CA-4A4317F5877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3A5554-63EA-8249-8F0C-D294A07C9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CC815-F35A-5B48-9DA1-224F32750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77F7-E254-F645-8A6F-B4459C97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5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B60C-8ADE-B348-B885-CBF63424E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63025-1376-3140-B495-8171FEF00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A1ABA-D3A6-1C4C-95F7-C8196CABD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90E19-BAED-1946-8C7C-5F568E6A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6AC-E1AD-AF4C-A3CA-4A4317F5877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79574-A606-FB4D-A237-8278F7537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17C9A-958D-9041-AC03-01493211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77F7-E254-F645-8A6F-B4459C97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2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E0CAC-F0B1-764E-AFDA-227E34CC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0B4A8-63CD-6947-99D7-CA6D8A804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712C1-460A-1B4B-B5D2-1947A5930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545EA-6B0D-B548-99DB-EB76CDDAB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6AC-E1AD-AF4C-A3CA-4A4317F5877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84E79-770D-854F-B1D7-67FD2132A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7890C-5E56-CA43-8036-F971A577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77F7-E254-F645-8A6F-B4459C97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3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88883-70FA-9344-B0F6-8868877A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79809-E937-334C-A2AA-C762A64B6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44BD9-17A0-1B4C-858E-9E2EAE164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6A6AC-E1AD-AF4C-A3CA-4A4317F5877A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0903C-1090-0949-A113-9256F5C36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6D155-25A0-2C4B-A3DB-D97957E48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977F7-E254-F645-8A6F-B4459C97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viewpure.com/qrBBW0aoujw?ref=bkm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viewpure.com/HYFQQB9vqPw?ref=bkmk" TargetMode="External"/><Relationship Id="rId5" Type="http://schemas.openxmlformats.org/officeDocument/2006/relationships/hyperlink" Target="http://www.viewpure.com/5qkzwG2lLPc?ref=bkmk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ewpure.com/NGI6UfwbNo8?ref=bkm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ewpure.com/1Zdt7-S3kbc?ref=bkmk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33E6-3FEF-5D46-A687-E46AB39AA7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Phylum Arthropoda</a:t>
            </a:r>
            <a:br>
              <a:rPr lang="en-US" dirty="0"/>
            </a:br>
            <a:r>
              <a:rPr lang="en-US" dirty="0"/>
              <a:t>Subphylum </a:t>
            </a:r>
            <a:r>
              <a:rPr lang="en-US" dirty="0" err="1"/>
              <a:t>Chelicerata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A3226-C9D6-544F-A232-377625FFBD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Classes Arachnida, </a:t>
            </a:r>
            <a:r>
              <a:rPr lang="en-US" sz="3600" dirty="0" err="1"/>
              <a:t>Pycnogonida</a:t>
            </a:r>
            <a:r>
              <a:rPr lang="en-US" sz="3600" dirty="0"/>
              <a:t>, </a:t>
            </a:r>
            <a:r>
              <a:rPr lang="en-US" sz="3600" dirty="0" err="1"/>
              <a:t>Meristomata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713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3A90-C30F-3344-A272-FBDB9E28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4" y="2623700"/>
            <a:ext cx="423041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Horseshoe crab appendages and body regions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C95E6-1504-0140-8939-E30577421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056" y="274638"/>
            <a:ext cx="5306410" cy="623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CB6C-1300-DA48-972C-6E55BC18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Assignments:</a:t>
            </a:r>
          </a:p>
        </p:txBody>
      </p:sp>
      <p:sp>
        <p:nvSpPr>
          <p:cNvPr id="41986" name="Text Placeholder 2">
            <a:extLst>
              <a:ext uri="{FF2B5EF4-FFF2-40B4-BE49-F238E27FC236}">
                <a16:creationId xmlns:a16="http://schemas.microsoft.com/office/drawing/2014/main" id="{CE838E74-EB8B-7C43-A743-E3B99F3A0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en-US" dirty="0"/>
              <a:t>On your existing Prezi project, add the following sections as subtopics for Phylum Arthropoda: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Subphylum </a:t>
            </a:r>
            <a:r>
              <a:rPr lang="en-US" dirty="0" err="1"/>
              <a:t>Chelicerata</a:t>
            </a:r>
            <a:r>
              <a:rPr lang="en-US" dirty="0"/>
              <a:t>: Characteristics.</a:t>
            </a:r>
          </a:p>
          <a:p>
            <a:r>
              <a:rPr lang="en-US" dirty="0"/>
              <a:t>Class Arachnida: characteristics for each class, plus an example species. Be sure to include the example species' common name, scientific name, habitat and range (where in the world it is found) </a:t>
            </a:r>
          </a:p>
          <a:p>
            <a:r>
              <a:rPr lang="en-US" dirty="0"/>
              <a:t> </a:t>
            </a:r>
            <a:r>
              <a:rPr lang="en-US" dirty="0" err="1"/>
              <a:t>Merostomata</a:t>
            </a:r>
            <a:r>
              <a:rPr lang="en-US" dirty="0"/>
              <a:t>: List the characteristics, but you don't need to do an example species (unless you want to)</a:t>
            </a:r>
          </a:p>
          <a:p>
            <a:r>
              <a:rPr lang="en-US" dirty="0" err="1"/>
              <a:t>Pycnogonida</a:t>
            </a:r>
            <a:r>
              <a:rPr lang="en-US" dirty="0"/>
              <a:t> List the characteristics, but you don't need to do an example species (unless you want to)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2136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B66326E-6099-B94F-BACB-E6DE2BD12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FF66"/>
                </a:solidFill>
              </a:rPr>
              <a:t>Subphylum </a:t>
            </a:r>
            <a:r>
              <a:rPr lang="en-US" b="1" u="sng" dirty="0" err="1">
                <a:solidFill>
                  <a:srgbClr val="FF0000"/>
                </a:solidFill>
              </a:rPr>
              <a:t>Chelicerata</a:t>
            </a:r>
            <a:r>
              <a:rPr lang="en-US" b="1" dirty="0">
                <a:solidFill>
                  <a:srgbClr val="FFFF66"/>
                </a:solidFill>
              </a:rPr>
              <a:t> </a:t>
            </a:r>
            <a:br>
              <a:rPr lang="en-US" b="1" dirty="0">
                <a:solidFill>
                  <a:srgbClr val="FFFF66"/>
                </a:solidFill>
              </a:rPr>
            </a:br>
            <a:r>
              <a:rPr lang="en-US" sz="2000" b="1" dirty="0">
                <a:solidFill>
                  <a:srgbClr val="FFFF66"/>
                </a:solidFill>
              </a:rPr>
              <a:t>(arachnids, horseshoe crabs &amp; sea spiders)</a:t>
            </a:r>
            <a:br>
              <a:rPr lang="en-US" sz="2000" b="1" dirty="0">
                <a:solidFill>
                  <a:srgbClr val="FFFF66"/>
                </a:solidFill>
              </a:rPr>
            </a:br>
            <a:endParaRPr lang="en-US" sz="2000" b="1" dirty="0">
              <a:solidFill>
                <a:srgbClr val="FFFF66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8ED0DFD-42E9-F34C-A714-CE279E886F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77190" y="1295400"/>
            <a:ext cx="9376410" cy="285369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3200" b="1" dirty="0">
                <a:solidFill>
                  <a:srgbClr val="FFFF66"/>
                </a:solidFill>
              </a:rPr>
              <a:t>Body divided into 2 regions</a:t>
            </a:r>
            <a:endParaRPr lang="en-US" sz="3200" b="1" u="sng" dirty="0">
              <a:solidFill>
                <a:srgbClr val="FFFF66"/>
              </a:solidFill>
            </a:endParaRPr>
          </a:p>
          <a:p>
            <a:pPr lvl="1" fontAlgn="auto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Abdomen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Cephalothorax</a:t>
            </a:r>
            <a:r>
              <a:rPr lang="en-US" sz="2800" b="1" dirty="0">
                <a:solidFill>
                  <a:srgbClr val="FFFF66"/>
                </a:solidFill>
              </a:rPr>
              <a:t> (fused head &amp; thorax)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800" b="1" u="sng" dirty="0">
                <a:solidFill>
                  <a:srgbClr val="C00000"/>
                </a:solidFill>
              </a:rPr>
              <a:t>OR: </a:t>
            </a:r>
            <a:r>
              <a:rPr lang="en-US" sz="2800" b="1" u="sng" dirty="0" err="1">
                <a:solidFill>
                  <a:srgbClr val="C00000"/>
                </a:solidFill>
              </a:rPr>
              <a:t>prosthoma</a:t>
            </a:r>
            <a:r>
              <a:rPr lang="en-US" sz="2800" b="1" u="sng" dirty="0">
                <a:solidFill>
                  <a:srgbClr val="C00000"/>
                </a:solidFill>
              </a:rPr>
              <a:t> and </a:t>
            </a:r>
            <a:r>
              <a:rPr lang="en-US" sz="2800" b="1" u="sng" dirty="0" err="1">
                <a:solidFill>
                  <a:srgbClr val="C00000"/>
                </a:solidFill>
              </a:rPr>
              <a:t>opisthoma</a:t>
            </a:r>
            <a:r>
              <a:rPr lang="en-US" sz="2800" b="1" u="sng" dirty="0">
                <a:solidFill>
                  <a:srgbClr val="C00000"/>
                </a:solidFill>
              </a:rPr>
              <a:t> with telson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3200" b="1" dirty="0">
                <a:solidFill>
                  <a:srgbClr val="FFFF66"/>
                </a:solidFill>
              </a:rPr>
              <a:t>Lack jaws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3200" b="1" dirty="0">
                <a:solidFill>
                  <a:srgbClr val="FFFF66"/>
                </a:solidFill>
              </a:rPr>
              <a:t>Have 6 appendages in pairs &amp; no antennae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04635A25-075E-2747-9A36-F21A0F57F0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030980"/>
            <a:ext cx="6934200" cy="2711450"/>
          </a:xfrm>
        </p:spPr>
      </p:pic>
    </p:spTree>
    <p:extLst>
      <p:ext uri="{BB962C8B-B14F-4D97-AF65-F5344CB8AC3E}">
        <p14:creationId xmlns:p14="http://schemas.microsoft.com/office/powerpoint/2010/main" val="30962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FC5155-5299-5440-AD0A-61F82992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Appendages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09EAC-8AD0-EA4A-812D-2A455B914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42" y="1384191"/>
            <a:ext cx="6776544" cy="5307614"/>
          </a:xfrm>
        </p:spPr>
        <p:txBody>
          <a:bodyPr>
            <a:normAutofit/>
          </a:bodyPr>
          <a:lstStyle/>
          <a:p>
            <a:r>
              <a:rPr lang="en-US" u="sng" dirty="0"/>
              <a:t>Chelicerae:</a:t>
            </a:r>
            <a:r>
              <a:rPr lang="en-US" dirty="0"/>
              <a:t> mouthparts</a:t>
            </a:r>
          </a:p>
          <a:p>
            <a:r>
              <a:rPr lang="en-US" dirty="0"/>
              <a:t>Commonly referred to as "jaws” (but aren’t </a:t>
            </a:r>
            <a:r>
              <a:rPr lang="en-US" i="1" dirty="0"/>
              <a:t>true </a:t>
            </a:r>
            <a:r>
              <a:rPr lang="en-US" dirty="0"/>
              <a:t>jaws)</a:t>
            </a:r>
          </a:p>
          <a:p>
            <a:r>
              <a:rPr lang="en-US" dirty="0"/>
              <a:t> some chelicerae, such as those found in spiders, are hollow and contain venom glands, and are used to inject venom into prey or a threat.</a:t>
            </a:r>
          </a:p>
          <a:p>
            <a:r>
              <a:rPr lang="en-US" u="sng" dirty="0"/>
              <a:t>Pedipalps: </a:t>
            </a:r>
            <a:r>
              <a:rPr lang="en-US" dirty="0"/>
              <a:t>used to aid in getting food to mouth</a:t>
            </a:r>
          </a:p>
          <a:p>
            <a:r>
              <a:rPr lang="en-US" u="sng" dirty="0"/>
              <a:t>Walking appendages: </a:t>
            </a:r>
            <a:r>
              <a:rPr lang="en-US" dirty="0"/>
              <a:t>legs</a:t>
            </a:r>
            <a:endParaRPr lang="en-US" u="sng" dirty="0"/>
          </a:p>
          <a:p>
            <a:endParaRPr lang="en-US" u="s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4A2591-2BDB-9A41-9328-7B7B43805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564" y="3342289"/>
            <a:ext cx="4441924" cy="3349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1704DB-F26C-154B-8E3E-58AD04732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871" y="365125"/>
            <a:ext cx="3889309" cy="28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8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1C00117-A207-E141-A661-7E476576D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 </a:t>
            </a:r>
            <a:r>
              <a:rPr lang="en-US" altLang="en-US" sz="4000" b="1" u="sng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Arachnida</a:t>
            </a:r>
            <a:r>
              <a:rPr lang="en-US" altLang="en-US" sz="40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altLang="en-US" sz="40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(Spiders, Scorpions, Ticks &amp; Mites)</a:t>
            </a:r>
            <a:br>
              <a:rPr lang="en-US" alt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1800" b="1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9F5EB18-74E9-164F-8831-A3C73DF587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78372" y="1752600"/>
            <a:ext cx="5641428" cy="4206766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en-US" alt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Very diverse class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en-US" alt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species </a:t>
            </a:r>
            <a:r>
              <a:rPr lang="en-US" altLang="en-US" sz="32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parasitic or predatory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en-US" alt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possess </a:t>
            </a:r>
            <a:r>
              <a:rPr lang="en-US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book lungs</a:t>
            </a:r>
            <a:r>
              <a:rPr lang="en-US" alt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gas exchange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en-US" alt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Spiders are able to produce a strong biopolymer - 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silk</a:t>
            </a:r>
            <a:endParaRPr lang="en-US" alt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en-US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Chelicera</a:t>
            </a:r>
            <a:r>
              <a:rPr lang="en-US" alt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form of </a:t>
            </a:r>
            <a:r>
              <a:rPr lang="en-US" altLang="en-US" sz="32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fangs that may deliver venom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7CA06778-EA37-E046-AA31-247ED9B436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8116" y="3023209"/>
            <a:ext cx="4754284" cy="352999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0F3066-755D-5449-B5EA-F03D92C63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036" y="16061"/>
            <a:ext cx="4204730" cy="28031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FCA2A7-8315-0949-B95E-E0D441A27F0D}"/>
              </a:ext>
            </a:extLst>
          </p:cNvPr>
          <p:cNvSpPr txBox="1"/>
          <p:nvPr/>
        </p:nvSpPr>
        <p:spPr>
          <a:xfrm>
            <a:off x="472966" y="6385034"/>
            <a:ext cx="721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 on spider silk: </a:t>
            </a:r>
            <a:r>
              <a:rPr lang="en-US" dirty="0">
                <a:hlinkClick r:id="rId4"/>
              </a:rPr>
              <a:t>http://www.viewpure.com/qrBBW0aoujw?ref=bkmk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362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3C3B21F-BDF4-8442-8BEE-19B30E30B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6000" dirty="0">
                <a:solidFill>
                  <a:srgbClr val="FFFF66"/>
                </a:solidFill>
                <a:latin typeface="Chiller" charset="0"/>
              </a:rPr>
              <a:t>Spiders…</a:t>
            </a:r>
          </a:p>
        </p:txBody>
      </p:sp>
      <p:pic>
        <p:nvPicPr>
          <p:cNvPr id="15362" name="Picture 4">
            <a:extLst>
              <a:ext uri="{FF2B5EF4-FFF2-40B4-BE49-F238E27FC236}">
                <a16:creationId xmlns:a16="http://schemas.microsoft.com/office/drawing/2014/main" id="{DFBC9E1D-E86E-9341-9E42-D450F10E673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95400"/>
            <a:ext cx="3429000" cy="2571750"/>
          </a:xfrm>
        </p:spPr>
      </p:pic>
      <p:pic>
        <p:nvPicPr>
          <p:cNvPr id="15363" name="Picture 6">
            <a:extLst>
              <a:ext uri="{FF2B5EF4-FFF2-40B4-BE49-F238E27FC236}">
                <a16:creationId xmlns:a16="http://schemas.microsoft.com/office/drawing/2014/main" id="{96B247C4-D52F-D144-8F87-ABF9F28B707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372" y="3864400"/>
            <a:ext cx="4384128" cy="2469725"/>
          </a:xfrm>
        </p:spPr>
      </p:pic>
      <p:pic>
        <p:nvPicPr>
          <p:cNvPr id="15364" name="Picture 8">
            <a:extLst>
              <a:ext uri="{FF2B5EF4-FFF2-40B4-BE49-F238E27FC236}">
                <a16:creationId xmlns:a16="http://schemas.microsoft.com/office/drawing/2014/main" id="{4F0C4330-7E5C-3448-859B-EFFDC2CE070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1371600"/>
            <a:ext cx="3663950" cy="5029200"/>
          </a:xfrm>
        </p:spPr>
      </p:pic>
      <p:sp>
        <p:nvSpPr>
          <p:cNvPr id="13322" name="Text Box 10">
            <a:extLst>
              <a:ext uri="{FF2B5EF4-FFF2-40B4-BE49-F238E27FC236}">
                <a16:creationId xmlns:a16="http://schemas.microsoft.com/office/drawing/2014/main" id="{A7721440-FAB0-1B4A-AB18-368034355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7630" y="1641900"/>
            <a:ext cx="13827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charset="0"/>
              </a:rPr>
              <a:t>Tarantula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31C0302E-F189-B240-85AA-2A6CED45D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5400675"/>
            <a:ext cx="18430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charset="0"/>
              </a:rPr>
              <a:t>Black Widow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4399-29B4-274B-9799-79F03025F5B0}"/>
              </a:ext>
            </a:extLst>
          </p:cNvPr>
          <p:cNvSpPr txBox="1"/>
          <p:nvPr/>
        </p:nvSpPr>
        <p:spPr>
          <a:xfrm>
            <a:off x="5260167" y="371773"/>
            <a:ext cx="6707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Cute spider: </a:t>
            </a:r>
            <a:r>
              <a:rPr lang="en-US" dirty="0">
                <a:hlinkClick r:id="rId5"/>
              </a:rPr>
              <a:t>http://www.viewpure.com/5qkzwG2lLPc?ref=bkmk</a:t>
            </a:r>
            <a:endParaRPr lang="en-US" dirty="0"/>
          </a:p>
          <a:p>
            <a:r>
              <a:rPr lang="en-US" dirty="0"/>
              <a:t>AND MERRY CHRISTMAS: </a:t>
            </a:r>
            <a:r>
              <a:rPr lang="en-US" dirty="0">
                <a:hlinkClick r:id="rId6"/>
              </a:rPr>
              <a:t>http://www.viewpure.com/HYFQQB9vqPw?ref=bkmk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5709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51F795A-65DC-904B-B4B5-0672B2E7F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60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charset="0"/>
              </a:rPr>
              <a:t>Ticks &amp; Mites: parasites</a:t>
            </a:r>
          </a:p>
        </p:txBody>
      </p:sp>
      <p:pic>
        <p:nvPicPr>
          <p:cNvPr id="18434" name="Picture 4">
            <a:extLst>
              <a:ext uri="{FF2B5EF4-FFF2-40B4-BE49-F238E27FC236}">
                <a16:creationId xmlns:a16="http://schemas.microsoft.com/office/drawing/2014/main" id="{32EB9CB2-F2E2-DD47-8D4E-F84DC76A14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262" y="1512092"/>
            <a:ext cx="6127258" cy="3860173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952B59C-554A-E347-AC61-FC35CCD6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2138" y="1358352"/>
            <a:ext cx="4419600" cy="2636838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09D0E71-5838-0B49-8118-2FB8856D6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6800" y="4209558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4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C15BCCA-4D21-8740-A192-0C9AA8AB8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60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charset="0"/>
              </a:rPr>
              <a:t>Scorpions</a:t>
            </a:r>
          </a:p>
        </p:txBody>
      </p:sp>
      <p:pic>
        <p:nvPicPr>
          <p:cNvPr id="20482" name="Picture 8" descr="scorpion">
            <a:extLst>
              <a:ext uri="{FF2B5EF4-FFF2-40B4-BE49-F238E27FC236}">
                <a16:creationId xmlns:a16="http://schemas.microsoft.com/office/drawing/2014/main" id="{4DFBF01F-4156-5F4E-9072-44BD5EAE47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8972" y="0"/>
            <a:ext cx="3203028" cy="2473171"/>
          </a:xfrm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4EABF3CC-7397-504D-8CF5-9DF96CDDB8B5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905000"/>
            <a:ext cx="3531477" cy="2515858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7D34C3-B546-A047-8231-403DF6EA9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407" y="2061062"/>
            <a:ext cx="6403428" cy="45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A667C4-9A48-2F4E-917A-80C90036F382}"/>
              </a:ext>
            </a:extLst>
          </p:cNvPr>
          <p:cNvSpPr txBox="1"/>
          <p:nvPr/>
        </p:nvSpPr>
        <p:spPr>
          <a:xfrm>
            <a:off x="283780" y="4966138"/>
            <a:ext cx="402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Pedipalps have been modified to include pincers</a:t>
            </a:r>
          </a:p>
        </p:txBody>
      </p:sp>
    </p:spTree>
    <p:extLst>
      <p:ext uri="{BB962C8B-B14F-4D97-AF65-F5344CB8AC3E}">
        <p14:creationId xmlns:p14="http://schemas.microsoft.com/office/powerpoint/2010/main" val="3030852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9FEDFE6-AE05-7644-BFD0-9940CCB21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60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charset="0"/>
              </a:rPr>
              <a:t>Class </a:t>
            </a:r>
            <a:r>
              <a:rPr lang="en-US" altLang="en-US" sz="60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charset="0"/>
              </a:rPr>
              <a:t>Pycnogonida</a:t>
            </a:r>
            <a:br>
              <a:rPr lang="en-US" altLang="en-US" sz="60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charset="0"/>
              </a:rPr>
            </a:br>
            <a:r>
              <a:rPr lang="en-US" alt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iller" charset="0"/>
              </a:rPr>
              <a:t>(Sea Spiders)</a:t>
            </a:r>
          </a:p>
        </p:txBody>
      </p:sp>
      <p:pic>
        <p:nvPicPr>
          <p:cNvPr id="21507" name="Picture 5" descr="image9">
            <a:extLst>
              <a:ext uri="{FF2B5EF4-FFF2-40B4-BE49-F238E27FC236}">
                <a16:creationId xmlns:a16="http://schemas.microsoft.com/office/drawing/2014/main" id="{7DF3EF41-12B5-4547-868E-94029240C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434" y="248444"/>
            <a:ext cx="2028746" cy="182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1">
            <a:extLst>
              <a:ext uri="{FF2B5EF4-FFF2-40B4-BE49-F238E27FC236}">
                <a16:creationId xmlns:a16="http://schemas.microsoft.com/office/drawing/2014/main" id="{547BCB70-EEE4-4545-8315-F8DF12777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06" y="1807370"/>
            <a:ext cx="525763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</a:pPr>
            <a:r>
              <a:rPr lang="en-US" sz="2400" dirty="0"/>
              <a:t>Characteristics: </a:t>
            </a:r>
          </a:p>
          <a:p>
            <a:pPr>
              <a:spcAft>
                <a:spcPct val="0"/>
              </a:spcAft>
              <a:buClrTx/>
              <a:buSzTx/>
            </a:pPr>
            <a:r>
              <a:rPr lang="en-US" sz="2400" u="sng" dirty="0"/>
              <a:t>four pairs of long legs attached to four trunk segments</a:t>
            </a:r>
            <a:r>
              <a:rPr lang="en-US" sz="2400" dirty="0"/>
              <a:t>.. </a:t>
            </a:r>
          </a:p>
          <a:p>
            <a:pPr>
              <a:spcAft>
                <a:spcPct val="0"/>
              </a:spcAft>
              <a:buClrTx/>
              <a:buSzTx/>
            </a:pPr>
            <a:r>
              <a:rPr lang="en-US" sz="2400" dirty="0"/>
              <a:t>The </a:t>
            </a:r>
            <a:r>
              <a:rPr lang="en-US" sz="2400" u="sng" dirty="0"/>
              <a:t>mouth</a:t>
            </a:r>
            <a:r>
              <a:rPr lang="en-US" sz="2400" dirty="0"/>
              <a:t>, a triangular opening at the end of an elaborate suctorial appendage (proboscis), is </a:t>
            </a:r>
            <a:r>
              <a:rPr lang="en-US" sz="2400" u="sng" dirty="0"/>
              <a:t>often longer and larger than the body</a:t>
            </a:r>
          </a:p>
          <a:p>
            <a:pPr>
              <a:spcAft>
                <a:spcPct val="0"/>
              </a:spcAft>
              <a:buClrTx/>
              <a:buSzTx/>
            </a:pPr>
            <a:r>
              <a:rPr lang="en-US" sz="2400" dirty="0"/>
              <a:t>The body size ranges from 3 </a:t>
            </a:r>
            <a:r>
              <a:rPr lang="en-US" sz="2400" dirty="0" err="1"/>
              <a:t>millimetres</a:t>
            </a:r>
            <a:r>
              <a:rPr lang="en-US" sz="2400" dirty="0"/>
              <a:t> (</a:t>
            </a:r>
            <a:r>
              <a:rPr lang="en-US" sz="2400" baseline="30000" dirty="0"/>
              <a:t>1</a:t>
            </a:r>
            <a:r>
              <a:rPr lang="en-US" sz="2400" dirty="0"/>
              <a:t>/</a:t>
            </a:r>
            <a:r>
              <a:rPr lang="en-US" sz="2400" baseline="-25000" dirty="0"/>
              <a:t>8</a:t>
            </a:r>
            <a:r>
              <a:rPr lang="en-US" sz="2400" dirty="0"/>
              <a:t> inch) in tropical shallow-water species to 50 </a:t>
            </a:r>
            <a:r>
              <a:rPr lang="en-US" sz="2400" dirty="0" err="1"/>
              <a:t>centimetres</a:t>
            </a:r>
            <a:r>
              <a:rPr lang="en-US" sz="2400" dirty="0"/>
              <a:t> (20 inches) in </a:t>
            </a:r>
            <a:r>
              <a:rPr lang="en-US" sz="2400" dirty="0" err="1"/>
              <a:t>deepwater</a:t>
            </a:r>
            <a:r>
              <a:rPr lang="en-US" sz="2400" dirty="0"/>
              <a:t> species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64228D-BC8D-F143-945E-CAF1341E935B}"/>
              </a:ext>
            </a:extLst>
          </p:cNvPr>
          <p:cNvSpPr txBox="1"/>
          <p:nvPr/>
        </p:nvSpPr>
        <p:spPr>
          <a:xfrm>
            <a:off x="2427889" y="6368472"/>
            <a:ext cx="518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http://www.viewpure.com/NGI6UfwbNo8?ref=bkmk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300958-1C95-4746-AADB-E8378EF78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27620" y="2201800"/>
            <a:ext cx="6269939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9E6912-645C-294E-BBFD-20A17C10F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6538" y="0"/>
            <a:ext cx="4020047" cy="22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38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FDC966C-7550-1A46-9698-B365A49E2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 </a:t>
            </a:r>
            <a:r>
              <a:rPr lang="en-US" alt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Merostomata</a:t>
            </a:r>
            <a:r>
              <a:rPr lang="en-US" alt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(Horseshoe Crabs)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3B92ADF-C7ED-E047-8224-200EDDE678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41425"/>
            <a:ext cx="6327228" cy="502920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en-US" sz="3200" dirty="0"/>
              <a:t>The </a:t>
            </a:r>
            <a:r>
              <a:rPr lang="en-US" sz="3200" b="1" dirty="0"/>
              <a:t>body</a:t>
            </a:r>
            <a:r>
              <a:rPr lang="en-US" sz="3200" dirty="0"/>
              <a:t> of a horseshoe crab is covered by a </a:t>
            </a:r>
            <a:r>
              <a:rPr lang="en-US" sz="3200" u="sng" dirty="0"/>
              <a:t>smooth greenish to dark </a:t>
            </a:r>
            <a:r>
              <a:rPr lang="en-US" sz="3200" b="1" u="sng" dirty="0"/>
              <a:t>brown thick exoskeleton</a:t>
            </a:r>
            <a:r>
              <a:rPr lang="en-US" sz="3200" dirty="0"/>
              <a:t>.</a:t>
            </a: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US" altLang="en-US" sz="32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Aquatic</a:t>
            </a:r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mostly found on Atlantic &amp; gulf coasts of United States 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en-US" alt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Ancient group of species; has changed little over 350 million years</a:t>
            </a:r>
          </a:p>
        </p:txBody>
      </p:sp>
      <p:pic>
        <p:nvPicPr>
          <p:cNvPr id="22531" name="Picture 7" descr="changipoint31">
            <a:extLst>
              <a:ext uri="{FF2B5EF4-FFF2-40B4-BE49-F238E27FC236}">
                <a16:creationId xmlns:a16="http://schemas.microsoft.com/office/drawing/2014/main" id="{112F7E4B-00DA-C947-9755-1444DB49B32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1219200"/>
            <a:ext cx="2914650" cy="2185988"/>
          </a:xfrm>
        </p:spPr>
      </p:pic>
      <p:sp>
        <p:nvSpPr>
          <p:cNvPr id="22532" name="TextBox 1">
            <a:extLst>
              <a:ext uri="{FF2B5EF4-FFF2-40B4-BE49-F238E27FC236}">
                <a16:creationId xmlns:a16="http://schemas.microsoft.com/office/drawing/2014/main" id="{3AC40AA5-E3DC-4442-B3B2-BED3F877B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629901"/>
            <a:ext cx="236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Video: </a:t>
            </a:r>
            <a:r>
              <a:rPr lang="en-US" altLang="en-US" dirty="0">
                <a:hlinkClick r:id="rId3"/>
              </a:rPr>
              <a:t>http://www.viewpure.com/1Zdt7-S3kbc?ref=bkmk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325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4287</TotalTime>
  <Words>359</Words>
  <Application>Microsoft Macintosh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Chiller</vt:lpstr>
      <vt:lpstr>Office Theme</vt:lpstr>
      <vt:lpstr>Phylum Arthropoda Subphylum Chelicerata</vt:lpstr>
      <vt:lpstr>Subphylum Chelicerata  (arachnids, horseshoe crabs &amp; sea spiders) </vt:lpstr>
      <vt:lpstr>Defining Appendages</vt:lpstr>
      <vt:lpstr>Class Arachnida  (Spiders, Scorpions, Ticks &amp; Mites) </vt:lpstr>
      <vt:lpstr>Spiders…</vt:lpstr>
      <vt:lpstr>Ticks &amp; Mites: parasites</vt:lpstr>
      <vt:lpstr>Scorpions</vt:lpstr>
      <vt:lpstr>Class Pycnogonida (Sea Spiders)</vt:lpstr>
      <vt:lpstr>Class Merostomata (Horseshoe Crabs)</vt:lpstr>
      <vt:lpstr>Horseshoe crab appendages and body regions</vt:lpstr>
      <vt:lpstr>Assignments: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2019-12-06T19:32:37Z</dcterms:created>
  <dcterms:modified xsi:type="dcterms:W3CDTF">2019-12-09T19:00:09Z</dcterms:modified>
</cp:coreProperties>
</file>