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68" r:id="rId4"/>
    <p:sldId id="272" r:id="rId5"/>
    <p:sldId id="273" r:id="rId6"/>
    <p:sldId id="274" r:id="rId7"/>
    <p:sldId id="275" r:id="rId8"/>
    <p:sldId id="276" r:id="rId9"/>
    <p:sldId id="277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/>
    <p:restoredTop sz="94715"/>
  </p:normalViewPr>
  <p:slideViewPr>
    <p:cSldViewPr snapToGrid="0" snapToObjects="1">
      <p:cViewPr varScale="1">
        <p:scale>
          <a:sx n="111" d="100"/>
          <a:sy n="111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89235-793E-0041-87AC-513FECE31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AF4A4-05E4-6B4E-B120-01ED41E68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17168-E99F-FB4C-8CC1-32CBEB0D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AB42-CE4F-7E4C-9CFE-CE9219A2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96ACF-AAC1-C545-9FA0-D2A417A4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A870-D0A2-7C43-8233-65D79B72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6B96E-3E55-904D-A939-AC6F17EFF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4A413-351F-A043-84AB-23709B80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33BBC-1F56-E048-B9F3-897F76DD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B8C42-DCE8-7540-8100-39B1348C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4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DD4749-2CDC-184F-BD41-4FD1FCE44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31416-C886-234D-8D59-346A5C983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2EC57-B8FC-604A-9D77-7FF430CD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C6704-43F8-934E-BE16-E7399B13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948B0-C73F-C044-AD68-8904426A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2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574736-CF19-7A46-801C-231223D7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3AFE71-A4F5-224D-8D69-772C2A6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1DCDF2-BA04-5340-89BF-3F203BDF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CC2A-05DC-0D4B-BC0D-228820A60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561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6A51ED-B005-7F4A-94BE-948E17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A7EF18-CC96-884A-A78A-080DE4A9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4FEE5E-7BC7-E64C-A2ED-4DCF0C72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1942E-F194-D34E-88AA-C38BE0C2C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45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413C-E80E-FA46-B59D-CAB27CA1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93512-E15C-F845-88A4-3EB04D1FA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18D8-0233-8642-8A90-81B97B08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9A1F0-C533-034E-9F0B-43E0D68F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A8D0-B634-634B-BB66-F00CF1D5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1EC4-1D66-5743-9A96-9F6EF598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248BF-877E-B741-8E2F-00941B11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F92A-851F-4F42-AD58-915023CE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8141-86AB-854E-BC55-7039E855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95B4B-0B38-554F-92E6-50093D7A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5FAF-D37B-0E40-A9EF-38137A59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ABD68-1210-FB45-96F1-7318CF180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A19C4-9DC4-BB49-865D-CA7D5DEA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70180-A569-1A48-BA89-6BD71FE7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FAEB6-9C69-A74F-BC1E-092FF409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CBE7-671C-774C-9A93-82916580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C1C9-1155-DA4C-B53C-02169BC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FECE1-044E-2344-AAF6-B060C0341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C2F1E-07AE-124A-BE79-A4ACC3600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340ED-644E-2C44-9D70-88F344AB6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4EA72-0389-7848-A108-44816400F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13050-E36D-0745-B14A-4E0C29E3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C09AB-F359-B44B-B238-38F38EAC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5E82F-B90F-4E4B-B0A4-3A9E2BA3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989E-A654-664D-9073-60C9BAD7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EA1CA-64DF-AD4E-B02E-DE235674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70420-890B-9E40-A5B3-0C1263BD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4B63-5CFD-0A48-8861-D5485B33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3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7C93D-F157-C24C-BED0-45888ADA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D0D7E-29C6-344D-A33F-065FCCE7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D51F2-2C8A-5D48-8A3A-64547B6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2063-CE39-FE46-A567-07BA7889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1EC3-8E30-0A46-A918-0566ED84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927F7-1A74-5448-B5ED-BBDCDB579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E4F4C-A253-674B-B6A3-67954604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EEAA1-D2D2-3E44-A7C6-AB707E69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D0EEF-1F7E-7145-B8A9-4CEBA401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52B7-04C7-A749-AA76-B8FA8EE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A738C-F3FE-0545-A619-51EA672A0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CC6A6-E231-C54C-92A2-81D5A0FDD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AB8FC-58D8-C341-BF87-43B652D6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B8A02-CC89-1546-9704-30D88B8C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EAA10-5AD7-8D49-AED8-75C42260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C874C-AD99-C74D-A583-4D9176EF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1978-E195-7442-9AEB-C2F27EEF8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AB673-6AAA-8648-9C99-08467ECA0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E06-5B15-6249-957F-DE4BD8847343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BE515-8E5B-964E-818A-8CA9EF749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D5F61-D9B1-224D-9E34-7F4470AAA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852B-F861-4149-9997-8865FA44F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1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ted.com/talks/anika_hazra_a_simple_way_to_tell_insects_apart?language=e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wpure.com/euuCrnqEoeU?ref=bkm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viewpure.com/f6mJ7e5YmnE?ref=bkm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6C6B-A01D-674C-A67E-BFC281957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Phylum Arthropoda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89158-9DFF-8D4B-B33A-0D10A200A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Subphylum </a:t>
            </a:r>
            <a:r>
              <a:rPr lang="en-US" sz="4400" dirty="0" err="1"/>
              <a:t>Uniramia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1654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FC49-484B-8A49-8793-8724E2B9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Assignment </a:t>
            </a:r>
          </a:p>
        </p:txBody>
      </p:sp>
      <p:sp>
        <p:nvSpPr>
          <p:cNvPr id="43010" name="Text Placeholder 2">
            <a:extLst>
              <a:ext uri="{FF2B5EF4-FFF2-40B4-BE49-F238E27FC236}">
                <a16:creationId xmlns:a16="http://schemas.microsoft.com/office/drawing/2014/main" id="{FB59F943-1077-C249-A12F-A60F222E27F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Insects Reading and Questions on Canvas </a:t>
            </a:r>
          </a:p>
          <a:p>
            <a:pPr eaLnBrk="1" hangingPunct="1"/>
            <a:r>
              <a:rPr lang="en-US" altLang="en-US" dirty="0"/>
              <a:t>Due next class </a:t>
            </a:r>
          </a:p>
        </p:txBody>
      </p:sp>
      <p:sp>
        <p:nvSpPr>
          <p:cNvPr id="43011" name="Content Placeholder 3">
            <a:extLst>
              <a:ext uri="{FF2B5EF4-FFF2-40B4-BE49-F238E27FC236}">
                <a16:creationId xmlns:a16="http://schemas.microsoft.com/office/drawing/2014/main" id="{179BF78B-5F7A-E543-BBB5-56EF971E5B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52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185E-05D4-6E4E-B143-23D22BEC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12/17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3601-4A1E-7F4A-B6E3-6C71ABF53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go on to Canvas and do the peer reviews for both the Crustacea and the </a:t>
            </a:r>
            <a:r>
              <a:rPr lang="en-US" dirty="0" err="1"/>
              <a:t>Chelicerata</a:t>
            </a:r>
            <a:r>
              <a:rPr lang="en-US" dirty="0"/>
              <a:t> Prezi assignments. If you have turned them in, you should get a review assignment for each. </a:t>
            </a:r>
          </a:p>
          <a:p>
            <a:r>
              <a:rPr lang="en-US" dirty="0"/>
              <a:t>If you haven’t turned them in, WHY NOT?!</a:t>
            </a:r>
          </a:p>
        </p:txBody>
      </p:sp>
    </p:spTree>
    <p:extLst>
      <p:ext uri="{BB962C8B-B14F-4D97-AF65-F5344CB8AC3E}">
        <p14:creationId xmlns:p14="http://schemas.microsoft.com/office/powerpoint/2010/main" val="119009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FEC6BC0-4F15-464E-8D6F-26D818727D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Subphylum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Unirami</a:t>
            </a:r>
            <a:b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(3 Classes)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11E8246-80B7-1649-8B7D-7EB74A85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Class </a:t>
            </a:r>
            <a:r>
              <a:rPr lang="en-US" altLang="en-US" sz="3600" b="1" u="sng" dirty="0" err="1"/>
              <a:t>Insecta</a:t>
            </a:r>
            <a:r>
              <a:rPr lang="en-US" altLang="en-US" sz="3600" b="1" u="sng" dirty="0"/>
              <a:t>/</a:t>
            </a:r>
            <a:r>
              <a:rPr lang="en-US" altLang="en-US" sz="3600" b="1" u="sng"/>
              <a:t>Hexapoda </a:t>
            </a:r>
            <a:r>
              <a:rPr lang="en-US" altLang="en-US" sz="3600" dirty="0"/>
              <a:t>(insects)</a:t>
            </a:r>
          </a:p>
          <a:p>
            <a:pPr eaLnBrk="1" hangingPunct="1"/>
            <a:r>
              <a:rPr lang="en-US" altLang="en-US" sz="3600" dirty="0"/>
              <a:t>Class </a:t>
            </a:r>
            <a:r>
              <a:rPr lang="en-US" altLang="en-US" sz="3600" b="1" u="sng" dirty="0" err="1"/>
              <a:t>Chilopoda</a:t>
            </a:r>
            <a:r>
              <a:rPr lang="en-US" altLang="en-US" sz="3600" dirty="0"/>
              <a:t> (Centipedes)</a:t>
            </a:r>
          </a:p>
          <a:p>
            <a:pPr eaLnBrk="1" hangingPunct="1"/>
            <a:r>
              <a:rPr lang="en-US" altLang="en-US" sz="3600" dirty="0"/>
              <a:t>Class </a:t>
            </a:r>
            <a:r>
              <a:rPr lang="en-US" altLang="en-US" sz="3600" b="1" u="sng" dirty="0" err="1"/>
              <a:t>Diplopoda</a:t>
            </a:r>
            <a:r>
              <a:rPr lang="en-US" altLang="en-US" sz="3600" dirty="0"/>
              <a:t> (Millipedes)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DF4F6-E94D-D744-97D5-82E0DE1D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40" y="4440831"/>
            <a:ext cx="3058530" cy="2188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23AFB-9744-E544-90A0-9F927895A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3686175"/>
            <a:ext cx="3105150" cy="3105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ED2A1-EAF9-2641-94A9-10CEE6D0B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79" y="0"/>
            <a:ext cx="4188645" cy="407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9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62EAC21-E0B8-4840-9FF6-CDE898CD4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Class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Insecta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(the insects)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55D290F-D26D-BF4C-B2E1-962CEF2261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Far &amp; away the most diverse of animal groups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More types of insects alone than all other animal groups combined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Mostly terrestrial, although some inhabit freshwater as part or all of their life cycle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Success largely attributed to coevolution with flowering plants.</a:t>
            </a:r>
          </a:p>
        </p:txBody>
      </p:sp>
    </p:spTree>
    <p:extLst>
      <p:ext uri="{BB962C8B-B14F-4D97-AF65-F5344CB8AC3E}">
        <p14:creationId xmlns:p14="http://schemas.microsoft.com/office/powerpoint/2010/main" val="131358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4294E18-3568-164B-B3AC-6F6AE6524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 </a:t>
            </a:r>
            <a:r>
              <a:rPr lang="en-US" altLang="en-US" sz="4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Insecta</a:t>
            </a:r>
            <a:r>
              <a:rPr lang="en-US" alt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Characteristics and special appendages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7D1C180-27DE-6845-A52A-DB75B6890A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0060" y="1417320"/>
            <a:ext cx="6389370" cy="4869180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Insects have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 legs, 1 or 2 pairs of wings, and specialized mouthparts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Jaw-like appendages: mandibles and maxilla; proboscis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altLang="en-US" sz="28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 body parts</a:t>
            </a:r>
            <a:endParaRPr lang="en-US" altLang="en-US" sz="32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Head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Thorax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Abdomen</a:t>
            </a:r>
            <a:endParaRPr lang="en-US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Most have wings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however in many species these are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vestigal</a:t>
            </a: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Have advanced excretory system composed of </a:t>
            </a:r>
            <a:r>
              <a:rPr lang="en-US" altLang="en-US" sz="3200" b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malphygian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tubules</a:t>
            </a: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Exchange gasses through a complex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tracheal system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C6E4BDE1-1978-E944-AD06-6654E2FDA0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0940" y="914400"/>
            <a:ext cx="4446270" cy="2996873"/>
          </a:xfrm>
        </p:spPr>
      </p:pic>
    </p:spTree>
    <p:extLst>
      <p:ext uri="{BB962C8B-B14F-4D97-AF65-F5344CB8AC3E}">
        <p14:creationId xmlns:p14="http://schemas.microsoft.com/office/powerpoint/2010/main" val="77007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0A59D1D-DB7C-534F-B843-52E2A023A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Vision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831FF180-1B37-6A46-B263-CDF74B6B86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85850" y="1600200"/>
            <a:ext cx="9201150" cy="2137410"/>
          </a:xfrm>
        </p:spPr>
        <p:txBody>
          <a:bodyPr/>
          <a:lstStyle/>
          <a:p>
            <a:pPr eaLnBrk="1" hangingPunct="1"/>
            <a:r>
              <a:rPr lang="en-US" altLang="en-US" dirty="0"/>
              <a:t>Have complex </a:t>
            </a:r>
            <a:r>
              <a:rPr lang="en-US" altLang="en-US" b="1" u="sng" dirty="0"/>
              <a:t>compound eye</a:t>
            </a:r>
            <a:r>
              <a:rPr lang="en-US" altLang="en-US" dirty="0"/>
              <a:t> which is usually extremely sensitive to motion and allows 360</a:t>
            </a:r>
            <a:r>
              <a:rPr lang="en-US" altLang="en-US" baseline="30000" dirty="0"/>
              <a:t>0</a:t>
            </a:r>
            <a:r>
              <a:rPr lang="en-US" altLang="en-US" dirty="0"/>
              <a:t> vision</a:t>
            </a:r>
          </a:p>
          <a:p>
            <a:pPr eaLnBrk="1" hangingPunct="1"/>
            <a:r>
              <a:rPr lang="en-US" altLang="en-US" dirty="0"/>
              <a:t>Most insects see well into the UV spectrum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38267576-EE54-C042-B235-93F5AAEEDF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3581400"/>
            <a:ext cx="5791200" cy="2954338"/>
          </a:xfrm>
        </p:spPr>
      </p:pic>
    </p:spTree>
    <p:extLst>
      <p:ext uri="{BB962C8B-B14F-4D97-AF65-F5344CB8AC3E}">
        <p14:creationId xmlns:p14="http://schemas.microsoft.com/office/powerpoint/2010/main" val="173059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942CE06-92B2-024D-BA7D-859ED84C6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Feeding / Mouthparts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56379151-604B-854E-8610-BEF5E6DC1DD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Insects usually have specialized jaws/mouthparts suited to their ecological niche</a:t>
            </a: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70FE7FB7-2B9A-4A49-8B76-E863F5B831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72407"/>
            <a:ext cx="5844540" cy="3204243"/>
          </a:xfrm>
        </p:spPr>
      </p:pic>
      <p:pic>
        <p:nvPicPr>
          <p:cNvPr id="39940" name="Picture 6">
            <a:extLst>
              <a:ext uri="{FF2B5EF4-FFF2-40B4-BE49-F238E27FC236}">
                <a16:creationId xmlns:a16="http://schemas.microsoft.com/office/drawing/2014/main" id="{5EAE361B-C9AB-E940-95E0-1C6C252C893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581400"/>
            <a:ext cx="5726016" cy="23795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7A01B-6128-DE4A-8170-9528F31DADB8}"/>
              </a:ext>
            </a:extLst>
          </p:cNvPr>
          <p:cNvSpPr txBox="1"/>
          <p:nvPr/>
        </p:nvSpPr>
        <p:spPr>
          <a:xfrm>
            <a:off x="1234441" y="432054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</a:t>
            </a:r>
            <a:r>
              <a:rPr lang="en-US" dirty="0">
                <a:hlinkClick r:id="rId4"/>
              </a:rPr>
              <a:t>https://www.ted.com/talks/anika_hazra_a_simple_way_to_tell_insects_apart?language=en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32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54C866A-AFFE-9D4E-A9C0-E6A154EBB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Metamorphosis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A716226-6053-B047-BE51-0A6256F7A42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1541" y="1600200"/>
            <a:ext cx="6136029" cy="41871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Most insects undergo a process of </a:t>
            </a:r>
            <a:r>
              <a:rPr lang="en-US" altLang="en-US" sz="3200" b="1" u="sng" dirty="0"/>
              <a:t>metamorphosis</a:t>
            </a:r>
            <a:r>
              <a:rPr lang="en-US" altLang="en-US" sz="3200" dirty="0"/>
              <a:t> - 2 types</a:t>
            </a:r>
            <a:endParaRPr lang="en-US" altLang="en-US" sz="3200" b="1" u="sng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b="1" u="sng" dirty="0"/>
              <a:t>1: Incomplete metamorphosis</a:t>
            </a:r>
            <a:endParaRPr lang="en-US" altLang="en-US" sz="32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u="sng" dirty="0"/>
              <a:t>Larva similar to adult</a:t>
            </a:r>
            <a:r>
              <a:rPr lang="en-US" altLang="en-US" sz="3200" dirty="0"/>
              <a:t>, with differing body proportions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/>
              <a:t>Undergoes a series of molts resulting in adult morphology</a:t>
            </a: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FA063FFB-3F0E-2940-81BC-6725C13AD8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518" y="2111416"/>
            <a:ext cx="5881482" cy="3675926"/>
          </a:xfrm>
        </p:spPr>
      </p:pic>
    </p:spTree>
    <p:extLst>
      <p:ext uri="{BB962C8B-B14F-4D97-AF65-F5344CB8AC3E}">
        <p14:creationId xmlns:p14="http://schemas.microsoft.com/office/powerpoint/2010/main" val="2723643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8BE6C1A-3E20-5B46-AFA5-391081D69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Complete Metamorphosis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8C1BB23-9D24-7048-A2C7-84383D3980C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27253" y="1417638"/>
            <a:ext cx="4517020" cy="417942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200" u="sng" dirty="0"/>
              <a:t>Larva is very unlike adult </a:t>
            </a:r>
            <a:r>
              <a:rPr lang="en-US" altLang="en-US" sz="3200" dirty="0"/>
              <a:t>morphology</a:t>
            </a:r>
          </a:p>
          <a:p>
            <a:pPr eaLnBrk="1" hangingPunct="1"/>
            <a:r>
              <a:rPr lang="en-US" altLang="en-US" sz="3200" dirty="0"/>
              <a:t>Larvae molt many times as they grow</a:t>
            </a:r>
          </a:p>
          <a:p>
            <a:pPr eaLnBrk="1" hangingPunct="1"/>
            <a:r>
              <a:rPr lang="en-US" altLang="en-US" sz="3200" dirty="0"/>
              <a:t>Final molt: Envelopes self in a </a:t>
            </a:r>
            <a:r>
              <a:rPr lang="en-US" altLang="en-US" sz="3200" b="1" u="sng" dirty="0" err="1"/>
              <a:t>coccoon</a:t>
            </a:r>
            <a:r>
              <a:rPr lang="en-US" altLang="en-US" sz="3200" dirty="0"/>
              <a:t> or </a:t>
            </a:r>
            <a:r>
              <a:rPr lang="en-US" altLang="en-US" sz="3200" b="1" u="sng" dirty="0"/>
              <a:t>chrysalis</a:t>
            </a:r>
            <a:r>
              <a:rPr lang="en-US" altLang="en-US" sz="3200" dirty="0"/>
              <a:t> where body breaks-down and reforms into adult form.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10D389CA-1240-A54D-875C-22C9ACC2F6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1926" y="1521124"/>
            <a:ext cx="5265517" cy="450532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63E70-9252-1945-BD0F-38120564AA25}"/>
              </a:ext>
            </a:extLst>
          </p:cNvPr>
          <p:cNvSpPr txBox="1"/>
          <p:nvPr/>
        </p:nvSpPr>
        <p:spPr>
          <a:xfrm>
            <a:off x="655898" y="6129938"/>
            <a:ext cx="605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Butterfly: </a:t>
            </a:r>
            <a:r>
              <a:rPr lang="en-US" dirty="0">
                <a:hlinkClick r:id="rId3"/>
              </a:rPr>
              <a:t>http://www.viewpure.com/euuCrnqEoeU?ref=bkmk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228B7-5834-EB43-AF1D-DCA5E2A1D78D}"/>
              </a:ext>
            </a:extLst>
          </p:cNvPr>
          <p:cNvSpPr txBox="1"/>
          <p:nvPr/>
        </p:nvSpPr>
        <p:spPr>
          <a:xfrm>
            <a:off x="729205" y="5822066"/>
            <a:ext cx="561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Bee: </a:t>
            </a:r>
            <a:r>
              <a:rPr lang="en-US" dirty="0">
                <a:hlinkClick r:id="rId4"/>
              </a:rPr>
              <a:t>http://www.viewpure.com/f6mJ7e5YmnE?ref=bkmk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368</Words>
  <Application>Microsoft Macintosh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Phylum Arthropoda </vt:lpstr>
      <vt:lpstr>Starter 12/17</vt:lpstr>
      <vt:lpstr>Subphylum Unirami (3 Classes)</vt:lpstr>
      <vt:lpstr>Class Insecta  (the insects)</vt:lpstr>
      <vt:lpstr>Class Insecta Characteristics and special appendages</vt:lpstr>
      <vt:lpstr>Vision</vt:lpstr>
      <vt:lpstr>Feeding / Mouthparts</vt:lpstr>
      <vt:lpstr>Metamorphosis</vt:lpstr>
      <vt:lpstr>Complete Metamorphosis</vt:lpstr>
      <vt:lpstr>Assignment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dcterms:created xsi:type="dcterms:W3CDTF">2019-01-15T22:07:08Z</dcterms:created>
  <dcterms:modified xsi:type="dcterms:W3CDTF">2019-12-16T22:42:26Z</dcterms:modified>
</cp:coreProperties>
</file>