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4" r:id="rId2"/>
    <p:sldId id="256" r:id="rId3"/>
    <p:sldId id="257" r:id="rId4"/>
    <p:sldId id="258" r:id="rId5"/>
    <p:sldId id="259" r:id="rId6"/>
    <p:sldId id="266" r:id="rId7"/>
    <p:sldId id="263" r:id="rId8"/>
    <p:sldId id="267" r:id="rId9"/>
    <p:sldId id="268" r:id="rId10"/>
    <p:sldId id="269" r:id="rId11"/>
    <p:sldId id="270" r:id="rId12"/>
    <p:sldId id="262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/>
    <p:restoredTop sz="94576"/>
  </p:normalViewPr>
  <p:slideViewPr>
    <p:cSldViewPr snapToGrid="0" snapToObjects="1">
      <p:cViewPr varScale="1">
        <p:scale>
          <a:sx n="112" d="100"/>
          <a:sy n="112" d="100"/>
        </p:scale>
        <p:origin x="20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C4B52-7401-5346-A56B-E1A5E4446419}" type="datetimeFigureOut">
              <a:rPr lang="en-US" smtClean="0"/>
              <a:t>2/25/19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48E81-0644-1444-A191-6ECCD9A7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6EAAD0A-2599-7B4A-9B80-6CAEB453884F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>
                <a:ea typeface="ＭＳ Ｐゴシック" charset="-128"/>
              </a:rPr>
              <a:t>Fig. 24.27</a:t>
            </a:r>
          </a:p>
        </p:txBody>
      </p:sp>
    </p:spTree>
    <p:extLst>
      <p:ext uri="{BB962C8B-B14F-4D97-AF65-F5344CB8AC3E}">
        <p14:creationId xmlns:p14="http://schemas.microsoft.com/office/powerpoint/2010/main" val="2121157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F0D2FD9-80EC-F545-90FF-4DAEAF4F485C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>
                <a:ea typeface="ＭＳ Ｐゴシック" charset="-128"/>
              </a:rPr>
              <a:t>Fig. 24.29</a:t>
            </a:r>
          </a:p>
        </p:txBody>
      </p:sp>
    </p:spTree>
    <p:extLst>
      <p:ext uri="{BB962C8B-B14F-4D97-AF65-F5344CB8AC3E}">
        <p14:creationId xmlns:p14="http://schemas.microsoft.com/office/powerpoint/2010/main" val="294935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STOP HERE ON FIRST DAY!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1B52F7BC-8931-EF4F-8A40-73BD64D8C6A4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6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2/25/19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2/25/19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2/25/19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2/25/19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2/25/19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2/25/19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2/25/19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2/25/19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2/25/19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4864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200" y="1905000"/>
            <a:ext cx="54864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008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2/25/19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2/25/19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2/25/19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2/25/19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2/25/19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2/25/19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2/25/19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2/25/19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2/25/19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share.tv/x/Tk7EdqiLw2E" TargetMode="External"/><Relationship Id="rId2" Type="http://schemas.openxmlformats.org/officeDocument/2006/relationships/hyperlink" Target="https://safeshare.tv/x/ss5a1b669256aa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viewpure.com/nkXthUsnRz4?ref=bkmk" TargetMode="External"/><Relationship Id="rId2" Type="http://schemas.openxmlformats.org/officeDocument/2006/relationships/hyperlink" Target="http://viewpure.com/iCM6CawGBRk?ref=search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viewpure.com/bdm-SdIG8kk?ref=bkm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Starter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three classes of fishes?</a:t>
            </a:r>
          </a:p>
          <a:p>
            <a:pPr lvl="1"/>
            <a:r>
              <a:rPr lang="en-US" dirty="0" err="1"/>
              <a:t>Agnatha</a:t>
            </a:r>
            <a:r>
              <a:rPr lang="en-US" dirty="0"/>
              <a:t>, </a:t>
            </a:r>
            <a:r>
              <a:rPr lang="en-US" dirty="0" err="1"/>
              <a:t>Osteichthyes</a:t>
            </a:r>
            <a:r>
              <a:rPr lang="en-US" dirty="0"/>
              <a:t>, </a:t>
            </a:r>
            <a:r>
              <a:rPr lang="en-US" dirty="0" err="1"/>
              <a:t>Chondrichthyes</a:t>
            </a:r>
            <a:endParaRPr lang="en-US" dirty="0"/>
          </a:p>
          <a:p>
            <a:r>
              <a:rPr lang="en-US" dirty="0"/>
              <a:t>List the 5 basic characteristics of all fish</a:t>
            </a:r>
          </a:p>
          <a:p>
            <a:pPr lvl="1"/>
            <a:r>
              <a:rPr lang="en-US" dirty="0"/>
              <a:t>Gills</a:t>
            </a:r>
          </a:p>
          <a:p>
            <a:pPr lvl="1"/>
            <a:r>
              <a:rPr lang="en-US" dirty="0"/>
              <a:t>Scales</a:t>
            </a:r>
          </a:p>
          <a:p>
            <a:pPr lvl="1"/>
            <a:r>
              <a:rPr lang="en-US" dirty="0"/>
              <a:t>Fins</a:t>
            </a:r>
          </a:p>
          <a:p>
            <a:pPr lvl="1"/>
            <a:r>
              <a:rPr lang="en-US" dirty="0"/>
              <a:t>Live in water</a:t>
            </a:r>
          </a:p>
          <a:p>
            <a:pPr lvl="1"/>
            <a:r>
              <a:rPr lang="en-US" dirty="0"/>
              <a:t>Ectothermic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88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ea typeface="ＭＳ Ｐゴシック" charset="-128"/>
              </a:rPr>
              <a:t>Marine bony fishes are hypoosmotic regulators</a:t>
            </a:r>
            <a:r>
              <a:rPr lang="en-US" altLang="en-US" sz="4000">
                <a:ea typeface="ＭＳ Ｐゴシック" charset="-128"/>
              </a:rPr>
              <a:t>. 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charset="-128"/>
              </a:rPr>
              <a:t>Marine fishes have a much </a:t>
            </a:r>
            <a:r>
              <a:rPr lang="en-US" altLang="en-US" sz="2400" u="sng" dirty="0">
                <a:ea typeface="ＭＳ Ｐゴシック" charset="-128"/>
              </a:rPr>
              <a:t>lower blood salt concentration than in the seawater around them.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charset="-128"/>
              </a:rPr>
              <a:t>Therefore they tend to lose water and gain salt; the </a:t>
            </a:r>
            <a:r>
              <a:rPr lang="en-US" altLang="en-US" sz="2400" u="sng" dirty="0">
                <a:ea typeface="ＭＳ Ｐゴシック" charset="-128"/>
              </a:rPr>
              <a:t>marine fish risks </a:t>
            </a:r>
            <a:r>
              <a:rPr lang="ja-JP" altLang="en-US" sz="2400" u="sng" dirty="0">
                <a:latin typeface="Arial" charset="0"/>
                <a:ea typeface="ＭＳ Ｐゴシック" charset="-128"/>
              </a:rPr>
              <a:t>“</a:t>
            </a:r>
            <a:r>
              <a:rPr lang="en-US" altLang="ja-JP" sz="2400" u="sng" dirty="0">
                <a:ea typeface="ＭＳ Ｐゴシック" charset="-128"/>
              </a:rPr>
              <a:t>drying out.</a:t>
            </a:r>
            <a:r>
              <a:rPr lang="ja-JP" altLang="en-US" sz="2400" u="sng" dirty="0">
                <a:latin typeface="Arial" charset="0"/>
                <a:ea typeface="ＭＳ Ｐゴシック" charset="-128"/>
              </a:rPr>
              <a:t>”</a:t>
            </a:r>
            <a:endParaRPr lang="en-US" altLang="ja-JP" sz="2400" u="sng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charset="-128"/>
              </a:rPr>
              <a:t>To compensate for water loss, a </a:t>
            </a:r>
            <a:r>
              <a:rPr lang="en-US" altLang="en-US" sz="2400" u="sng" dirty="0">
                <a:ea typeface="ＭＳ Ｐゴシック" charset="-128"/>
              </a:rPr>
              <a:t>marine teleost drinks seawater</a:t>
            </a:r>
            <a:r>
              <a:rPr lang="en-US" altLang="en-US" sz="2400" dirty="0">
                <a:ea typeface="ＭＳ Ｐゴシック" charset="-128"/>
              </a:rPr>
              <a:t>; this brings in more unneeded salt.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charset="-128"/>
              </a:rPr>
              <a:t>Unneeded salt is carried by the blood to the gills and secreted </a:t>
            </a:r>
            <a:r>
              <a:rPr lang="en-US" altLang="en-US" sz="2400" u="sng" dirty="0">
                <a:ea typeface="ＭＳ Ｐゴシック" charset="-128"/>
              </a:rPr>
              <a:t>by special salt-secretory cells.</a:t>
            </a:r>
          </a:p>
        </p:txBody>
      </p:sp>
    </p:spTree>
    <p:extLst>
      <p:ext uri="{BB962C8B-B14F-4D97-AF65-F5344CB8AC3E}">
        <p14:creationId xmlns:p14="http://schemas.microsoft.com/office/powerpoint/2010/main" val="1117016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923" name="Picture 1027" descr="24_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33338"/>
            <a:ext cx="8593138" cy="679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14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057400" y="3733800"/>
            <a:ext cx="2971800" cy="1384300"/>
          </a:xfrm>
        </p:spPr>
        <p:txBody>
          <a:bodyPr/>
          <a:lstStyle/>
          <a:p>
            <a:r>
              <a:rPr lang="en-CA" altLang="en-US">
                <a:solidFill>
                  <a:schemeClr val="bg1"/>
                </a:solidFill>
                <a:ea typeface="ＭＳ Ｐゴシック" charset="-128"/>
              </a:rPr>
              <a:t>Fig. 24.29</a:t>
            </a:r>
          </a:p>
        </p:txBody>
      </p:sp>
    </p:spTree>
    <p:extLst>
      <p:ext uri="{BB962C8B-B14F-4D97-AF65-F5344CB8AC3E}">
        <p14:creationId xmlns:p14="http://schemas.microsoft.com/office/powerpoint/2010/main" val="550975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sexually reproduce and have separate sexes</a:t>
            </a:r>
          </a:p>
          <a:p>
            <a:r>
              <a:rPr lang="en-US" dirty="0"/>
              <a:t>Oviparous-eggs develop outside the female. </a:t>
            </a:r>
          </a:p>
          <a:p>
            <a:r>
              <a:rPr lang="en-US" dirty="0"/>
              <a:t>Ovoviviparous- eggs are fertilized internally and hatch and develop inside the mother. Don’t receive nutrients from her body. (Sharks)</a:t>
            </a:r>
          </a:p>
          <a:p>
            <a:r>
              <a:rPr lang="en-US" dirty="0"/>
              <a:t>Spawning-Most fish externally fertilize eggs in a large group. No parental care.</a:t>
            </a:r>
          </a:p>
          <a:p>
            <a:r>
              <a:rPr lang="en-US" dirty="0"/>
              <a:t>Mouth Brooding- a few species care for eggs and/or larvae by protecting them in their mouths.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880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257800"/>
            <a:ext cx="8229600" cy="762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Video: </a:t>
            </a:r>
            <a:r>
              <a:rPr lang="en-US" dirty="0">
                <a:hlinkClick r:id="rId2"/>
              </a:rPr>
              <a:t>Fish reproduction strategies </a:t>
            </a:r>
            <a:endParaRPr lang="en-US" dirty="0"/>
          </a:p>
          <a:p>
            <a:r>
              <a:rPr lang="en-US" dirty="0">
                <a:hlinkClick r:id="rId3"/>
              </a:rPr>
              <a:t>Seahorse giving birth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7150"/>
            <a:ext cx="4519706" cy="2305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0944" y="228600"/>
            <a:ext cx="3369856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251861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Deep-sea anglerfish. The male attaches to the female and becomes a </a:t>
            </a:r>
            <a:r>
              <a:rPr lang="en-US" dirty="0" err="1"/>
              <a:t>symbiant</a:t>
            </a:r>
            <a:r>
              <a:rPr lang="en-US" dirty="0"/>
              <a:t>, only there to provide sperm.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58527" y="4090737"/>
            <a:ext cx="3009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Mouth-brooding </a:t>
            </a:r>
            <a:r>
              <a:rPr lang="en-US" dirty="0" err="1"/>
              <a:t>jawfish</a:t>
            </a:r>
            <a:r>
              <a:rPr lang="en-US" dirty="0"/>
              <a:t> male</a:t>
            </a:r>
          </a:p>
        </p:txBody>
      </p:sp>
    </p:spTree>
    <p:extLst>
      <p:ext uri="{BB962C8B-B14F-4D97-AF65-F5344CB8AC3E}">
        <p14:creationId xmlns:p14="http://schemas.microsoft.com/office/powerpoint/2010/main" val="1371153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Life Cycle of Fish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4724400"/>
          </a:xfrm>
        </p:spPr>
        <p:txBody>
          <a:bodyPr/>
          <a:lstStyle/>
          <a:p>
            <a:endParaRPr lang="en-US" dirty="0"/>
          </a:p>
          <a:p>
            <a:r>
              <a:rPr lang="en-US" b="1" dirty="0"/>
              <a:t>Egg: –</a:t>
            </a:r>
            <a:r>
              <a:rPr lang="en-US" dirty="0"/>
              <a:t>embryo is formed inside the hardened egg, once the egg is fertilized. </a:t>
            </a:r>
          </a:p>
          <a:p>
            <a:r>
              <a:rPr lang="en-US" b="1" dirty="0"/>
              <a:t>Larvae:</a:t>
            </a:r>
            <a:r>
              <a:rPr lang="en-US" dirty="0"/>
              <a:t> </a:t>
            </a:r>
            <a:r>
              <a:rPr lang="en-US" b="1" dirty="0"/>
              <a:t>– </a:t>
            </a:r>
            <a:r>
              <a:rPr lang="en-US" dirty="0"/>
              <a:t>After hatching from egg, new larvae have a yolk sac. </a:t>
            </a:r>
          </a:p>
          <a:p>
            <a:pPr lvl="1"/>
            <a:r>
              <a:rPr lang="en-US" dirty="0"/>
              <a:t>Can survive for 2-4 days on their yolk sac food supply. </a:t>
            </a:r>
          </a:p>
          <a:p>
            <a:r>
              <a:rPr lang="en-US" b="1" dirty="0"/>
              <a:t>Fry: – </a:t>
            </a:r>
            <a:r>
              <a:rPr lang="en-US" dirty="0"/>
              <a:t>The young fish once the yolk sac is fully absorbed. </a:t>
            </a:r>
          </a:p>
          <a:p>
            <a:pPr lvl="1"/>
            <a:r>
              <a:rPr lang="en-US" dirty="0"/>
              <a:t>ready to start eating on their own. </a:t>
            </a:r>
          </a:p>
        </p:txBody>
      </p:sp>
    </p:spTree>
    <p:extLst>
      <p:ext uri="{BB962C8B-B14F-4D97-AF65-F5344CB8AC3E}">
        <p14:creationId xmlns:p14="http://schemas.microsoft.com/office/powerpoint/2010/main" val="822931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Cycle of Fish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Juvenile: – </a:t>
            </a:r>
            <a:r>
              <a:rPr lang="en-US" sz="2400" dirty="0"/>
              <a:t>Metamorphosis is the process that marks an end point of the larval stage. </a:t>
            </a:r>
          </a:p>
          <a:p>
            <a:pPr lvl="1"/>
            <a:r>
              <a:rPr lang="en-US" dirty="0"/>
              <a:t>acquire characteristics of an adult fish </a:t>
            </a:r>
          </a:p>
          <a:p>
            <a:r>
              <a:rPr lang="en-US" sz="2400" b="1" dirty="0" err="1"/>
              <a:t>Smolt</a:t>
            </a:r>
            <a:r>
              <a:rPr lang="en-US" sz="2400" b="1" dirty="0"/>
              <a:t>: – </a:t>
            </a:r>
            <a:r>
              <a:rPr lang="en-US" sz="2400" dirty="0"/>
              <a:t>rapid growth and maturation. </a:t>
            </a:r>
          </a:p>
          <a:p>
            <a:r>
              <a:rPr lang="en-US" sz="2400" b="1" dirty="0"/>
              <a:t>Adult:</a:t>
            </a:r>
            <a:r>
              <a:rPr lang="en-US" sz="2400" dirty="0"/>
              <a:t> </a:t>
            </a:r>
            <a:r>
              <a:rPr lang="en-US" sz="2400" b="1" dirty="0"/>
              <a:t>–</a:t>
            </a:r>
            <a:r>
              <a:rPr lang="en-US" sz="2400" dirty="0"/>
              <a:t>able to reproduce</a:t>
            </a:r>
          </a:p>
          <a:p>
            <a:r>
              <a:rPr lang="en-US" sz="2400" b="1" dirty="0"/>
              <a:t>Spawning:</a:t>
            </a:r>
            <a:r>
              <a:rPr lang="en-US" sz="2400" dirty="0"/>
              <a:t> </a:t>
            </a:r>
            <a:r>
              <a:rPr lang="en-US" sz="2400" b="1" dirty="0"/>
              <a:t>–</a:t>
            </a:r>
            <a:r>
              <a:rPr lang="en-US" sz="2400" dirty="0"/>
              <a:t> Females release the eggs in water and males release milt that helps to fertilize the eggs.</a:t>
            </a:r>
          </a:p>
          <a:p>
            <a:r>
              <a:rPr lang="en-US" sz="2400" dirty="0"/>
              <a:t>Video: </a:t>
            </a:r>
            <a:r>
              <a:rPr lang="en-US" sz="2400" dirty="0">
                <a:hlinkClick r:id="rId2"/>
              </a:rPr>
              <a:t>Secret Life of Baby Fish</a:t>
            </a:r>
            <a:r>
              <a:rPr lang="en-US" sz="2400" dirty="0"/>
              <a:t> </a:t>
            </a:r>
          </a:p>
          <a:p>
            <a:r>
              <a:rPr lang="en-US" sz="2400" dirty="0"/>
              <a:t>Video: </a:t>
            </a:r>
            <a:r>
              <a:rPr lang="en-US" sz="2400" dirty="0">
                <a:hlinkClick r:id="rId3"/>
              </a:rPr>
              <a:t>Life cycle of the Sockeye Salmon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875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9900" y="457200"/>
            <a:ext cx="6172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28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92646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dirty="0"/>
              <a:t>Movement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9100" y="1291590"/>
            <a:ext cx="10233800" cy="43513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/>
              <a:t>Locomotion</a:t>
            </a:r>
          </a:p>
          <a:p>
            <a:pPr eaLnBrk="1" hangingPunct="1">
              <a:buFontTx/>
              <a:buNone/>
              <a:defRPr/>
            </a:pPr>
            <a:r>
              <a:rPr lang="en-US" altLang="en-US" dirty="0"/>
              <a:t> - Typically an </a:t>
            </a:r>
            <a:r>
              <a:rPr lang="ja-JP" altLang="en-US"/>
              <a:t>“</a:t>
            </a:r>
            <a:r>
              <a:rPr lang="en-US" altLang="ja-JP" dirty="0"/>
              <a:t>s-shaped</a:t>
            </a:r>
            <a:r>
              <a:rPr lang="ja-JP" altLang="en-US"/>
              <a:t>”</a:t>
            </a:r>
            <a:r>
              <a:rPr lang="en-US" altLang="ja-JP" dirty="0"/>
              <a:t> swimming pattern</a:t>
            </a:r>
          </a:p>
          <a:p>
            <a:pPr eaLnBrk="1" hangingPunct="1">
              <a:buFontTx/>
              <a:buNone/>
              <a:defRPr/>
            </a:pPr>
            <a:r>
              <a:rPr lang="en-US" altLang="en-US" dirty="0"/>
              <a:t> - Bands of muscles along the body (</a:t>
            </a:r>
            <a:r>
              <a:rPr lang="en-US" altLang="en-US" i="1" dirty="0"/>
              <a:t>myomeres</a:t>
            </a:r>
            <a:r>
              <a:rPr lang="en-US" altLang="en-US" dirty="0"/>
              <a:t>) drive swimming motion</a:t>
            </a:r>
          </a:p>
          <a:p>
            <a:pPr eaLnBrk="1" hangingPunct="1">
              <a:buFontTx/>
              <a:buNone/>
              <a:defRPr/>
            </a:pPr>
            <a:r>
              <a:rPr lang="en-US" altLang="en-US" dirty="0"/>
              <a:t> - Different fins are used for different forward movements</a:t>
            </a:r>
          </a:p>
          <a:p>
            <a:pPr eaLnBrk="1" hangingPunct="1">
              <a:buFontTx/>
              <a:buNone/>
              <a:defRPr/>
            </a:pPr>
            <a:r>
              <a:rPr lang="en-US" altLang="en-US" dirty="0"/>
              <a:t>Video: </a:t>
            </a:r>
            <a:r>
              <a:rPr lang="en-US" altLang="en-US" dirty="0">
                <a:hlinkClick r:id="rId3"/>
              </a:rPr>
              <a:t>Fish Locomotion</a:t>
            </a:r>
            <a:endParaRPr lang="en-US" altLang="en-US" dirty="0"/>
          </a:p>
        </p:txBody>
      </p:sp>
      <p:pic>
        <p:nvPicPr>
          <p:cNvPr id="4" name="Picture 4" descr="cas24204_08_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00" y="4346575"/>
            <a:ext cx="89328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300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9A130-56AA-5A45-8FA1-097AF14AF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E311-D08F-2F4F-83C7-172A20A1B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the google classroom (</a:t>
            </a:r>
            <a:r>
              <a:rPr lang="en-US" dirty="0" err="1"/>
              <a:t>classroom.google.com</a:t>
            </a:r>
            <a:r>
              <a:rPr lang="en-US" dirty="0"/>
              <a:t>)</a:t>
            </a:r>
          </a:p>
          <a:p>
            <a:r>
              <a:rPr lang="en-US" dirty="0"/>
              <a:t>Do the Fish Physiology assignment! Due </a:t>
            </a:r>
            <a:r>
              <a:rPr lang="en-US"/>
              <a:t>next time. </a:t>
            </a:r>
          </a:p>
        </p:txBody>
      </p:sp>
    </p:spTree>
    <p:extLst>
      <p:ext uri="{BB962C8B-B14F-4D97-AF65-F5344CB8AC3E}">
        <p14:creationId xmlns:p14="http://schemas.microsoft.com/office/powerpoint/2010/main" val="961349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Fish Physiology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03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and 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Physiology: The physical mechanisms and structures that keep a living body functioning. </a:t>
            </a:r>
          </a:p>
          <a:p>
            <a:endParaRPr lang="en-US" dirty="0"/>
          </a:p>
          <a:p>
            <a:r>
              <a:rPr lang="en-US" dirty="0"/>
              <a:t>How an organism is built (anatomy) correlates with how it functions (physiology), as well as its habitat (where it lives)</a:t>
            </a:r>
          </a:p>
        </p:txBody>
      </p:sp>
    </p:spTree>
    <p:extLst>
      <p:ext uri="{BB962C8B-B14F-4D97-AF65-F5344CB8AC3E}">
        <p14:creationId xmlns:p14="http://schemas.microsoft.com/office/powerpoint/2010/main" val="1111822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5750700" cy="43513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2 chambered heart</a:t>
            </a:r>
          </a:p>
          <a:p>
            <a:r>
              <a:rPr lang="en-US" altLang="en-US" dirty="0">
                <a:ea typeface="ＭＳ Ｐゴシック" charset="-128"/>
              </a:rPr>
              <a:t>Deoxygenated blood enters 1</a:t>
            </a:r>
            <a:r>
              <a:rPr lang="en-US" altLang="en-US" baseline="30000" dirty="0">
                <a:ea typeface="ＭＳ Ｐゴシック" charset="-128"/>
              </a:rPr>
              <a:t>st</a:t>
            </a:r>
            <a:r>
              <a:rPr lang="en-US" altLang="en-US" dirty="0">
                <a:ea typeface="ＭＳ Ｐゴシック" charset="-128"/>
              </a:rPr>
              <a:t> chamber of heart from body (atrium)</a:t>
            </a:r>
          </a:p>
          <a:p>
            <a:r>
              <a:rPr lang="en-US" altLang="en-US" dirty="0">
                <a:ea typeface="ＭＳ Ｐゴシック" charset="-128"/>
              </a:rPr>
              <a:t>2</a:t>
            </a:r>
            <a:r>
              <a:rPr lang="en-US" altLang="en-US" baseline="30000" dirty="0">
                <a:ea typeface="ＭＳ Ｐゴシック" charset="-128"/>
              </a:rPr>
              <a:t>nd</a:t>
            </a:r>
            <a:r>
              <a:rPr lang="en-US" altLang="en-US" dirty="0">
                <a:ea typeface="ＭＳ Ｐゴシック" charset="-128"/>
              </a:rPr>
              <a:t> chamber pumps this blood into gills (ventricle)</a:t>
            </a:r>
          </a:p>
          <a:p>
            <a:r>
              <a:rPr lang="en-US" altLang="en-US" dirty="0">
                <a:ea typeface="ＭＳ Ｐゴシック" charset="-128"/>
              </a:rPr>
              <a:t>Gas exchange takes place in gills</a:t>
            </a:r>
          </a:p>
          <a:p>
            <a:r>
              <a:rPr lang="en-US" altLang="en-US" dirty="0">
                <a:ea typeface="ＭＳ Ｐゴシック" charset="-128"/>
              </a:rPr>
              <a:t>Oxygenated blood carried to rest of body</a:t>
            </a:r>
          </a:p>
          <a:p>
            <a:endParaRPr lang="en-US" dirty="0"/>
          </a:p>
        </p:txBody>
      </p:sp>
      <p:sp>
        <p:nvSpPr>
          <p:cNvPr id="4" name="Rectangle 3" descr="cas28193_08_15"/>
          <p:cNvSpPr>
            <a:spLocks noGrp="1" noChangeAspect="1" noChangeArrowheads="1"/>
          </p:cNvSpPr>
          <p:nvPr isPhoto="1"/>
        </p:nvSpPr>
        <p:spPr bwMode="auto">
          <a:xfrm>
            <a:off x="6616699" y="1284287"/>
            <a:ext cx="5592491" cy="28813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600" y="4324350"/>
            <a:ext cx="38100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25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6119000" cy="43513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Must keep gills irrigated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Swimming, opening &amp; closing of mouth</a:t>
            </a:r>
          </a:p>
          <a:p>
            <a:r>
              <a:rPr lang="en-US" altLang="en-US" dirty="0">
                <a:ea typeface="ＭＳ Ｐゴシック" charset="-128"/>
              </a:rPr>
              <a:t>Each gill has rows of filaments with lamellae (increases surface area)</a:t>
            </a:r>
          </a:p>
          <a:p>
            <a:r>
              <a:rPr lang="en-US" altLang="en-US" dirty="0">
                <a:ea typeface="ＭＳ Ｐゴシック" charset="-128"/>
              </a:rPr>
              <a:t>Oxygen diffuses from sea water to blood</a:t>
            </a:r>
          </a:p>
          <a:p>
            <a:r>
              <a:rPr lang="en-US" altLang="en-US" dirty="0">
                <a:ea typeface="ＭＳ Ｐゴシック" charset="-128"/>
              </a:rPr>
              <a:t>Water and blood flow in opposite directions </a:t>
            </a:r>
            <a:r>
              <a:rPr lang="en-US" altLang="en-US" dirty="0">
                <a:ea typeface="ＭＳ Ｐゴシック" charset="-128"/>
                <a:sym typeface="Wingdings" charset="2"/>
              </a:rPr>
              <a:t> boosting diffusion rate</a:t>
            </a:r>
          </a:p>
          <a:p>
            <a:pPr lvl="1"/>
            <a:r>
              <a:rPr lang="en-US" altLang="en-US" dirty="0">
                <a:ea typeface="ＭＳ Ｐゴシック" charset="-128"/>
                <a:sym typeface="Wingdings" charset="2"/>
              </a:rPr>
              <a:t>Counter-current diffusion</a:t>
            </a:r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Rectangle 3" descr="cas28193_08_17"/>
          <p:cNvSpPr>
            <a:spLocks noGrp="1" noChangeAspect="1" noChangeArrowheads="1"/>
          </p:cNvSpPr>
          <p:nvPr isPhoto="1"/>
        </p:nvSpPr>
        <p:spPr bwMode="auto">
          <a:xfrm>
            <a:off x="6959599" y="508000"/>
            <a:ext cx="4842175" cy="6045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83356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534400" cy="609600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>
                <a:ea typeface="ＭＳ Ｐゴシック" charset="-128"/>
              </a:rPr>
              <a:t>Neutral Buoyancy (maintaining vertical position in the water column)</a:t>
            </a:r>
            <a:endParaRPr lang="en-CA" altLang="en-US" sz="3200" dirty="0">
              <a:ea typeface="ＭＳ Ｐゴシック" charset="-128"/>
            </a:endParaRPr>
          </a:p>
        </p:txBody>
      </p:sp>
      <p:pic>
        <p:nvPicPr>
          <p:cNvPr id="55298" name="Picture 6" descr="24_2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4014" y="914400"/>
            <a:ext cx="3176587" cy="5638800"/>
          </a:xfrm>
          <a:noFill/>
        </p:spPr>
      </p:pic>
      <p:sp>
        <p:nvSpPr>
          <p:cNvPr id="5529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143000"/>
            <a:ext cx="5715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charset="-128"/>
              </a:rPr>
              <a:t> Fish are slightly heavier than water.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charset="-128"/>
              </a:rPr>
              <a:t>To keep from sinking, sharks must continually move forward</a:t>
            </a:r>
          </a:p>
          <a:p>
            <a:pPr lvl="1"/>
            <a:r>
              <a:rPr lang="en-US" altLang="en-US" sz="2000" dirty="0">
                <a:ea typeface="ＭＳ Ｐゴシック" charset="-128"/>
              </a:rPr>
              <a:t>The shark liver has </a:t>
            </a:r>
            <a:r>
              <a:rPr lang="en-US" altLang="en-US" sz="2000" b="1" dirty="0" err="1">
                <a:ea typeface="ＭＳ Ｐゴシック" charset="-128"/>
              </a:rPr>
              <a:t>squaline</a:t>
            </a:r>
            <a:r>
              <a:rPr lang="en-US" altLang="en-US" sz="2000" dirty="0">
                <a:ea typeface="ＭＳ Ｐゴシック" charset="-128"/>
              </a:rPr>
              <a:t>, a fatty hydrocarbon, that acts to keep sharks a little buoyant.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charset="-128"/>
              </a:rPr>
              <a:t>The </a:t>
            </a:r>
            <a:r>
              <a:rPr lang="en-US" altLang="en-US" sz="2400" b="1" dirty="0">
                <a:ea typeface="ＭＳ Ｐゴシック" charset="-128"/>
              </a:rPr>
              <a:t>swim bladder</a:t>
            </a:r>
            <a:r>
              <a:rPr lang="en-US" altLang="en-US" sz="2400" dirty="0">
                <a:ea typeface="ＭＳ Ｐゴシック" charset="-128"/>
              </a:rPr>
              <a:t>, is the most efficient flotation device.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ea typeface="ＭＳ Ｐゴシック" charset="-128"/>
              </a:rPr>
              <a:t>A fish can control depth by adjusting the volume of gas in the swim bladder.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ea typeface="ＭＳ Ｐゴシック" charset="-128"/>
              </a:rPr>
              <a:t>Due to pressure, as a fish descends, the bladder is compressed making the total density of the fish greater.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ea typeface="ＭＳ Ｐゴシック" charset="-128"/>
              </a:rPr>
              <a:t>As a fish ascends, the bladder expands making the fish lighter and it will rise ever faster.</a:t>
            </a:r>
          </a:p>
        </p:txBody>
      </p:sp>
    </p:spTree>
    <p:extLst>
      <p:ext uri="{BB962C8B-B14F-4D97-AF65-F5344CB8AC3E}">
        <p14:creationId xmlns:p14="http://schemas.microsoft.com/office/powerpoint/2010/main" val="4087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Teleosts</a:t>
            </a:r>
            <a:r>
              <a:rPr lang="en-US" dirty="0"/>
              <a:t> vs. </a:t>
            </a:r>
            <a:r>
              <a:rPr lang="en-US" dirty="0" err="1"/>
              <a:t>Chondrichthians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Teleosts</a:t>
            </a:r>
            <a:r>
              <a:rPr lang="en-US" dirty="0"/>
              <a:t>: Swim bladder provide buoyancy</a:t>
            </a:r>
          </a:p>
          <a:p>
            <a:r>
              <a:rPr lang="en-US" dirty="0" err="1"/>
              <a:t>Chondricthians</a:t>
            </a:r>
            <a:r>
              <a:rPr lang="en-US" dirty="0"/>
              <a:t>: Stiff pectoral fins and </a:t>
            </a:r>
            <a:r>
              <a:rPr lang="en-US" dirty="0" err="1"/>
              <a:t>squaline</a:t>
            </a:r>
            <a:r>
              <a:rPr lang="en-US" dirty="0"/>
              <a:t> oil provide </a:t>
            </a:r>
            <a:r>
              <a:rPr lang="en-US" dirty="0" err="1"/>
              <a:t>buoancy</a:t>
            </a:r>
            <a:endParaRPr lang="en-US" dirty="0"/>
          </a:p>
        </p:txBody>
      </p:sp>
      <p:pic>
        <p:nvPicPr>
          <p:cNvPr id="4" name="Picture 4" descr="cas24204_08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2" y="3123577"/>
            <a:ext cx="9274628" cy="335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983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774700"/>
          </a:xfrm>
        </p:spPr>
        <p:txBody>
          <a:bodyPr>
            <a:normAutofit fontScale="90000"/>
          </a:bodyPr>
          <a:lstStyle/>
          <a:p>
            <a:r>
              <a:rPr lang="en-US" altLang="en-US" b="1">
                <a:ea typeface="ＭＳ Ｐゴシック" charset="-128"/>
              </a:rPr>
              <a:t>Osmotic Regulation</a:t>
            </a:r>
            <a:r>
              <a:rPr lang="en-US" altLang="en-US">
                <a:ea typeface="ＭＳ Ｐゴシック" charset="-128"/>
              </a:rPr>
              <a:t> 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0"/>
            <a:ext cx="8382000" cy="52578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 Freshwater has far less salt than is in fish blood; water tends to enter the body of the fish and salt is lost by diffusion.</a:t>
            </a:r>
          </a:p>
          <a:p>
            <a:r>
              <a:rPr lang="en-US" altLang="en-US">
                <a:ea typeface="ＭＳ Ｐゴシック" charset="-128"/>
              </a:rPr>
              <a:t>The scaled and mucous-covered body is mostly impermeable, but gills allow water and salt fluxes.</a:t>
            </a:r>
          </a:p>
        </p:txBody>
      </p:sp>
    </p:spTree>
    <p:extLst>
      <p:ext uri="{BB962C8B-B14F-4D97-AF65-F5344CB8AC3E}">
        <p14:creationId xmlns:p14="http://schemas.microsoft.com/office/powerpoint/2010/main" val="778088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ea typeface="ＭＳ Ｐゴシック" charset="-128"/>
              </a:rPr>
              <a:t>Freshwater fishes are hyperosmotic regulators</a:t>
            </a:r>
            <a:r>
              <a:rPr lang="en-US" altLang="en-US" sz="4000">
                <a:ea typeface="ＭＳ Ｐゴシック" charset="-128"/>
              </a:rPr>
              <a:t>. 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There is </a:t>
            </a:r>
            <a:r>
              <a:rPr lang="en-US" altLang="en-US" u="sng" dirty="0">
                <a:ea typeface="ＭＳ Ｐゴシック" charset="-128"/>
              </a:rPr>
              <a:t>more water surrounding the fish than there is inside its cells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The </a:t>
            </a:r>
            <a:r>
              <a:rPr lang="en-US" altLang="en-US" dirty="0" err="1">
                <a:ea typeface="ＭＳ Ｐゴシック" charset="-128"/>
              </a:rPr>
              <a:t>opisthonephric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u="sng" dirty="0">
                <a:ea typeface="ＭＳ Ｐゴシック" charset="-128"/>
              </a:rPr>
              <a:t>kidney pumps excess water out</a:t>
            </a:r>
            <a:r>
              <a:rPr lang="en-US" altLang="en-US" dirty="0">
                <a:ea typeface="ＭＳ Ｐゴシック" charset="-128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Special salt-absorbing cells located in epithelium actively move salt ions from the water to the fishes</a:t>
            </a:r>
            <a:r>
              <a:rPr lang="ja-JP" altLang="en-US" dirty="0">
                <a:latin typeface="Arial" charset="0"/>
                <a:ea typeface="ＭＳ Ｐゴシック" charset="-128"/>
              </a:rPr>
              <a:t>’</a:t>
            </a:r>
            <a:r>
              <a:rPr lang="en-US" altLang="ja-JP" dirty="0">
                <a:ea typeface="ＭＳ Ｐゴシック" charset="-128"/>
              </a:rPr>
              <a:t> blood.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These systems are efficient; a freshwater fish devotes little energy to keeping osmotic balance.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About 90% of bony fishes are restricted to either freshwater or seawater habitats.</a:t>
            </a:r>
          </a:p>
          <a:p>
            <a:pPr>
              <a:lnSpc>
                <a:spcPct val="90000"/>
              </a:lnSpc>
            </a:pPr>
            <a:r>
              <a:rPr lang="en-US" altLang="en-US" dirty="0" err="1">
                <a:ea typeface="ＭＳ Ｐゴシック" charset="-128"/>
              </a:rPr>
              <a:t>Euryhaline</a:t>
            </a:r>
            <a:r>
              <a:rPr lang="en-US" altLang="en-US" dirty="0">
                <a:ea typeface="ＭＳ Ｐゴシック" charset="-128"/>
              </a:rPr>
              <a:t> fishes live in estuaries where salinity fluctuates throughout the day.</a:t>
            </a:r>
          </a:p>
        </p:txBody>
      </p:sp>
    </p:spTree>
    <p:extLst>
      <p:ext uri="{BB962C8B-B14F-4D97-AF65-F5344CB8AC3E}">
        <p14:creationId xmlns:p14="http://schemas.microsoft.com/office/powerpoint/2010/main" val="37861996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15432</TotalTime>
  <Words>837</Words>
  <Application>Microsoft Macintosh PowerPoint</Application>
  <PresentationFormat>Widescreen</PresentationFormat>
  <Paragraphs>94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メイリオ</vt:lpstr>
      <vt:lpstr>ＭＳ Ｐゴシック</vt:lpstr>
      <vt:lpstr>Arial</vt:lpstr>
      <vt:lpstr>Calibri</vt:lpstr>
      <vt:lpstr>Corbel</vt:lpstr>
      <vt:lpstr>Tahoma</vt:lpstr>
      <vt:lpstr>Wingdings</vt:lpstr>
      <vt:lpstr>Depth</vt:lpstr>
      <vt:lpstr>Starter Questions</vt:lpstr>
      <vt:lpstr>Fish Physiology</vt:lpstr>
      <vt:lpstr>Anatomy and Physiology</vt:lpstr>
      <vt:lpstr>Circulatory System</vt:lpstr>
      <vt:lpstr>Respiration</vt:lpstr>
      <vt:lpstr>Neutral Buoyancy (maintaining vertical position in the water column)</vt:lpstr>
      <vt:lpstr>Teleosts vs. Chondrichthians</vt:lpstr>
      <vt:lpstr>Osmotic Regulation </vt:lpstr>
      <vt:lpstr>Freshwater fishes are hyperosmotic regulators. </vt:lpstr>
      <vt:lpstr>Marine bony fishes are hypoosmotic regulators. </vt:lpstr>
      <vt:lpstr>Fig. 24.29</vt:lpstr>
      <vt:lpstr>Reproduction</vt:lpstr>
      <vt:lpstr>PowerPoint Presentation</vt:lpstr>
      <vt:lpstr>Life Cycle of Fish</vt:lpstr>
      <vt:lpstr>Life Cycle of Fish</vt:lpstr>
      <vt:lpstr>PowerPoint Presentation</vt:lpstr>
      <vt:lpstr>Movement</vt:lpstr>
      <vt:lpstr>Assignment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 Physiology</dc:title>
  <dc:creator>Microsoft Office User</dc:creator>
  <cp:lastModifiedBy>Microsoft Office User</cp:lastModifiedBy>
  <cp:revision>16</cp:revision>
  <dcterms:created xsi:type="dcterms:W3CDTF">2017-03-31T15:11:24Z</dcterms:created>
  <dcterms:modified xsi:type="dcterms:W3CDTF">2019-02-25T12:40:24Z</dcterms:modified>
</cp:coreProperties>
</file>