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4" r:id="rId14"/>
    <p:sldId id="271" r:id="rId15"/>
    <p:sldId id="275" r:id="rId16"/>
    <p:sldId id="276" r:id="rId17"/>
    <p:sldId id="272" r:id="rId18"/>
    <p:sldId id="273" r:id="rId19"/>
    <p:sldId id="292" r:id="rId20"/>
    <p:sldId id="293" r:id="rId21"/>
    <p:sldId id="294" r:id="rId22"/>
    <p:sldId id="277" r:id="rId23"/>
    <p:sldId id="278" r:id="rId24"/>
    <p:sldId id="282" r:id="rId25"/>
    <p:sldId id="281" r:id="rId26"/>
    <p:sldId id="285" r:id="rId27"/>
    <p:sldId id="289" r:id="rId28"/>
    <p:sldId id="284" r:id="rId29"/>
    <p:sldId id="291" r:id="rId30"/>
    <p:sldId id="286" r:id="rId31"/>
    <p:sldId id="28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15"/>
  </p:normalViewPr>
  <p:slideViewPr>
    <p:cSldViewPr snapToGrid="0" snapToObjects="1">
      <p:cViewPr varScale="1">
        <p:scale>
          <a:sx n="81" d="100"/>
          <a:sy n="81" d="100"/>
        </p:scale>
        <p:origin x="18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650CC-2255-8944-9D25-40AC3F2AD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CF6227-3FCA-344C-885B-77C9FBA34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0486F-86A2-AA4F-BABD-EB9F1365D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DA3F-CDFB-6B46-9E40-6B3889DABB0C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BC17A-537E-D74E-BC40-35C7D1354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E2B3E-C365-D54C-8C67-1F68EADF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DD13-DA91-7440-915D-662B0D8A4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23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EE178-B8EA-AD45-8532-1E3665DF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957747-8AFB-074F-A2FF-1F6C972E2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3AE62-3818-4748-A1CC-C32E732EE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DA3F-CDFB-6B46-9E40-6B3889DABB0C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1053B-0DC7-BD48-9123-9A96F9F9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5F986-5D1B-CA4C-A11C-D0F44D8B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DD13-DA91-7440-915D-662B0D8A4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96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C5652A-EA77-CF48-8F81-3AA8C7B15A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719E72-ED0F-7040-94E4-45FB4CE08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0340B-536F-6940-B642-5A48303C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DA3F-CDFB-6B46-9E40-6B3889DABB0C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403D8-A430-4C43-B302-65E0B4D78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8E80B-FF34-6E49-A2B6-14F093D6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DD13-DA91-7440-915D-662B0D8A4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9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9442B-A601-D148-9816-ECC4CFE8B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CA7AC-4444-F54C-A800-B739DD2E0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63DC0-6B50-8940-BDD2-E3C5259A8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DA3F-CDFB-6B46-9E40-6B3889DABB0C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6375A-514B-544F-AC92-A0BCFA1CA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62A72-62C1-0A4B-8D6D-802894EFF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DD13-DA91-7440-915D-662B0D8A4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3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3CA9B-D703-504C-B2E5-8ACDD01A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227CA-0814-6B40-8582-9F549A1F5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01437-51B3-184E-B47F-32CE3ACDE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DA3F-CDFB-6B46-9E40-6B3889DABB0C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906FD-6A1D-1649-AC74-D91908F8D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099D0-8F19-5346-ABF9-9335255C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DD13-DA91-7440-915D-662B0D8A4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84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46FF0-B7A5-E940-9225-005FE5AF2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55010-E386-074B-9D32-DC756CB0D2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EE2EA8-D1F6-6C49-BBBA-3530AB8E7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0D510-2EA2-C24D-9383-7673C405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DA3F-CDFB-6B46-9E40-6B3889DABB0C}" type="datetimeFigureOut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CDDC2-56BB-7B47-89A8-08F62BBC4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941F1-C568-8A41-B5E1-B4B8A0AE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DD13-DA91-7440-915D-662B0D8A4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6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935A5-4E81-A84B-A98F-DA94C69D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CE3A0-5849-284E-AFEA-E7652915B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58D80-9CEB-3247-BC3F-4B6E6D4D1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B4EA7-9448-6E48-B0E9-EB3EC906D2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5EEA2A-A763-D143-B90A-8962924DC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0DE49A-BE7F-DC43-88CF-16F1ECFAB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DA3F-CDFB-6B46-9E40-6B3889DABB0C}" type="datetimeFigureOut">
              <a:rPr lang="en-US" smtClean="0"/>
              <a:t>3/7/19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853A4-41DF-A243-97FA-64508B45F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60375-4636-4843-BE7A-A0F6AF985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DD13-DA91-7440-915D-662B0D8A4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5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73C40-BD1C-3A44-B8E7-EB19813C9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979F3-B514-C644-B15B-C8AEFF9F4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DA3F-CDFB-6B46-9E40-6B3889DABB0C}" type="datetimeFigureOut">
              <a:rPr lang="en-US" smtClean="0"/>
              <a:t>3/7/19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FC103-A5C4-4247-85CD-767E9D28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1F730-4250-4D44-B66A-B437AC226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DD13-DA91-7440-915D-662B0D8A4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7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8AD3B1-1940-8146-9360-30AB4BD6A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DA3F-CDFB-6B46-9E40-6B3889DABB0C}" type="datetimeFigureOut">
              <a:rPr lang="en-US" smtClean="0"/>
              <a:t>3/7/19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EAD322-9EAF-024F-89C4-0288F59FD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5F841-AF35-F148-A9A4-ED04007A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DD13-DA91-7440-915D-662B0D8A4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50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BC133-51AC-BE42-80A7-21752E893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16C01-F173-134A-8EAD-CFF606A18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38C4B-1237-2440-BCA0-1CCC1DCA1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6585E4-2F7F-3C4D-928E-32C7ADE8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DA3F-CDFB-6B46-9E40-6B3889DABB0C}" type="datetimeFigureOut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3077B-337F-484A-A7C0-1072CCAE5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ABF56-FEDD-8A40-8E65-F8678CE68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DD13-DA91-7440-915D-662B0D8A4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0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30CD8-C0B9-3A49-8A2E-E4FC632F6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9546C-34A1-D042-9839-B3324A5D84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2013B-10C3-134A-AEB4-DF71DF7AD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52583-6869-AE49-B09E-F19E587A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BDA3F-CDFB-6B46-9E40-6B3889DABB0C}" type="datetimeFigureOut">
              <a:rPr lang="en-US" smtClean="0"/>
              <a:t>3/7/19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B3AB6-5FA2-9E4E-82A1-3C3ED8D0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ED1D3-6491-E641-B061-84FAD8238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DD13-DA91-7440-915D-662B0D8A4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13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F860B4-F116-6D45-BC61-333AAF54D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1C930-7C01-EB48-9F11-DF724EE8C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108EF-4B02-0B43-B28C-BA8DE3DA1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BDA3F-CDFB-6B46-9E40-6B3889DABB0C}" type="datetimeFigureOut">
              <a:rPr lang="en-US" smtClean="0"/>
              <a:t>3/7/19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D91E7-B542-054D-8E18-56FA0A879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3F696-EDAF-6D4B-A5C8-C58C52775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BDD13-DA91-7440-915D-662B0D8A4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59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ROaJY6Xnk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MjAiWnzU2aE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northwestfrogfest.com/Dart%20Frogs%20For%20Flyers%20010.jp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viewpure.com/DMvL4zOLSeM?start=0&amp;end=0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viewpure.com/AkqK2jdbduQ?start=0&amp;end=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viewpure.com/mRrIITcUeBM?start=0&amp;end=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69C2F5B-CE3F-3C47-8702-310EB72145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381000"/>
            <a:ext cx="7772400" cy="23050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dirty="0"/>
              <a:t>Amphibians</a:t>
            </a:r>
            <a:br>
              <a:rPr lang="en-US" altLang="en-US" sz="4800" dirty="0"/>
            </a:br>
            <a:r>
              <a:rPr lang="en-US" altLang="en-US" sz="3200" dirty="0"/>
              <a:t>Class </a:t>
            </a:r>
            <a:r>
              <a:rPr lang="en-US" altLang="en-US" sz="3200" dirty="0" err="1"/>
              <a:t>Amphibia</a:t>
            </a:r>
            <a:br>
              <a:rPr lang="en-US" altLang="en-US" sz="3200" dirty="0"/>
            </a:br>
            <a:r>
              <a:rPr lang="en-US" altLang="en-US" sz="3200" dirty="0"/>
              <a:t>Phylum </a:t>
            </a:r>
            <a:r>
              <a:rPr lang="en-US" altLang="en-US" sz="3200" dirty="0" err="1"/>
              <a:t>Chordata</a:t>
            </a:r>
            <a:br>
              <a:rPr lang="en-US" altLang="en-US" sz="3200" dirty="0"/>
            </a:br>
            <a:r>
              <a:rPr lang="en-US" altLang="en-US" sz="3200" dirty="0"/>
              <a:t>Subphylum Vertebrata</a:t>
            </a:r>
            <a:endParaRPr lang="en-US" alt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DA104-FF9B-F242-8A92-FC509E4F4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296" y="3973185"/>
            <a:ext cx="3916855" cy="2539836"/>
          </a:xfrm>
          <a:prstGeom prst="rect">
            <a:avLst/>
          </a:prstGeom>
        </p:spPr>
      </p:pic>
      <p:pic>
        <p:nvPicPr>
          <p:cNvPr id="13315" name="Picture 5" descr="amphibians">
            <a:extLst>
              <a:ext uri="{FF2B5EF4-FFF2-40B4-BE49-F238E27FC236}">
                <a16:creationId xmlns:a16="http://schemas.microsoft.com/office/drawing/2014/main" id="{A2690D14-AF80-9443-AD51-36781F399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1" y="2275489"/>
            <a:ext cx="29035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51C7A4-B1DC-6043-9F28-6C55DB31C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241" y="381000"/>
            <a:ext cx="3558428" cy="32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38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65B34C6-2DC3-DC46-9E82-C5086CA1E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dirty="0"/>
              <a:t>Reproduction</a:t>
            </a: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BCF9264F-1975-344C-A07A-21761510A01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Internal or external fertilization depending on species</a:t>
            </a:r>
          </a:p>
          <a:p>
            <a:pPr eaLnBrk="1" hangingPunct="1">
              <a:defRPr/>
            </a:pPr>
            <a:r>
              <a:rPr lang="en-US" altLang="en-US" dirty="0"/>
              <a:t>Amphibians return to the water to reproduce</a:t>
            </a:r>
          </a:p>
          <a:p>
            <a:pPr eaLnBrk="1" hangingPunct="1">
              <a:defRPr/>
            </a:pPr>
            <a:r>
              <a:rPr lang="en-US" altLang="en-US" dirty="0"/>
              <a:t>Eggs do not have shells or amnion</a:t>
            </a:r>
          </a:p>
          <a:p>
            <a:pPr eaLnBrk="1" hangingPunct="1">
              <a:defRPr/>
            </a:pPr>
            <a:r>
              <a:rPr lang="en-US" altLang="en-US" dirty="0"/>
              <a:t>Will dry out if not in water</a:t>
            </a:r>
          </a:p>
        </p:txBody>
      </p:sp>
      <p:sp>
        <p:nvSpPr>
          <p:cNvPr id="13316" name="Rectangle 5">
            <a:extLst>
              <a:ext uri="{FF2B5EF4-FFF2-40B4-BE49-F238E27FC236}">
                <a16:creationId xmlns:a16="http://schemas.microsoft.com/office/drawing/2014/main" id="{BE7CEE58-4EC4-AC42-9CC0-92B3DCCFA11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22532" name="Picture 7" descr="amphibian_eggs">
            <a:extLst>
              <a:ext uri="{FF2B5EF4-FFF2-40B4-BE49-F238E27FC236}">
                <a16:creationId xmlns:a16="http://schemas.microsoft.com/office/drawing/2014/main" id="{62D80866-B653-DA4B-AA3A-1C245136B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3355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317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37E5938-4C7D-0D47-8CAB-15D19BD5C6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Strategies to keep eggs wet: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AD01D11-F063-224C-8EBD-0CEA16BB68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1"/>
            <a:ext cx="8229600" cy="4144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Laying eggs directly in water</a:t>
            </a:r>
          </a:p>
          <a:p>
            <a:pPr eaLnBrk="1" hangingPunct="1">
              <a:defRPr/>
            </a:pPr>
            <a:r>
              <a:rPr lang="en-US" altLang="en-US"/>
              <a:t>Laying eggs on moist ground</a:t>
            </a:r>
          </a:p>
          <a:p>
            <a:pPr eaLnBrk="1" hangingPunct="1">
              <a:defRPr/>
            </a:pPr>
            <a:r>
              <a:rPr lang="en-US" altLang="en-US"/>
              <a:t>Wrapping eggs in leaves</a:t>
            </a:r>
          </a:p>
          <a:p>
            <a:pPr eaLnBrk="1" hangingPunct="1">
              <a:defRPr/>
            </a:pPr>
            <a:r>
              <a:rPr lang="en-US" altLang="en-US"/>
              <a:t>Brooding eggs in pockets on the female’s back</a:t>
            </a:r>
          </a:p>
        </p:txBody>
      </p:sp>
    </p:spTree>
    <p:extLst>
      <p:ext uri="{BB962C8B-B14F-4D97-AF65-F5344CB8AC3E}">
        <p14:creationId xmlns:p14="http://schemas.microsoft.com/office/powerpoint/2010/main" val="184993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62B644A-CEBD-E841-8188-1D174DD8F4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5257800" cy="1020762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en-US" sz="2000" dirty="0"/>
              <a:t>Pygmy Marsupial Frog</a:t>
            </a:r>
            <a:br>
              <a:rPr lang="en-US" altLang="en-US" sz="2000" dirty="0"/>
            </a:br>
            <a:r>
              <a:rPr lang="en-US" altLang="en-US" sz="2000" i="1" dirty="0" err="1"/>
              <a:t>Flectonotus</a:t>
            </a:r>
            <a:r>
              <a:rPr lang="en-US" altLang="en-US" sz="2000" i="1" dirty="0"/>
              <a:t> </a:t>
            </a:r>
            <a:r>
              <a:rPr lang="en-US" altLang="en-US" sz="2000" i="1" dirty="0" err="1"/>
              <a:t>pygmaeus</a:t>
            </a:r>
            <a:r>
              <a:rPr lang="en-US" altLang="en-US" sz="2000" dirty="0"/>
              <a:t> </a:t>
            </a:r>
          </a:p>
        </p:txBody>
      </p:sp>
      <p:pic>
        <p:nvPicPr>
          <p:cNvPr id="24578" name="Picture 5" descr="don%27t%20feed%20them%20after%20midnight.jpg">
            <a:extLst>
              <a:ext uri="{FF2B5EF4-FFF2-40B4-BE49-F238E27FC236}">
                <a16:creationId xmlns:a16="http://schemas.microsoft.com/office/drawing/2014/main" id="{C77873BC-CFDA-DF40-A4F7-47321CAB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1"/>
            <a:ext cx="39624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1">
            <a:extLst>
              <a:ext uri="{FF2B5EF4-FFF2-40B4-BE49-F238E27FC236}">
                <a16:creationId xmlns:a16="http://schemas.microsoft.com/office/drawing/2014/main" id="{9ADD54FC-CE00-0547-8523-EE4CA371F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988" y="241301"/>
            <a:ext cx="2120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hlinkClick r:id="rId3"/>
              </a:rPr>
              <a:t>Suriname sea toad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hlinkClick r:id="rId3"/>
              </a:rPr>
              <a:t>Video</a:t>
            </a:r>
            <a:endParaRPr lang="en-US" altLang="en-US" sz="1800"/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id="{B9F3BF10-127A-BB44-A1DB-8C95EEE88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4913314"/>
            <a:ext cx="359410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3">
            <a:extLst>
              <a:ext uri="{FF2B5EF4-FFF2-40B4-BE49-F238E27FC236}">
                <a16:creationId xmlns:a16="http://schemas.microsoft.com/office/drawing/2014/main" id="{5B80851B-AA68-F047-8677-914D3AF23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5048250"/>
            <a:ext cx="2300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Laying eggs in water</a:t>
            </a:r>
          </a:p>
        </p:txBody>
      </p:sp>
      <p:pic>
        <p:nvPicPr>
          <p:cNvPr id="24582" name="Picture 4">
            <a:extLst>
              <a:ext uri="{FF2B5EF4-FFF2-40B4-BE49-F238E27FC236}">
                <a16:creationId xmlns:a16="http://schemas.microsoft.com/office/drawing/2014/main" id="{3CD2D063-8B33-F244-8562-C39BE73B1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2514600"/>
            <a:ext cx="33020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5">
            <a:extLst>
              <a:ext uri="{FF2B5EF4-FFF2-40B4-BE49-F238E27FC236}">
                <a16:creationId xmlns:a16="http://schemas.microsoft.com/office/drawing/2014/main" id="{B31D556D-950D-8846-9CCE-572F75862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2036763"/>
            <a:ext cx="3454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Laying eggs on leaf in rainforest</a:t>
            </a:r>
          </a:p>
        </p:txBody>
      </p:sp>
    </p:spTree>
    <p:extLst>
      <p:ext uri="{BB962C8B-B14F-4D97-AF65-F5344CB8AC3E}">
        <p14:creationId xmlns:p14="http://schemas.microsoft.com/office/powerpoint/2010/main" val="2607232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E7FEB43-F005-1041-9E88-08FA072417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Amphibian Metamorphosis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860DF2E-BA85-254A-99C2-B86EE37DB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0200" y="1219201"/>
            <a:ext cx="7848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Change in form and habits of an animal</a:t>
            </a:r>
          </a:p>
          <a:p>
            <a:pPr eaLnBrk="1" hangingPunct="1">
              <a:defRPr/>
            </a:pPr>
            <a:r>
              <a:rPr lang="en-US" altLang="en-US" dirty="0" err="1"/>
              <a:t>Egg</a:t>
            </a:r>
            <a:r>
              <a:rPr lang="en-US" altLang="en-US" dirty="0" err="1">
                <a:sym typeface="Wingdings"/>
              </a:rPr>
              <a:t>tadpoleadult</a:t>
            </a:r>
            <a:endParaRPr lang="en-US" altLang="en-US" dirty="0"/>
          </a:p>
        </p:txBody>
      </p:sp>
      <p:pic>
        <p:nvPicPr>
          <p:cNvPr id="25603" name="Picture 1">
            <a:extLst>
              <a:ext uri="{FF2B5EF4-FFF2-40B4-BE49-F238E27FC236}">
                <a16:creationId xmlns:a16="http://schemas.microsoft.com/office/drawing/2014/main" id="{C491D058-C129-CA45-ADA4-8B53079ED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71800"/>
            <a:ext cx="55245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3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FE4FE7FC-3FC9-3749-95C3-7520BDDB0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59D84E7-3414-284B-9DC6-B4A4631E8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26627" name="Picture 5" descr="tailed-frog-tadpoles">
            <a:extLst>
              <a:ext uri="{FF2B5EF4-FFF2-40B4-BE49-F238E27FC236}">
                <a16:creationId xmlns:a16="http://schemas.microsoft.com/office/drawing/2014/main" id="{AF0C9A9C-0F62-E848-A2C9-8D767AAF8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845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551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643FFE5-BF5B-674D-96D0-A418E8889C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Tadpole into Adult Frog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C692CD9-956E-D041-8B3E-7D06D80A70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It affects nearly every organ in the tadpole’s body</a:t>
            </a:r>
          </a:p>
          <a:p>
            <a:pPr eaLnBrk="1" hangingPunct="1">
              <a:defRPr/>
            </a:pPr>
            <a:r>
              <a:rPr lang="en-US" altLang="en-US" dirty="0"/>
              <a:t>Gills are reabsorbed and lungs develop</a:t>
            </a:r>
          </a:p>
          <a:p>
            <a:pPr eaLnBrk="1" hangingPunct="1">
              <a:defRPr/>
            </a:pPr>
            <a:r>
              <a:rPr lang="en-US" altLang="en-US" dirty="0"/>
              <a:t>Circulatory system is reorganized to send blood to the lungs</a:t>
            </a:r>
          </a:p>
          <a:p>
            <a:pPr eaLnBrk="1" hangingPunct="1">
              <a:defRPr/>
            </a:pPr>
            <a:r>
              <a:rPr lang="en-US" altLang="en-US" dirty="0"/>
              <a:t>Tail fin is reabsorbed</a:t>
            </a:r>
          </a:p>
        </p:txBody>
      </p:sp>
    </p:spTree>
    <p:extLst>
      <p:ext uri="{BB962C8B-B14F-4D97-AF65-F5344CB8AC3E}">
        <p14:creationId xmlns:p14="http://schemas.microsoft.com/office/powerpoint/2010/main" val="3105607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4523D6B-257E-E140-A5A6-B6C8171CF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Tadpole into Adult Frog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75E9D33-D871-744D-8A85-000F1DDF60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Body grows limbs and completely reorganizes its skeleton, muscles, and parts of the nervous system.</a:t>
            </a:r>
          </a:p>
          <a:p>
            <a:pPr eaLnBrk="1" hangingPunct="1">
              <a:defRPr/>
            </a:pPr>
            <a:endParaRPr lang="en-US" altLang="en-US"/>
          </a:p>
          <a:p>
            <a:pPr eaLnBrk="1" hangingPunct="1">
              <a:defRPr/>
            </a:pPr>
            <a:r>
              <a:rPr lang="en-US" altLang="en-US"/>
              <a:t>Digestive system is rebuilt to handle a carnivorous diet.</a:t>
            </a:r>
          </a:p>
        </p:txBody>
      </p:sp>
    </p:spTree>
    <p:extLst>
      <p:ext uri="{BB962C8B-B14F-4D97-AF65-F5344CB8AC3E}">
        <p14:creationId xmlns:p14="http://schemas.microsoft.com/office/powerpoint/2010/main" val="1637823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889B9C0-36BA-0C44-8EDA-2CC58E744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765A341-B756-7C44-9BD5-5C61CE8DF2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29699" name="Picture 5" descr="image?id=64247&amp;rendTypeId=4">
            <a:extLst>
              <a:ext uri="{FF2B5EF4-FFF2-40B4-BE49-F238E27FC236}">
                <a16:creationId xmlns:a16="http://schemas.microsoft.com/office/drawing/2014/main" id="{48E54863-D1E5-3E4B-9BD3-5F319BCE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8750"/>
            <a:ext cx="7620000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441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F976A7E-A582-DF4A-AFD5-494ED742D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dirty="0"/>
              <a:t>Three Orders of Modern Amphibians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460DFC1-5A5A-AA46-AC5B-D66C46CDA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828801"/>
            <a:ext cx="8229600" cy="42973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/>
              <a:t>Salamanders: </a:t>
            </a:r>
            <a:r>
              <a:rPr lang="en-US" altLang="en-US" sz="3600" dirty="0" err="1"/>
              <a:t>Urodela</a:t>
            </a:r>
            <a:r>
              <a:rPr lang="en-US" altLang="en-US" sz="3600" dirty="0"/>
              <a:t> or </a:t>
            </a:r>
            <a:r>
              <a:rPr lang="en-US" altLang="en-US" sz="3600" dirty="0" err="1"/>
              <a:t>Caudata</a:t>
            </a:r>
            <a:endParaRPr lang="en-US" altLang="en-US" sz="3600" dirty="0"/>
          </a:p>
          <a:p>
            <a:pPr eaLnBrk="1" hangingPunct="1">
              <a:defRPr/>
            </a:pPr>
            <a:endParaRPr lang="en-US" altLang="en-US" sz="3600" dirty="0"/>
          </a:p>
          <a:p>
            <a:pPr eaLnBrk="1" hangingPunct="1">
              <a:defRPr/>
            </a:pPr>
            <a:r>
              <a:rPr lang="en-US" altLang="en-US" sz="3600" dirty="0"/>
              <a:t>Frogs: </a:t>
            </a:r>
            <a:r>
              <a:rPr lang="en-US" altLang="en-US" sz="3600" dirty="0" err="1"/>
              <a:t>Anura</a:t>
            </a:r>
            <a:endParaRPr lang="en-US" altLang="en-US" sz="3600" dirty="0"/>
          </a:p>
          <a:p>
            <a:pPr eaLnBrk="1" hangingPunct="1">
              <a:defRPr/>
            </a:pPr>
            <a:endParaRPr lang="en-US" altLang="en-US" sz="3600" dirty="0"/>
          </a:p>
          <a:p>
            <a:pPr eaLnBrk="1" hangingPunct="1">
              <a:defRPr/>
            </a:pPr>
            <a:r>
              <a:rPr lang="en-US" altLang="en-US" sz="3600" dirty="0"/>
              <a:t>Caecilians: </a:t>
            </a:r>
            <a:r>
              <a:rPr lang="en-US" altLang="en-US" sz="3600" dirty="0" err="1"/>
              <a:t>Gymnophiona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394628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0DF53-B8C9-B740-8D79-9B7FAA88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46BFD-84B4-0140-8B5B-ACA934C19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Amphibian R &amp; Q on Canvas</a:t>
            </a:r>
          </a:p>
        </p:txBody>
      </p:sp>
    </p:spTree>
    <p:extLst>
      <p:ext uri="{BB962C8B-B14F-4D97-AF65-F5344CB8AC3E}">
        <p14:creationId xmlns:p14="http://schemas.microsoft.com/office/powerpoint/2010/main" val="657778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D385854-4C78-9E4B-8246-3C32B904F0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53F7B67-56F1-1A43-8424-2CA3A1E16D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Animals that can live on land and in water</a:t>
            </a:r>
          </a:p>
          <a:p>
            <a:pPr algn="ctr" eaLnBrk="1" hangingPunct="1">
              <a:buFontTx/>
              <a:buNone/>
              <a:defRPr/>
            </a:pPr>
            <a:endParaRPr lang="en-US" altLang="en-US" sz="2400" dirty="0"/>
          </a:p>
        </p:txBody>
      </p:sp>
      <p:pic>
        <p:nvPicPr>
          <p:cNvPr id="14339" name="Picture 1">
            <a:extLst>
              <a:ext uri="{FF2B5EF4-FFF2-40B4-BE49-F238E27FC236}">
                <a16:creationId xmlns:a16="http://schemas.microsoft.com/office/drawing/2014/main" id="{6A514C81-EF4B-F741-A61D-73D91B570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54289"/>
            <a:ext cx="594360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962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62568-5A70-D64C-8938-25F67AFD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Starter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381A6-30E0-7947-B688-FB42F76AF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14401"/>
            <a:ext cx="8229600" cy="4525963"/>
          </a:xfrm>
        </p:spPr>
        <p:txBody>
          <a:bodyPr/>
          <a:lstStyle/>
          <a:p>
            <a:r>
              <a:rPr lang="en-US" dirty="0"/>
              <a:t>1. List the general characteristics for all amphibians</a:t>
            </a:r>
          </a:p>
          <a:p>
            <a:pPr eaLnBrk="1" hangingPunct="1">
              <a:defRPr/>
            </a:pPr>
            <a:r>
              <a:rPr lang="en-US" altLang="en-US" sz="1800" dirty="0" err="1"/>
              <a:t>Tetrapods</a:t>
            </a:r>
            <a:endParaRPr lang="en-US" altLang="en-US" sz="1800" dirty="0"/>
          </a:p>
          <a:p>
            <a:pPr eaLnBrk="1" hangingPunct="1">
              <a:defRPr/>
            </a:pPr>
            <a:r>
              <a:rPr lang="en-US" altLang="en-US" sz="1800" dirty="0"/>
              <a:t>Soft, scale-less skin that absorbs oxygen and water</a:t>
            </a:r>
          </a:p>
          <a:p>
            <a:pPr eaLnBrk="1" hangingPunct="1">
              <a:defRPr/>
            </a:pPr>
            <a:r>
              <a:rPr lang="en-US" altLang="en-US" sz="1800" dirty="0"/>
              <a:t>Oviparous; lay soft non-amniotic eggs</a:t>
            </a:r>
          </a:p>
          <a:p>
            <a:pPr eaLnBrk="1" hangingPunct="1">
              <a:defRPr/>
            </a:pPr>
            <a:r>
              <a:rPr lang="en-US" altLang="en-US" sz="1800" dirty="0"/>
              <a:t>Ectothermic</a:t>
            </a:r>
            <a:endParaRPr lang="en-US" dirty="0"/>
          </a:p>
          <a:p>
            <a:r>
              <a:rPr lang="en-US" dirty="0"/>
              <a:t>2. Why was </a:t>
            </a:r>
            <a:r>
              <a:rPr lang="en-US" dirty="0" err="1"/>
              <a:t>Acanthostega</a:t>
            </a:r>
            <a:r>
              <a:rPr lang="en-US" dirty="0"/>
              <a:t> an important animal?</a:t>
            </a:r>
          </a:p>
          <a:p>
            <a:pPr lvl="1"/>
            <a:r>
              <a:rPr lang="en-US" dirty="0"/>
              <a:t>It shows the transition between fish and true land </a:t>
            </a:r>
            <a:r>
              <a:rPr lang="en-US" dirty="0" err="1"/>
              <a:t>tetrapods</a:t>
            </a:r>
            <a:endParaRPr lang="en-US" dirty="0"/>
          </a:p>
          <a:p>
            <a:r>
              <a:rPr lang="en-US" dirty="0"/>
              <a:t>3. How do amphibians achieve gas exchange?</a:t>
            </a:r>
          </a:p>
          <a:p>
            <a:pPr lvl="1"/>
            <a:r>
              <a:rPr lang="en-US" dirty="0"/>
              <a:t>Gills, lungs, and skin</a:t>
            </a:r>
          </a:p>
        </p:txBody>
      </p:sp>
    </p:spTree>
    <p:extLst>
      <p:ext uri="{BB962C8B-B14F-4D97-AF65-F5344CB8AC3E}">
        <p14:creationId xmlns:p14="http://schemas.microsoft.com/office/powerpoint/2010/main" val="154615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5CE24-86DE-D743-B37F-21BE57FA5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Amphibians Day 2: Orders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72AF10-9C0C-F443-9CED-2107DDB0F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760" y="1597184"/>
            <a:ext cx="2794000" cy="236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2BD2C1-3127-B44C-8DD7-F42F0F22D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901" y="365125"/>
            <a:ext cx="3875899" cy="2766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0F41BA-F409-304B-A7C7-689215508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223" y="3751669"/>
            <a:ext cx="3836670" cy="2544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E8A163-3CEB-1F4F-93A7-B60748069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530" y="4081189"/>
            <a:ext cx="2564576" cy="1885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540F3C-B022-864E-A5E8-C8A01551C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86" y="4553744"/>
            <a:ext cx="3115827" cy="1742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7E7A6-7452-054E-87C2-D5FBF2AA6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8881" y="1528173"/>
            <a:ext cx="34163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34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D8EDF88-8BFC-AC4D-AAC4-319B3D891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Order </a:t>
            </a:r>
            <a:r>
              <a:rPr lang="en-US" altLang="en-US" dirty="0" err="1"/>
              <a:t>Caudata</a:t>
            </a:r>
            <a:r>
              <a:rPr lang="en-US" altLang="en-US" dirty="0"/>
              <a:t> or </a:t>
            </a:r>
            <a:r>
              <a:rPr lang="en-US" altLang="en-US" dirty="0" err="1"/>
              <a:t>Urodela</a:t>
            </a:r>
            <a:r>
              <a:rPr lang="en-US" altLang="en-US" dirty="0"/>
              <a:t>: Salamanders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FF3E7B3-B809-A44C-87DE-98CDB99E167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More than 300 species</a:t>
            </a:r>
          </a:p>
          <a:p>
            <a:pPr eaLnBrk="1" hangingPunct="1">
              <a:defRPr/>
            </a:pPr>
            <a:r>
              <a:rPr lang="en-US" altLang="en-US" dirty="0"/>
              <a:t>Long body </a:t>
            </a:r>
          </a:p>
          <a:p>
            <a:pPr eaLnBrk="1" hangingPunct="1">
              <a:defRPr/>
            </a:pPr>
            <a:r>
              <a:rPr lang="en-US" altLang="en-US" dirty="0"/>
              <a:t>Four walking limbs of equal size</a:t>
            </a:r>
          </a:p>
          <a:p>
            <a:pPr eaLnBrk="1" hangingPunct="1">
              <a:defRPr/>
            </a:pPr>
            <a:r>
              <a:rPr lang="en-US" altLang="en-US" dirty="0"/>
              <a:t>Tail</a:t>
            </a:r>
          </a:p>
          <a:p>
            <a:pPr eaLnBrk="1" hangingPunct="1">
              <a:defRPr/>
            </a:pPr>
            <a:r>
              <a:rPr lang="en-US" altLang="en-US" dirty="0"/>
              <a:t>True teeth on both jaws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8B71D58F-89C4-4F42-8A55-972BAACB156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32772" name="Picture 8" descr="lucifu3">
            <a:extLst>
              <a:ext uri="{FF2B5EF4-FFF2-40B4-BE49-F238E27FC236}">
                <a16:creationId xmlns:a16="http://schemas.microsoft.com/office/drawing/2014/main" id="{CC3AC6CF-4D45-854C-A467-A9CC8477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1524001"/>
            <a:ext cx="4411663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129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75F4EE04-2638-EF49-8072-115EEC984B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Salamanders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DEDAD34-4335-5A44-BC05-E25F1E9996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2930" y="1600200"/>
            <a:ext cx="9627870" cy="32829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Walk with a side-to-side movement that may be similar to ancient </a:t>
            </a:r>
            <a:r>
              <a:rPr lang="en-US" altLang="en-US" dirty="0" err="1"/>
              <a:t>tetrapods</a:t>
            </a:r>
            <a:endParaRPr lang="en-US" altLang="en-US" dirty="0"/>
          </a:p>
          <a:p>
            <a:pPr>
              <a:defRPr/>
            </a:pPr>
            <a:r>
              <a:rPr lang="en-US" altLang="en-US" dirty="0"/>
              <a:t>Video: </a:t>
            </a:r>
            <a:r>
              <a:rPr lang="en-US" altLang="en-US" dirty="0">
                <a:hlinkClick r:id="rId2"/>
              </a:rPr>
              <a:t>https://www.youtube.com/watch?v=MjAiWnzU2aE</a:t>
            </a:r>
            <a:endParaRPr lang="en-US" altLang="en-US" dirty="0"/>
          </a:p>
          <a:p>
            <a:pPr>
              <a:defRPr/>
            </a:pPr>
            <a:endParaRPr lang="en-US" altLang="en-US" dirty="0"/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FAC84FD9-10A0-0941-BA28-348CE2CDB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51127"/>
            <a:ext cx="5867400" cy="24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1">
            <a:extLst>
              <a:ext uri="{FF2B5EF4-FFF2-40B4-BE49-F238E27FC236}">
                <a16:creationId xmlns:a16="http://schemas.microsoft.com/office/drawing/2014/main" id="{9D188ACA-A6A4-2742-8E4F-B3039E4E2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294188"/>
            <a:ext cx="36385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Axolotle</a:t>
            </a:r>
            <a:r>
              <a:rPr lang="en-US" altLang="en-US" sz="1800" dirty="0"/>
              <a:t>: adult retains external gills, lives underwater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800" dirty="0"/>
              <a:t>Video: https://</a:t>
            </a:r>
            <a:r>
              <a:rPr lang="en-US" altLang="en-US" sz="1800" dirty="0" err="1"/>
              <a:t>www.youtube.com</a:t>
            </a:r>
            <a:r>
              <a:rPr lang="en-US" altLang="en-US" sz="1800" dirty="0"/>
              <a:t>/</a:t>
            </a:r>
            <a:r>
              <a:rPr lang="en-US" altLang="en-US" sz="1800" dirty="0" err="1"/>
              <a:t>watch?v</a:t>
            </a:r>
            <a:r>
              <a:rPr lang="en-US" altLang="en-US" sz="1800" dirty="0"/>
              <a:t>=lL87xhk63FM</a:t>
            </a:r>
          </a:p>
        </p:txBody>
      </p:sp>
      <p:sp>
        <p:nvSpPr>
          <p:cNvPr id="33797" name="TextBox 2">
            <a:extLst>
              <a:ext uri="{FF2B5EF4-FFF2-40B4-BE49-F238E27FC236}">
                <a16:creationId xmlns:a16="http://schemas.microsoft.com/office/drawing/2014/main" id="{82D62922-B116-F043-9FA0-68DE407AF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248400"/>
            <a:ext cx="15240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314916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B16E80B-E3D7-CF4E-BB63-020C26E118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Order </a:t>
            </a:r>
            <a:r>
              <a:rPr lang="en-US" altLang="en-US" dirty="0" err="1"/>
              <a:t>Anura</a:t>
            </a:r>
            <a:r>
              <a:rPr lang="en-US" altLang="en-US" dirty="0"/>
              <a:t>: Frogs and Toads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F827723-CDD7-9443-81AD-6FB8E2B533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4011"/>
            <a:ext cx="7620000" cy="39163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Tailless bodies</a:t>
            </a:r>
          </a:p>
          <a:p>
            <a:pPr eaLnBrk="1" hangingPunct="1">
              <a:defRPr/>
            </a:pPr>
            <a:r>
              <a:rPr lang="en-US" altLang="en-US" dirty="0"/>
              <a:t>Long, muscular hind limbs</a:t>
            </a:r>
          </a:p>
          <a:p>
            <a:pPr eaLnBrk="1" hangingPunct="1">
              <a:defRPr/>
            </a:pPr>
            <a:r>
              <a:rPr lang="en-US" altLang="en-US" dirty="0"/>
              <a:t>Webbed feet</a:t>
            </a:r>
          </a:p>
          <a:p>
            <a:pPr eaLnBrk="1" hangingPunct="1">
              <a:defRPr/>
            </a:pPr>
            <a:r>
              <a:rPr lang="en-US" altLang="en-US" dirty="0"/>
              <a:t>Exposed eardrums</a:t>
            </a:r>
          </a:p>
          <a:p>
            <a:pPr eaLnBrk="1" hangingPunct="1">
              <a:defRPr/>
            </a:pPr>
            <a:r>
              <a:rPr lang="en-US" altLang="en-US" dirty="0"/>
              <a:t>Bulging eyes</a:t>
            </a:r>
          </a:p>
          <a:p>
            <a:pPr>
              <a:defRPr/>
            </a:pPr>
            <a:r>
              <a:rPr lang="en-US" altLang="en-US" dirty="0"/>
              <a:t>Many species have glands that make toxins that protect them from predators</a:t>
            </a:r>
          </a:p>
        </p:txBody>
      </p:sp>
      <p:pic>
        <p:nvPicPr>
          <p:cNvPr id="35843" name="Picture 1">
            <a:extLst>
              <a:ext uri="{FF2B5EF4-FFF2-40B4-BE49-F238E27FC236}">
                <a16:creationId xmlns:a16="http://schemas.microsoft.com/office/drawing/2014/main" id="{8E3A3FAB-DCA9-1740-A82D-1B577F0B4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420" y="632619"/>
            <a:ext cx="281940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2">
            <a:extLst>
              <a:ext uri="{FF2B5EF4-FFF2-40B4-BE49-F238E27FC236}">
                <a16:creationId xmlns:a16="http://schemas.microsoft.com/office/drawing/2014/main" id="{145C96A0-AD90-7749-B2D7-FB3613C88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140" y="3326130"/>
            <a:ext cx="3924300" cy="27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860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97037EC-6C1B-4942-B3AF-4DD14D4722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Frogs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F7EF820-7E42-7743-9581-1E9BE816D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Characteristics: </a:t>
            </a:r>
          </a:p>
          <a:p>
            <a:pPr lvl="1">
              <a:defRPr/>
            </a:pPr>
            <a:r>
              <a:rPr lang="en-US" dirty="0"/>
              <a:t>bulging </a:t>
            </a:r>
            <a:r>
              <a:rPr lang="en-US" b="1" dirty="0"/>
              <a:t>eyes</a:t>
            </a:r>
          </a:p>
          <a:p>
            <a:pPr lvl="1">
              <a:defRPr/>
            </a:pPr>
            <a:r>
              <a:rPr lang="en-US" b="1" dirty="0"/>
              <a:t>strong</a:t>
            </a:r>
            <a:r>
              <a:rPr lang="en-US" dirty="0"/>
              <a:t>, long, webbed hind feet that are adapted for leaping and swimming</a:t>
            </a:r>
          </a:p>
          <a:p>
            <a:pPr lvl="1">
              <a:defRPr/>
            </a:pPr>
            <a:r>
              <a:rPr lang="en-US" dirty="0"/>
              <a:t>smooth or slimy skin </a:t>
            </a:r>
          </a:p>
          <a:p>
            <a:pPr lvl="1">
              <a:defRPr/>
            </a:pPr>
            <a:r>
              <a:rPr lang="en-US" dirty="0"/>
              <a:t>Teeth in top jaw</a:t>
            </a:r>
          </a:p>
          <a:p>
            <a:pPr lvl="1">
              <a:defRPr/>
            </a:pPr>
            <a:r>
              <a:rPr lang="en-US" dirty="0"/>
              <a:t>Tympanum: external ear drum</a:t>
            </a:r>
          </a:p>
          <a:p>
            <a:pPr>
              <a:defRPr/>
            </a:pPr>
            <a:r>
              <a:rPr lang="en-US" altLang="en-US" dirty="0"/>
              <a:t>Over 3000 species</a:t>
            </a:r>
          </a:p>
          <a:p>
            <a:pPr eaLnBrk="1" hangingPunct="1">
              <a:defRPr/>
            </a:pPr>
            <a:r>
              <a:rPr lang="en-US" altLang="en-US" dirty="0"/>
              <a:t>Largest group of living amphibians</a:t>
            </a:r>
          </a:p>
          <a:p>
            <a:pPr eaLnBrk="1" hangingPunct="1">
              <a:defRPr/>
            </a:pPr>
            <a:r>
              <a:rPr lang="en-US" altLang="en-US" dirty="0"/>
              <a:t>Generally live in moist environments</a:t>
            </a:r>
          </a:p>
        </p:txBody>
      </p:sp>
      <p:pic>
        <p:nvPicPr>
          <p:cNvPr id="34819" name="Picture 5" descr="Dart%2520Frogs%2520For%2520Flyers%2520010">
            <a:hlinkClick r:id="rId2"/>
            <a:extLst>
              <a:ext uri="{FF2B5EF4-FFF2-40B4-BE49-F238E27FC236}">
                <a16:creationId xmlns:a16="http://schemas.microsoft.com/office/drawing/2014/main" id="{BDC974C4-8241-4D4A-B1BE-B68DFFB88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088" y="3360420"/>
            <a:ext cx="3341632" cy="3303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599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2E0D7D6-0653-F74F-8E9F-4BD9DE9BAF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Frogs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AD0DE3A-4B6E-6F40-9F16-B0C028EB354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Live in every environment on Earth except at the poles and the driest deserts.</a:t>
            </a:r>
          </a:p>
        </p:txBody>
      </p:sp>
      <p:sp>
        <p:nvSpPr>
          <p:cNvPr id="31748" name="Rectangle 6">
            <a:extLst>
              <a:ext uri="{FF2B5EF4-FFF2-40B4-BE49-F238E27FC236}">
                <a16:creationId xmlns:a16="http://schemas.microsoft.com/office/drawing/2014/main" id="{94ED5D49-0A8E-DE4F-9A05-B047AF665E5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38916" name="Picture 5" descr="frogs_12-up">
            <a:extLst>
              <a:ext uri="{FF2B5EF4-FFF2-40B4-BE49-F238E27FC236}">
                <a16:creationId xmlns:a16="http://schemas.microsoft.com/office/drawing/2014/main" id="{FF621A5D-90B5-6A46-88B1-A15E3D43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44881"/>
            <a:ext cx="457200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80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039A7AEA-3EB8-9341-AF06-4481EB6E5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Golden Poison Arrow Frog </a:t>
            </a:r>
          </a:p>
        </p:txBody>
      </p:sp>
      <p:pic>
        <p:nvPicPr>
          <p:cNvPr id="32771" name="Content Placeholder 4">
            <a:extLst>
              <a:ext uri="{FF2B5EF4-FFF2-40B4-BE49-F238E27FC236}">
                <a16:creationId xmlns:a16="http://schemas.microsoft.com/office/drawing/2014/main" id="{47708EFE-59A0-5F4B-AFA9-2844CEB6BD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0050" y="1219200"/>
            <a:ext cx="4673600" cy="3505200"/>
          </a:xfrm>
        </p:spPr>
      </p:pic>
      <p:pic>
        <p:nvPicPr>
          <p:cNvPr id="39939" name="Picture 5">
            <a:extLst>
              <a:ext uri="{FF2B5EF4-FFF2-40B4-BE49-F238E27FC236}">
                <a16:creationId xmlns:a16="http://schemas.microsoft.com/office/drawing/2014/main" id="{F7AAE72A-7609-4E4A-9B02-0ADADF4DA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43201"/>
            <a:ext cx="38100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1">
            <a:extLst>
              <a:ext uri="{FF2B5EF4-FFF2-40B4-BE49-F238E27FC236}">
                <a16:creationId xmlns:a16="http://schemas.microsoft.com/office/drawing/2014/main" id="{67EDD8DB-879C-624A-98D7-267B8F3BC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100" y="5010150"/>
            <a:ext cx="45275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Produce a neurotoxin in their skin. Used by humans in weapons</a:t>
            </a:r>
          </a:p>
        </p:txBody>
      </p:sp>
    </p:spTree>
    <p:extLst>
      <p:ext uri="{BB962C8B-B14F-4D97-AF65-F5344CB8AC3E}">
        <p14:creationId xmlns:p14="http://schemas.microsoft.com/office/powerpoint/2010/main" val="3745402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127DC18-BB7C-B241-AB7D-AA7325545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Toads (family </a:t>
            </a:r>
            <a:r>
              <a:rPr lang="en-US" altLang="en-US" dirty="0" err="1"/>
              <a:t>Bufonidae</a:t>
            </a:r>
            <a:r>
              <a:rPr lang="en-US" altLang="en-US" dirty="0"/>
              <a:t>)</a:t>
            </a:r>
          </a:p>
        </p:txBody>
      </p:sp>
      <p:sp>
        <p:nvSpPr>
          <p:cNvPr id="30723" name="Rectangle 4">
            <a:extLst>
              <a:ext uri="{FF2B5EF4-FFF2-40B4-BE49-F238E27FC236}">
                <a16:creationId xmlns:a16="http://schemas.microsoft.com/office/drawing/2014/main" id="{F9FEAF66-CE87-1B4C-9E41-699930FE080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Rougher, bumpier skin</a:t>
            </a:r>
          </a:p>
          <a:p>
            <a:pPr eaLnBrk="1" hangingPunct="1">
              <a:defRPr/>
            </a:pPr>
            <a:r>
              <a:rPr lang="en-US" altLang="en-US" dirty="0"/>
              <a:t>Shorter legs- not good jumpers</a:t>
            </a:r>
          </a:p>
          <a:p>
            <a:pPr eaLnBrk="1" hangingPunct="1">
              <a:defRPr/>
            </a:pPr>
            <a:r>
              <a:rPr lang="en-US" altLang="en-US" dirty="0"/>
              <a:t>Fat, stubby bodies</a:t>
            </a:r>
          </a:p>
          <a:p>
            <a:pPr eaLnBrk="1" hangingPunct="1">
              <a:defRPr/>
            </a:pPr>
            <a:r>
              <a:rPr lang="en-US" altLang="en-US" dirty="0"/>
              <a:t>Can live in dry environments</a:t>
            </a:r>
          </a:p>
          <a:p>
            <a:pPr eaLnBrk="1" hangingPunct="1">
              <a:defRPr/>
            </a:pPr>
            <a:r>
              <a:rPr lang="en-US" altLang="en-US" dirty="0"/>
              <a:t>Most lack teeth</a:t>
            </a:r>
          </a:p>
        </p:txBody>
      </p:sp>
      <p:pic>
        <p:nvPicPr>
          <p:cNvPr id="37892" name="Picture 7" descr="Gulf_Coast_toad">
            <a:extLst>
              <a:ext uri="{FF2B5EF4-FFF2-40B4-BE49-F238E27FC236}">
                <a16:creationId xmlns:a16="http://schemas.microsoft.com/office/drawing/2014/main" id="{B8F35C01-0B4B-3343-9127-C0DD43C05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20" y="365125"/>
            <a:ext cx="3630930" cy="335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3A5AD8-ADA4-AE4F-8A78-2569B0861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060" y="4001294"/>
            <a:ext cx="3699510" cy="2466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85C5C6-350A-844B-A811-BA02F3F2F4E5}"/>
              </a:ext>
            </a:extLst>
          </p:cNvPr>
          <p:cNvSpPr txBox="1"/>
          <p:nvPr/>
        </p:nvSpPr>
        <p:spPr>
          <a:xfrm>
            <a:off x="9349740" y="6297930"/>
            <a:ext cx="126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Boreal toad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E166A4-81F5-F141-A9A3-28450E422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" y="4410948"/>
            <a:ext cx="3801904" cy="1900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CB81F9-B88F-6946-BBC3-62B4D8B330A3}"/>
              </a:ext>
            </a:extLst>
          </p:cNvPr>
          <p:cNvSpPr txBox="1"/>
          <p:nvPr/>
        </p:nvSpPr>
        <p:spPr>
          <a:xfrm>
            <a:off x="217170" y="6469380"/>
            <a:ext cx="144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Fowler’s toad</a:t>
            </a:r>
          </a:p>
        </p:txBody>
      </p:sp>
    </p:spTree>
    <p:extLst>
      <p:ext uri="{BB962C8B-B14F-4D97-AF65-F5344CB8AC3E}">
        <p14:creationId xmlns:p14="http://schemas.microsoft.com/office/powerpoint/2010/main" val="1885787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6172-7001-A447-BA8E-87A549D9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Frogs vs. Toads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85E692-FBC3-A74F-B3AC-4031BFB9C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3975" y="1381126"/>
            <a:ext cx="7004050" cy="5453063"/>
          </a:xfrm>
        </p:spPr>
      </p:pic>
    </p:spTree>
    <p:extLst>
      <p:ext uri="{BB962C8B-B14F-4D97-AF65-F5344CB8AC3E}">
        <p14:creationId xmlns:p14="http://schemas.microsoft.com/office/powerpoint/2010/main" val="1441111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763D9B9-A828-A848-875F-3EF3EFD06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Amphibians General Characteristics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9799FD8-B12B-4D43-A0B3-A7D96E3EE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2209801"/>
            <a:ext cx="8229600" cy="39163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err="1"/>
              <a:t>Tetrapods</a:t>
            </a:r>
            <a:endParaRPr lang="en-US" altLang="en-US" dirty="0"/>
          </a:p>
          <a:p>
            <a:pPr eaLnBrk="1" hangingPunct="1">
              <a:defRPr/>
            </a:pPr>
            <a:r>
              <a:rPr lang="en-US" altLang="en-US" dirty="0"/>
              <a:t>Soft, scale-less skin that absorbs oxygen and water</a:t>
            </a:r>
          </a:p>
          <a:p>
            <a:pPr eaLnBrk="1" hangingPunct="1">
              <a:defRPr/>
            </a:pPr>
            <a:r>
              <a:rPr lang="en-US" altLang="en-US" dirty="0"/>
              <a:t>Oviparous; lay soft non-amniotic eggs</a:t>
            </a:r>
          </a:p>
          <a:p>
            <a:pPr eaLnBrk="1" hangingPunct="1">
              <a:defRPr/>
            </a:pPr>
            <a:r>
              <a:rPr lang="en-US" altLang="en-US" dirty="0"/>
              <a:t>Ectothermic</a:t>
            </a:r>
          </a:p>
          <a:p>
            <a:pPr eaLnBrk="1" hangingPunct="1">
              <a:defRPr/>
            </a:pPr>
            <a:endParaRPr lang="en-US" altLang="en-US" dirty="0"/>
          </a:p>
          <a:p>
            <a:pPr eaLnBrk="1" hangingPunct="1">
              <a:buFontTx/>
              <a:buNone/>
              <a:defRPr/>
            </a:pPr>
            <a:endParaRPr lang="en-US" altLang="en-US" dirty="0"/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1069C536-9810-A943-A253-CD2612D5F984}"/>
              </a:ext>
            </a:extLst>
          </p:cNvPr>
          <p:cNvSpPr/>
          <p:nvPr/>
        </p:nvSpPr>
        <p:spPr>
          <a:xfrm>
            <a:off x="7467600" y="2362200"/>
            <a:ext cx="4572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EA4EB128-1AE2-E446-99DE-E3E7E31BBBCF}"/>
              </a:ext>
            </a:extLst>
          </p:cNvPr>
          <p:cNvSpPr/>
          <p:nvPr/>
        </p:nvSpPr>
        <p:spPr>
          <a:xfrm>
            <a:off x="9067800" y="3505200"/>
            <a:ext cx="4572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99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83AB5051-92E7-5C4A-B8AF-D41B73BF20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Order </a:t>
            </a:r>
            <a:r>
              <a:rPr lang="en-US" altLang="en-US" dirty="0" err="1"/>
              <a:t>Gymnophiona</a:t>
            </a:r>
            <a:r>
              <a:rPr lang="en-US" altLang="en-US" dirty="0"/>
              <a:t>: Caecilians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D9E61DB8-F7A1-F847-866C-5D6FC3F849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Legless, burrowing amphibians</a:t>
            </a:r>
          </a:p>
          <a:p>
            <a:pPr eaLnBrk="1" hangingPunct="1">
              <a:defRPr/>
            </a:pPr>
            <a:r>
              <a:rPr lang="en-US" altLang="en-US" dirty="0"/>
              <a:t>Live in the tropics, such as South America</a:t>
            </a:r>
          </a:p>
          <a:p>
            <a:pPr eaLnBrk="1" hangingPunct="1">
              <a:defRPr/>
            </a:pPr>
            <a:r>
              <a:rPr lang="en-US" altLang="en-US" dirty="0"/>
              <a:t>Characteristics: </a:t>
            </a:r>
          </a:p>
          <a:p>
            <a:pPr lvl="1">
              <a:defRPr/>
            </a:pPr>
            <a:r>
              <a:rPr lang="en-US" altLang="en-US" dirty="0"/>
              <a:t>Elongated body without legs or reduced limbs</a:t>
            </a:r>
          </a:p>
          <a:p>
            <a:pPr lvl="1">
              <a:defRPr/>
            </a:pPr>
            <a:r>
              <a:rPr lang="en-US" altLang="en-US" dirty="0"/>
              <a:t>Small scales</a:t>
            </a:r>
          </a:p>
          <a:p>
            <a:pPr lvl="1">
              <a:defRPr/>
            </a:pPr>
            <a:r>
              <a:rPr lang="en-US" altLang="en-US" dirty="0"/>
              <a:t>Blind or reduced eyes</a:t>
            </a:r>
          </a:p>
          <a:p>
            <a:pPr lvl="1">
              <a:defRPr/>
            </a:pPr>
            <a:r>
              <a:rPr lang="en-US" altLang="en-US" dirty="0"/>
              <a:t>Terminal anus (no tail)</a:t>
            </a:r>
          </a:p>
          <a:p>
            <a:pPr lvl="1">
              <a:defRPr/>
            </a:pPr>
            <a:r>
              <a:rPr lang="en-US" altLang="en-US" dirty="0"/>
              <a:t>No external ear</a:t>
            </a:r>
          </a:p>
        </p:txBody>
      </p:sp>
      <p:pic>
        <p:nvPicPr>
          <p:cNvPr id="40963" name="Picture 5" descr="Dermophis_mexicana">
            <a:extLst>
              <a:ext uri="{FF2B5EF4-FFF2-40B4-BE49-F238E27FC236}">
                <a16:creationId xmlns:a16="http://schemas.microsoft.com/office/drawing/2014/main" id="{CB0477B1-819D-8A47-B81D-E5DD300A9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4" y="1337310"/>
            <a:ext cx="4234815" cy="28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148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2E8787D-8161-C147-B2B0-B293E9B09D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Caecilians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6AF94451-ACC1-1D4A-A333-E9A464D01F0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400" dirty="0"/>
              <a:t>160 species</a:t>
            </a:r>
          </a:p>
          <a:p>
            <a:pPr>
              <a:defRPr/>
            </a:pPr>
            <a:r>
              <a:rPr lang="en-US" altLang="en-US" sz="2400" dirty="0"/>
              <a:t>Range from 4 inches to 5 feet</a:t>
            </a:r>
          </a:p>
          <a:p>
            <a:pPr>
              <a:defRPr/>
            </a:pPr>
            <a:r>
              <a:rPr lang="en-US" altLang="en-US" sz="2400" dirty="0"/>
              <a:t>Banded bodies that make them look like giant earthworms</a:t>
            </a:r>
          </a:p>
          <a:p>
            <a:pPr eaLnBrk="1" hangingPunct="1">
              <a:defRPr/>
            </a:pPr>
            <a:r>
              <a:rPr lang="en-US" altLang="en-US" sz="2400" dirty="0"/>
              <a:t>Are predators</a:t>
            </a:r>
          </a:p>
          <a:p>
            <a:pPr eaLnBrk="1" hangingPunct="1">
              <a:defRPr/>
            </a:pPr>
            <a:r>
              <a:rPr lang="en-US" altLang="en-US" sz="2400" dirty="0"/>
              <a:t>Search for earthworms and grubs</a:t>
            </a:r>
          </a:p>
          <a:p>
            <a:pPr eaLnBrk="1" hangingPunct="1">
              <a:defRPr/>
            </a:pPr>
            <a:r>
              <a:rPr lang="en-US" altLang="en-US" sz="2400" dirty="0"/>
              <a:t>Have no arms or legs for burrowing, so have to move like an earthworm.</a:t>
            </a:r>
          </a:p>
          <a:p>
            <a:pPr eaLnBrk="1" hangingPunct="1">
              <a:defRPr/>
            </a:pPr>
            <a:r>
              <a:rPr lang="en-US" altLang="en-US" sz="2400" dirty="0">
                <a:hlinkClick r:id="rId2"/>
              </a:rPr>
              <a:t>Video</a:t>
            </a:r>
            <a:endParaRPr lang="en-US" altLang="en-US" sz="2400" dirty="0"/>
          </a:p>
        </p:txBody>
      </p:sp>
      <p:pic>
        <p:nvPicPr>
          <p:cNvPr id="43012" name="Picture 6" descr="ch13_caecilian">
            <a:extLst>
              <a:ext uri="{FF2B5EF4-FFF2-40B4-BE49-F238E27FC236}">
                <a16:creationId xmlns:a16="http://schemas.microsoft.com/office/drawing/2014/main" id="{5E95B2A9-DE5F-4A43-8D8E-C23475118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220" y="3120391"/>
            <a:ext cx="4419600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aecilian">
            <a:extLst>
              <a:ext uri="{FF2B5EF4-FFF2-40B4-BE49-F238E27FC236}">
                <a16:creationId xmlns:a16="http://schemas.microsoft.com/office/drawing/2014/main" id="{319DAB8D-D6BD-9247-82EB-20645A83C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40" y="0"/>
            <a:ext cx="2575560" cy="366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295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EED9271C-6D1E-ED4D-8877-4D07549DE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err="1"/>
              <a:t>Acanthostega</a:t>
            </a:r>
            <a:r>
              <a:rPr lang="en-US" altLang="en-US" dirty="0"/>
              <a:t>: the first tetrapod vertebrate</a:t>
            </a:r>
          </a:p>
        </p:txBody>
      </p:sp>
      <p:sp>
        <p:nvSpPr>
          <p:cNvPr id="5123" name="Rectangle 9">
            <a:extLst>
              <a:ext uri="{FF2B5EF4-FFF2-40B4-BE49-F238E27FC236}">
                <a16:creationId xmlns:a16="http://schemas.microsoft.com/office/drawing/2014/main" id="{BAAF74B3-635E-AC45-9FAE-33F3B90DD2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Found in 360 million year-old rocks in Greenland</a:t>
            </a:r>
          </a:p>
          <a:p>
            <a:pPr eaLnBrk="1" hangingPunct="1">
              <a:defRPr/>
            </a:pPr>
            <a:r>
              <a:rPr lang="en-US" altLang="en-US" dirty="0"/>
              <a:t>Had lungs and eight-toed legs,</a:t>
            </a:r>
          </a:p>
          <a:p>
            <a:pPr eaLnBrk="1" hangingPunct="1">
              <a:defRPr/>
            </a:pPr>
            <a:r>
              <a:rPr lang="en-US" altLang="en-US" dirty="0"/>
              <a:t>gills and a lateral line system.</a:t>
            </a:r>
          </a:p>
          <a:p>
            <a:pPr eaLnBrk="1" hangingPunct="1">
              <a:defRPr/>
            </a:pPr>
            <a:r>
              <a:rPr lang="en-US" altLang="en-US" dirty="0">
                <a:hlinkClick r:id="rId2"/>
              </a:rPr>
              <a:t>Video</a:t>
            </a:r>
            <a:endParaRPr lang="en-US" altLang="en-US" dirty="0"/>
          </a:p>
        </p:txBody>
      </p:sp>
      <p:pic>
        <p:nvPicPr>
          <p:cNvPr id="16387" name="Picture 8" descr="acanthostega">
            <a:extLst>
              <a:ext uri="{FF2B5EF4-FFF2-40B4-BE49-F238E27FC236}">
                <a16:creationId xmlns:a16="http://schemas.microsoft.com/office/drawing/2014/main" id="{EE3D7281-B398-744B-B9C3-CAF8787A4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62389"/>
            <a:ext cx="60198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613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195EC3A-B474-0E48-8754-C585DB4B42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Adaptations</a:t>
            </a:r>
            <a:br>
              <a:rPr lang="en-US" altLang="en-US" sz="4000"/>
            </a:br>
            <a:r>
              <a:rPr lang="en-US" altLang="en-US" sz="2800"/>
              <a:t>help amphibians live on land</a:t>
            </a:r>
            <a:endParaRPr lang="en-US" altLang="en-US" sz="400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501404F6-8F1E-1D4F-8F3B-38B56802C31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  <a:p>
            <a:pPr eaLnBrk="1" hangingPunct="1">
              <a:defRPr/>
            </a:pPr>
            <a:r>
              <a:rPr lang="en-US" altLang="en-US"/>
              <a:t>Large shoulder and hip bones help support more weight.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4052FB4C-709B-8145-B400-DDB8FCC5AB5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7412" name="Picture 6" descr="841">
            <a:extLst>
              <a:ext uri="{FF2B5EF4-FFF2-40B4-BE49-F238E27FC236}">
                <a16:creationId xmlns:a16="http://schemas.microsoft.com/office/drawing/2014/main" id="{E5C6F21E-5528-0E44-8F1C-F8954402D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6"/>
          <a:stretch>
            <a:fillRect/>
          </a:stretch>
        </p:blipFill>
        <p:spPr bwMode="auto">
          <a:xfrm>
            <a:off x="6400801" y="1447800"/>
            <a:ext cx="33512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092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07B2051-85FF-D940-B487-E9F4E75F93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Adaptations for land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88082D4-D3D2-EE43-B9F4-364C661919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Interlocking projections on the vertebrae help keep the backbone from twisting and sagging.</a:t>
            </a:r>
          </a:p>
        </p:txBody>
      </p:sp>
      <p:pic>
        <p:nvPicPr>
          <p:cNvPr id="18435" name="Picture 5" descr="lectur45">
            <a:extLst>
              <a:ext uri="{FF2B5EF4-FFF2-40B4-BE49-F238E27FC236}">
                <a16:creationId xmlns:a16="http://schemas.microsoft.com/office/drawing/2014/main" id="{A193F3FB-0F16-1141-8901-A920DEF07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1"/>
          <a:stretch>
            <a:fillRect/>
          </a:stretch>
        </p:blipFill>
        <p:spPr bwMode="auto">
          <a:xfrm>
            <a:off x="3429000" y="3375026"/>
            <a:ext cx="54864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071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01661A8-6CB7-CE4B-A2FB-87591BCDAA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Adaptations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972CD1D-35A6-7841-B78B-5EABE5A986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Mobile, muscular tongue allows amphibians to capture and manipulate food.</a:t>
            </a:r>
          </a:p>
          <a:p>
            <a:pPr eaLnBrk="1" hangingPunct="1">
              <a:defRPr/>
            </a:pPr>
            <a:r>
              <a:rPr lang="en-US" altLang="en-US" dirty="0">
                <a:hlinkClick r:id="rId2"/>
              </a:rPr>
              <a:t>Video</a:t>
            </a:r>
            <a:endParaRPr lang="en-US" altLang="en-US" dirty="0"/>
          </a:p>
        </p:txBody>
      </p:sp>
      <p:pic>
        <p:nvPicPr>
          <p:cNvPr id="19459" name="Picture 5" descr="tngphoto">
            <a:extLst>
              <a:ext uri="{FF2B5EF4-FFF2-40B4-BE49-F238E27FC236}">
                <a16:creationId xmlns:a16="http://schemas.microsoft.com/office/drawing/2014/main" id="{5B5381F3-1367-C94D-AA86-13D87A423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1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823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46B708C-0562-FA40-BCC6-C962471190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Respiration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DD989444-FDC2-144B-A3EF-FB830195A0E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Breathe through the skin (gas diffusion through capillary walls and skin cells)</a:t>
            </a:r>
          </a:p>
          <a:p>
            <a:pPr eaLnBrk="1" hangingPunct="1">
              <a:defRPr/>
            </a:pPr>
            <a:r>
              <a:rPr lang="en-US" altLang="en-US" dirty="0"/>
              <a:t>gills or lungs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078FB4EA-5649-FB47-A00E-462E3566FFE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20484" name="Picture 6" descr="art_1_1285_5">
            <a:extLst>
              <a:ext uri="{FF2B5EF4-FFF2-40B4-BE49-F238E27FC236}">
                <a16:creationId xmlns:a16="http://schemas.microsoft.com/office/drawing/2014/main" id="{B68EDCF2-C1E8-C840-9926-CD9688657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1"/>
            <a:ext cx="3919538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503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0E7F6D55-1975-A845-9FD3-A0DA5B14F1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Circulatory system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91D2290-CCEA-ED4E-A13A-C9C7CF7EDE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Amphibians have a three-chambered heart</a:t>
            </a:r>
          </a:p>
        </p:txBody>
      </p:sp>
      <p:pic>
        <p:nvPicPr>
          <p:cNvPr id="21507" name="Picture 5" descr="image038">
            <a:extLst>
              <a:ext uri="{FF2B5EF4-FFF2-40B4-BE49-F238E27FC236}">
                <a16:creationId xmlns:a16="http://schemas.microsoft.com/office/drawing/2014/main" id="{62737651-B3F1-7149-8828-D34CF64BD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0"/>
            <a:ext cx="7772400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846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631</Words>
  <Application>Microsoft Macintosh PowerPoint</Application>
  <PresentationFormat>Widescreen</PresentationFormat>
  <Paragraphs>130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Office Theme</vt:lpstr>
      <vt:lpstr>Amphibians Class Amphibia Phylum Chordata Subphylum Vertebrata</vt:lpstr>
      <vt:lpstr>Amphibians</vt:lpstr>
      <vt:lpstr>Amphibians General Characteristics</vt:lpstr>
      <vt:lpstr>Acanthostega: the first tetrapod vertebrate</vt:lpstr>
      <vt:lpstr>Adaptations help amphibians live on land</vt:lpstr>
      <vt:lpstr>Adaptations for land</vt:lpstr>
      <vt:lpstr>Adaptations</vt:lpstr>
      <vt:lpstr>Respiration</vt:lpstr>
      <vt:lpstr>Circulatory system</vt:lpstr>
      <vt:lpstr>Reproduction</vt:lpstr>
      <vt:lpstr>Strategies to keep eggs wet:</vt:lpstr>
      <vt:lpstr>Pygmy Marsupial Frog Flectonotus pygmaeus </vt:lpstr>
      <vt:lpstr>Amphibian Metamorphosis</vt:lpstr>
      <vt:lpstr>PowerPoint Presentation</vt:lpstr>
      <vt:lpstr>Tadpole into Adult Frog</vt:lpstr>
      <vt:lpstr>Tadpole into Adult Frog</vt:lpstr>
      <vt:lpstr>PowerPoint Presentation</vt:lpstr>
      <vt:lpstr>Three Orders of Modern Amphibians</vt:lpstr>
      <vt:lpstr>Assignment</vt:lpstr>
      <vt:lpstr>Starter Questions</vt:lpstr>
      <vt:lpstr>Amphibians Day 2: Orders </vt:lpstr>
      <vt:lpstr>Order Caudata or Urodela: Salamanders</vt:lpstr>
      <vt:lpstr>Salamanders</vt:lpstr>
      <vt:lpstr>Order Anura: Frogs and Toads</vt:lpstr>
      <vt:lpstr>Frogs</vt:lpstr>
      <vt:lpstr>Frogs</vt:lpstr>
      <vt:lpstr>Golden Poison Arrow Frog </vt:lpstr>
      <vt:lpstr>Toads (family Bufonidae)</vt:lpstr>
      <vt:lpstr>Frogs vs. Toads</vt:lpstr>
      <vt:lpstr>Order Gymnophiona: Caecilians</vt:lpstr>
      <vt:lpstr>Caecilians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</cp:revision>
  <dcterms:created xsi:type="dcterms:W3CDTF">2019-03-07T17:10:55Z</dcterms:created>
  <dcterms:modified xsi:type="dcterms:W3CDTF">2019-03-07T17:42:19Z</dcterms:modified>
</cp:coreProperties>
</file>