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5"/>
  </p:normalViewPr>
  <p:slideViewPr>
    <p:cSldViewPr snapToGrid="0" snapToObjects="1">
      <p:cViewPr varScale="1">
        <p:scale>
          <a:sx n="81" d="100"/>
          <a:sy n="81" d="100"/>
        </p:scale>
        <p:origin x="184"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B418-A801-B440-96D0-985F1EBFBC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D771A-8F77-934A-8EF9-2CC9518CB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7E8A54-87D7-8941-83FB-F14953B1813C}"/>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909AD0B7-6B32-E349-808F-C362F730A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0529F-5A1D-714E-A59A-8BC6A62E18D0}"/>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44831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164D-6136-9044-BF68-5314E35AE6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189C8-15BA-744F-B4E7-0B34CED0F5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7F336-EDED-604F-AC48-C34D9613E4F5}"/>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D9B3A5B2-0445-114B-83B6-E35B5CFEA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CF8F5-88C1-9241-90E4-F1542A727C5B}"/>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99028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A697A7-48B6-5E47-A1A5-2C52E97C43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A51E-DFBF-694A-BED8-34237924BB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30E26-EC4C-ED4A-9977-1BB4371A30F5}"/>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44941713-8C85-2B42-BA70-3CD32438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26FAA-7FF1-D84C-AEFD-51D1D13FFAC0}"/>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294092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A12C-3C2E-C74B-AF5C-9A621EE72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8470A-D178-3A47-AD5C-19C89A8DC6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9139A-50F8-FB44-94A9-683499FFD4D9}"/>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CC9F6224-37B2-FF4B-A41B-D0938FB52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C9557-AE0C-E544-B2A1-87847648B426}"/>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376868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9420-74B9-5049-AA5C-FB6464A2B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E1A59F-A1F9-7143-B840-680C558EF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3B8255-5AC1-124B-8CFC-63E96C5E7040}"/>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D140FE06-1805-7444-A28E-C45CEBC63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69D52-B655-8C45-99CA-FDD535273C34}"/>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24471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3F17-A333-CC4B-9F74-6FAA30FB3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E382E-23AA-F449-A444-84909FC72A6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062425-49A7-534C-9BA9-48B01B90D0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E9A369-7150-C449-88D3-5F566F14CEE9}"/>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6" name="Footer Placeholder 5">
            <a:extLst>
              <a:ext uri="{FF2B5EF4-FFF2-40B4-BE49-F238E27FC236}">
                <a16:creationId xmlns:a16="http://schemas.microsoft.com/office/drawing/2014/main" id="{98431FD6-A56E-0A44-AF3E-BB05B777A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7146B-92E4-8148-B3F6-35E07354858C}"/>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285307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2703-FB05-B14A-98C1-3AE7245C1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8596DF-B78F-F149-A990-CD59B4BC6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4CD0EA-1EA3-DB49-9FBF-977B4EAE29F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C300DF-CA04-3345-9B5D-F6B75E38E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A4AB0D-0C20-0346-962A-C99E3DE5F4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482B4-957B-564F-AEB5-00FC692D9661}"/>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8" name="Footer Placeholder 7">
            <a:extLst>
              <a:ext uri="{FF2B5EF4-FFF2-40B4-BE49-F238E27FC236}">
                <a16:creationId xmlns:a16="http://schemas.microsoft.com/office/drawing/2014/main" id="{F8A6B66C-5D9C-7A46-9E7A-37BA759103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B2DDF-C839-0540-8584-479B073756EB}"/>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25836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4A5D-A9C8-474E-BA5B-9FDFDD4EA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3FB026-DC56-8D4E-A1F5-CE7BA6C66773}"/>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4" name="Footer Placeholder 3">
            <a:extLst>
              <a:ext uri="{FF2B5EF4-FFF2-40B4-BE49-F238E27FC236}">
                <a16:creationId xmlns:a16="http://schemas.microsoft.com/office/drawing/2014/main" id="{0CCD7521-22AD-4B48-87C7-788B82D5F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F41C0-B066-F94D-BC6B-621F28EE0CF9}"/>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190806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E2A83-469B-AA43-ABE3-EA0258F97E53}"/>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3" name="Footer Placeholder 2">
            <a:extLst>
              <a:ext uri="{FF2B5EF4-FFF2-40B4-BE49-F238E27FC236}">
                <a16:creationId xmlns:a16="http://schemas.microsoft.com/office/drawing/2014/main" id="{B66C70D6-B7EF-2D45-9EAA-D1AC0145F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36CB9F-1B71-D545-9201-6582E32427F0}"/>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317902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2954-BF97-4545-9328-B423B15692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5273FE-B8AC-344E-A072-D9060A1C86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DDFC8-C041-AB4B-93BD-A9B8DE7C4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546588-A300-594B-9F2C-F604465BF529}"/>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6" name="Footer Placeholder 5">
            <a:extLst>
              <a:ext uri="{FF2B5EF4-FFF2-40B4-BE49-F238E27FC236}">
                <a16:creationId xmlns:a16="http://schemas.microsoft.com/office/drawing/2014/main" id="{FB36B14C-16AE-F74B-B83D-EF5343637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2FE9F-0F5B-9548-824D-1FC404085DC6}"/>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1518716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891B-A361-254A-BE19-EA5E00507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B6CD27-DF43-7549-B550-3C356FC1C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5099D9-9AE9-4D45-8C39-E47252CC3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28DA3-90E6-D14C-A55E-56C97C947B61}"/>
              </a:ext>
            </a:extLst>
          </p:cNvPr>
          <p:cNvSpPr>
            <a:spLocks noGrp="1"/>
          </p:cNvSpPr>
          <p:nvPr>
            <p:ph type="dt" sz="half" idx="10"/>
          </p:nvPr>
        </p:nvSpPr>
        <p:spPr/>
        <p:txBody>
          <a:bodyPr/>
          <a:lstStyle/>
          <a:p>
            <a:fld id="{C493FF13-0C19-094C-9666-E3F53E075C57}" type="datetimeFigureOut">
              <a:rPr lang="en-US" smtClean="0"/>
              <a:t>3/11/19</a:t>
            </a:fld>
            <a:endParaRPr lang="en-US"/>
          </a:p>
        </p:txBody>
      </p:sp>
      <p:sp>
        <p:nvSpPr>
          <p:cNvPr id="6" name="Footer Placeholder 5">
            <a:extLst>
              <a:ext uri="{FF2B5EF4-FFF2-40B4-BE49-F238E27FC236}">
                <a16:creationId xmlns:a16="http://schemas.microsoft.com/office/drawing/2014/main" id="{770FB7F3-A202-E24D-AE02-7D613375F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BC80C-90CB-4D4F-A49F-D9C3628ADAAF}"/>
              </a:ext>
            </a:extLst>
          </p:cNvPr>
          <p:cNvSpPr>
            <a:spLocks noGrp="1"/>
          </p:cNvSpPr>
          <p:nvPr>
            <p:ph type="sldNum" sz="quarter" idx="12"/>
          </p:nvPr>
        </p:nvSpPr>
        <p:spPr/>
        <p:txBody>
          <a:bodyPr/>
          <a:lstStyle/>
          <a:p>
            <a:fld id="{5DC0FBD3-09FE-594C-9258-95AFAB3A2507}" type="slidenum">
              <a:rPr lang="en-US" smtClean="0"/>
              <a:t>‹#›</a:t>
            </a:fld>
            <a:endParaRPr lang="en-US"/>
          </a:p>
        </p:txBody>
      </p:sp>
    </p:spTree>
    <p:extLst>
      <p:ext uri="{BB962C8B-B14F-4D97-AF65-F5344CB8AC3E}">
        <p14:creationId xmlns:p14="http://schemas.microsoft.com/office/powerpoint/2010/main" val="285598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8497D-8E10-C846-91CD-B878CE618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7C915F-811D-6F4C-BFB3-B505E5E2DF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99367-A5EC-7D42-AAFA-7F365BD46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3FF13-0C19-094C-9666-E3F53E075C57}" type="datetimeFigureOut">
              <a:rPr lang="en-US" smtClean="0"/>
              <a:t>3/11/19</a:t>
            </a:fld>
            <a:endParaRPr lang="en-US"/>
          </a:p>
        </p:txBody>
      </p:sp>
      <p:sp>
        <p:nvSpPr>
          <p:cNvPr id="5" name="Footer Placeholder 4">
            <a:extLst>
              <a:ext uri="{FF2B5EF4-FFF2-40B4-BE49-F238E27FC236}">
                <a16:creationId xmlns:a16="http://schemas.microsoft.com/office/drawing/2014/main" id="{B9D85A1E-7F9E-EA4F-AA83-53219AA94F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894B9-4675-CF42-99A9-67DE8A7E0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0FBD3-09FE-594C-9258-95AFAB3A2507}" type="slidenum">
              <a:rPr lang="en-US" smtClean="0"/>
              <a:t>‹#›</a:t>
            </a:fld>
            <a:endParaRPr lang="en-US"/>
          </a:p>
        </p:txBody>
      </p:sp>
    </p:spTree>
    <p:extLst>
      <p:ext uri="{BB962C8B-B14F-4D97-AF65-F5344CB8AC3E}">
        <p14:creationId xmlns:p14="http://schemas.microsoft.com/office/powerpoint/2010/main" val="3053806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amphibiaweb.org/declines/diseases.html" TargetMode="External"/><Relationship Id="rId3" Type="http://schemas.openxmlformats.org/officeDocument/2006/relationships/hyperlink" Target="https://amphibiaweb.org/declines/IntroSp.html" TargetMode="External"/><Relationship Id="rId7" Type="http://schemas.openxmlformats.org/officeDocument/2006/relationships/hyperlink" Target="https://amphibiaweb.org/declines/ChemCon.html" TargetMode="External"/><Relationship Id="rId2" Type="http://schemas.openxmlformats.org/officeDocument/2006/relationships/hyperlink" Target="https://amphibiaweb.org/declines/HabFrag.html" TargetMode="External"/><Relationship Id="rId1" Type="http://schemas.openxmlformats.org/officeDocument/2006/relationships/slideLayout" Target="../slideLayouts/slideLayout2.xml"/><Relationship Id="rId6" Type="http://schemas.openxmlformats.org/officeDocument/2006/relationships/hyperlink" Target="https://amphibiaweb.org/declines/UV-B.html" TargetMode="External"/><Relationship Id="rId11" Type="http://schemas.openxmlformats.org/officeDocument/2006/relationships/hyperlink" Target="https://amphibiaweb.org/declines/synergisms.html" TargetMode="External"/><Relationship Id="rId5" Type="http://schemas.openxmlformats.org/officeDocument/2006/relationships/hyperlink" Target="https://amphibiaweb.org/declines/ClimateChange.html" TargetMode="External"/><Relationship Id="rId10" Type="http://schemas.openxmlformats.org/officeDocument/2006/relationships/hyperlink" Target="https://amphibiaweb.org/declines/deformities.html" TargetMode="External"/><Relationship Id="rId4" Type="http://schemas.openxmlformats.org/officeDocument/2006/relationships/hyperlink" Target="https://amphibiaweb.org/declines/exploitation.html" TargetMode="External"/><Relationship Id="rId9" Type="http://schemas.openxmlformats.org/officeDocument/2006/relationships/hyperlink" Target="https://amphibiaweb.org/chytrid/chytridiomycosi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4556-C179-A148-97C1-B2AB3C00C9E9}"/>
              </a:ext>
            </a:extLst>
          </p:cNvPr>
          <p:cNvSpPr>
            <a:spLocks noGrp="1"/>
          </p:cNvSpPr>
          <p:nvPr>
            <p:ph type="ctrTitle"/>
          </p:nvPr>
        </p:nvSpPr>
        <p:spPr/>
        <p:txBody>
          <a:bodyPr/>
          <a:lstStyle/>
          <a:p>
            <a:r>
              <a:rPr lang="en-US" dirty="0"/>
              <a:t>Threats to Amphibian Populations</a:t>
            </a:r>
          </a:p>
        </p:txBody>
      </p:sp>
      <p:sp>
        <p:nvSpPr>
          <p:cNvPr id="3" name="Subtitle 2">
            <a:extLst>
              <a:ext uri="{FF2B5EF4-FFF2-40B4-BE49-F238E27FC236}">
                <a16:creationId xmlns:a16="http://schemas.microsoft.com/office/drawing/2014/main" id="{CAEBFE64-3EBB-C44C-B0D0-B66E4BB9773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9559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499C-50B3-9244-876F-D1797A244DE8}"/>
              </a:ext>
            </a:extLst>
          </p:cNvPr>
          <p:cNvSpPr>
            <a:spLocks noGrp="1"/>
          </p:cNvSpPr>
          <p:nvPr>
            <p:ph type="title"/>
          </p:nvPr>
        </p:nvSpPr>
        <p:spPr/>
        <p:txBody>
          <a:bodyPr/>
          <a:lstStyle/>
          <a:p>
            <a:r>
              <a:rPr lang="en-US" dirty="0"/>
              <a:t>Disease</a:t>
            </a:r>
          </a:p>
        </p:txBody>
      </p:sp>
      <p:sp>
        <p:nvSpPr>
          <p:cNvPr id="3" name="Content Placeholder 2">
            <a:extLst>
              <a:ext uri="{FF2B5EF4-FFF2-40B4-BE49-F238E27FC236}">
                <a16:creationId xmlns:a16="http://schemas.microsoft.com/office/drawing/2014/main" id="{25094BD4-5161-5849-A7C5-43EF9F767B78}"/>
              </a:ext>
            </a:extLst>
          </p:cNvPr>
          <p:cNvSpPr>
            <a:spLocks noGrp="1"/>
          </p:cNvSpPr>
          <p:nvPr>
            <p:ph idx="1"/>
          </p:nvPr>
        </p:nvSpPr>
        <p:spPr>
          <a:xfrm>
            <a:off x="488731" y="1513490"/>
            <a:ext cx="6026369" cy="4663473"/>
          </a:xfrm>
        </p:spPr>
        <p:txBody>
          <a:bodyPr/>
          <a:lstStyle/>
          <a:p>
            <a:r>
              <a:rPr lang="en-US" dirty="0"/>
              <a:t>Diseases are a natural occurrence. Typically, some individuals in a local population survive and pass on their immunity. </a:t>
            </a:r>
          </a:p>
          <a:p>
            <a:r>
              <a:rPr lang="en-US" dirty="0"/>
              <a:t>Humans, with our ability and love of global travel, interrupt the natural cycle by introducing foreign pathogens, and spreading them too quickly. </a:t>
            </a:r>
          </a:p>
          <a:p>
            <a:r>
              <a:rPr lang="en-US" dirty="0"/>
              <a:t>Chytrid fungus</a:t>
            </a:r>
          </a:p>
        </p:txBody>
      </p:sp>
      <p:pic>
        <p:nvPicPr>
          <p:cNvPr id="4" name="Picture 3">
            <a:extLst>
              <a:ext uri="{FF2B5EF4-FFF2-40B4-BE49-F238E27FC236}">
                <a16:creationId xmlns:a16="http://schemas.microsoft.com/office/drawing/2014/main" id="{3E3FA53F-8096-8041-95CF-63D0713186A8}"/>
              </a:ext>
            </a:extLst>
          </p:cNvPr>
          <p:cNvPicPr>
            <a:picLocks noChangeAspect="1"/>
          </p:cNvPicPr>
          <p:nvPr/>
        </p:nvPicPr>
        <p:blipFill>
          <a:blip r:embed="rId2"/>
          <a:stretch>
            <a:fillRect/>
          </a:stretch>
        </p:blipFill>
        <p:spPr>
          <a:xfrm>
            <a:off x="6676355" y="1690688"/>
            <a:ext cx="5515645" cy="3545772"/>
          </a:xfrm>
          <a:prstGeom prst="rect">
            <a:avLst/>
          </a:prstGeom>
        </p:spPr>
      </p:pic>
    </p:spTree>
    <p:extLst>
      <p:ext uri="{BB962C8B-B14F-4D97-AF65-F5344CB8AC3E}">
        <p14:creationId xmlns:p14="http://schemas.microsoft.com/office/powerpoint/2010/main" val="99487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BD23-882A-4947-8944-29CFF956E809}"/>
              </a:ext>
            </a:extLst>
          </p:cNvPr>
          <p:cNvSpPr>
            <a:spLocks noGrp="1"/>
          </p:cNvSpPr>
          <p:nvPr>
            <p:ph type="title"/>
          </p:nvPr>
        </p:nvSpPr>
        <p:spPr/>
        <p:txBody>
          <a:bodyPr/>
          <a:lstStyle/>
          <a:p>
            <a:r>
              <a:rPr lang="en-US" dirty="0"/>
              <a:t>Amphibians by the numbers	</a:t>
            </a:r>
          </a:p>
        </p:txBody>
      </p:sp>
      <p:sp>
        <p:nvSpPr>
          <p:cNvPr id="3" name="Content Placeholder 2">
            <a:extLst>
              <a:ext uri="{FF2B5EF4-FFF2-40B4-BE49-F238E27FC236}">
                <a16:creationId xmlns:a16="http://schemas.microsoft.com/office/drawing/2014/main" id="{542666D8-691E-A04D-B926-320CC1BF749B}"/>
              </a:ext>
            </a:extLst>
          </p:cNvPr>
          <p:cNvSpPr>
            <a:spLocks noGrp="1"/>
          </p:cNvSpPr>
          <p:nvPr>
            <p:ph idx="1"/>
          </p:nvPr>
        </p:nvSpPr>
        <p:spPr>
          <a:xfrm>
            <a:off x="457200" y="1394460"/>
            <a:ext cx="10896600" cy="4782503"/>
          </a:xfrm>
        </p:spPr>
        <p:txBody>
          <a:bodyPr>
            <a:normAutofit/>
          </a:bodyPr>
          <a:lstStyle/>
          <a:p>
            <a:r>
              <a:rPr lang="en-US" dirty="0"/>
              <a:t>There are 7,000 known extant species of amphibians</a:t>
            </a:r>
          </a:p>
          <a:p>
            <a:r>
              <a:rPr lang="en-US" dirty="0"/>
              <a:t>90% of those are Anurans (frogs and toads)</a:t>
            </a:r>
          </a:p>
          <a:p>
            <a:r>
              <a:rPr lang="en-US" dirty="0"/>
              <a:t>There are 1,000 species in Brazil/Central America</a:t>
            </a:r>
          </a:p>
          <a:p>
            <a:r>
              <a:rPr lang="en-US" dirty="0"/>
              <a:t>There are about 350 species in North America</a:t>
            </a:r>
          </a:p>
          <a:p>
            <a:r>
              <a:rPr lang="en-US" dirty="0"/>
              <a:t>There are 17 species found in Utah</a:t>
            </a:r>
          </a:p>
          <a:p>
            <a:r>
              <a:rPr lang="en-US" dirty="0"/>
              <a:t>Amphibians have existed on earth for over 300 million years</a:t>
            </a:r>
          </a:p>
        </p:txBody>
      </p:sp>
    </p:spTree>
    <p:extLst>
      <p:ext uri="{BB962C8B-B14F-4D97-AF65-F5344CB8AC3E}">
        <p14:creationId xmlns:p14="http://schemas.microsoft.com/office/powerpoint/2010/main" val="112324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F7230A-44CD-7941-A671-339A3B5C7C6A}"/>
              </a:ext>
            </a:extLst>
          </p:cNvPr>
          <p:cNvPicPr>
            <a:picLocks noGrp="1" noChangeAspect="1"/>
          </p:cNvPicPr>
          <p:nvPr>
            <p:ph idx="1"/>
          </p:nvPr>
        </p:nvPicPr>
        <p:blipFill>
          <a:blip r:embed="rId2"/>
          <a:stretch>
            <a:fillRect/>
          </a:stretch>
        </p:blipFill>
        <p:spPr>
          <a:xfrm>
            <a:off x="1291590" y="0"/>
            <a:ext cx="8949690" cy="6915670"/>
          </a:xfrm>
          <a:prstGeom prst="rect">
            <a:avLst/>
          </a:prstGeom>
        </p:spPr>
      </p:pic>
    </p:spTree>
    <p:extLst>
      <p:ext uri="{BB962C8B-B14F-4D97-AF65-F5344CB8AC3E}">
        <p14:creationId xmlns:p14="http://schemas.microsoft.com/office/powerpoint/2010/main" val="159730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A241-3EFA-D24E-B82D-A9EB145152C2}"/>
              </a:ext>
            </a:extLst>
          </p:cNvPr>
          <p:cNvSpPr>
            <a:spLocks noGrp="1"/>
          </p:cNvSpPr>
          <p:nvPr>
            <p:ph type="title"/>
          </p:nvPr>
        </p:nvSpPr>
        <p:spPr/>
        <p:txBody>
          <a:bodyPr/>
          <a:lstStyle/>
          <a:p>
            <a:r>
              <a:rPr lang="en-US" dirty="0"/>
              <a:t>More numbers</a:t>
            </a:r>
          </a:p>
        </p:txBody>
      </p:sp>
      <p:sp>
        <p:nvSpPr>
          <p:cNvPr id="3" name="Content Placeholder 2">
            <a:extLst>
              <a:ext uri="{FF2B5EF4-FFF2-40B4-BE49-F238E27FC236}">
                <a16:creationId xmlns:a16="http://schemas.microsoft.com/office/drawing/2014/main" id="{A6A1E3AC-97A1-D14F-82A9-90687725A948}"/>
              </a:ext>
            </a:extLst>
          </p:cNvPr>
          <p:cNvSpPr>
            <a:spLocks noGrp="1"/>
          </p:cNvSpPr>
          <p:nvPr>
            <p:ph idx="1"/>
          </p:nvPr>
        </p:nvSpPr>
        <p:spPr/>
        <p:txBody>
          <a:bodyPr>
            <a:normAutofit/>
          </a:bodyPr>
          <a:lstStyle/>
          <a:p>
            <a:r>
              <a:rPr lang="en-US" sz="4800" dirty="0"/>
              <a:t>In the last 20 years:</a:t>
            </a:r>
          </a:p>
          <a:p>
            <a:pPr lvl="1"/>
            <a:r>
              <a:rPr lang="en-US" sz="4400" dirty="0"/>
              <a:t>168 species are believed to have gone extinct </a:t>
            </a:r>
          </a:p>
          <a:p>
            <a:pPr lvl="1"/>
            <a:r>
              <a:rPr lang="en-US" sz="4400" dirty="0"/>
              <a:t> at least 2,469 (43%) more have populations that are declining.</a:t>
            </a:r>
          </a:p>
          <a:p>
            <a:endParaRPr lang="en-US" sz="4800" dirty="0"/>
          </a:p>
        </p:txBody>
      </p:sp>
    </p:spTree>
    <p:extLst>
      <p:ext uri="{BB962C8B-B14F-4D97-AF65-F5344CB8AC3E}">
        <p14:creationId xmlns:p14="http://schemas.microsoft.com/office/powerpoint/2010/main" val="587092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630E-C9E0-8C47-A2C3-7C72462C2CB2}"/>
              </a:ext>
            </a:extLst>
          </p:cNvPr>
          <p:cNvSpPr>
            <a:spLocks noGrp="1"/>
          </p:cNvSpPr>
          <p:nvPr>
            <p:ph type="title"/>
          </p:nvPr>
        </p:nvSpPr>
        <p:spPr/>
        <p:txBody>
          <a:bodyPr>
            <a:normAutofit fontScale="90000"/>
          </a:bodyPr>
          <a:lstStyle/>
          <a:p>
            <a:r>
              <a:rPr lang="en-US" dirty="0"/>
              <a:t>In red: Number of Extinct, Extinct in the wild or Critically Endangered species; In orange, Number of Endangered or Vulnerable species;  In white, Total number of species within a biome.</a:t>
            </a:r>
          </a:p>
        </p:txBody>
      </p:sp>
      <p:pic>
        <p:nvPicPr>
          <p:cNvPr id="4" name="Content Placeholder 3">
            <a:extLst>
              <a:ext uri="{FF2B5EF4-FFF2-40B4-BE49-F238E27FC236}">
                <a16:creationId xmlns:a16="http://schemas.microsoft.com/office/drawing/2014/main" id="{D94782E5-7EDB-3C40-9EA7-C5307C00C5F8}"/>
              </a:ext>
            </a:extLst>
          </p:cNvPr>
          <p:cNvPicPr>
            <a:picLocks noGrp="1" noChangeAspect="1"/>
          </p:cNvPicPr>
          <p:nvPr>
            <p:ph idx="1"/>
          </p:nvPr>
        </p:nvPicPr>
        <p:blipFill>
          <a:blip r:embed="rId2"/>
          <a:stretch>
            <a:fillRect/>
          </a:stretch>
        </p:blipFill>
        <p:spPr>
          <a:xfrm>
            <a:off x="1678103" y="2134235"/>
            <a:ext cx="8584334" cy="4351338"/>
          </a:xfrm>
          <a:prstGeom prst="rect">
            <a:avLst/>
          </a:prstGeom>
        </p:spPr>
      </p:pic>
      <p:sp>
        <p:nvSpPr>
          <p:cNvPr id="5" name="TextBox 4">
            <a:extLst>
              <a:ext uri="{FF2B5EF4-FFF2-40B4-BE49-F238E27FC236}">
                <a16:creationId xmlns:a16="http://schemas.microsoft.com/office/drawing/2014/main" id="{EDC76F9C-FDBB-3742-ADB2-E10ADBD0BD8D}"/>
              </a:ext>
            </a:extLst>
          </p:cNvPr>
          <p:cNvSpPr txBox="1"/>
          <p:nvPr/>
        </p:nvSpPr>
        <p:spPr>
          <a:xfrm>
            <a:off x="10006956" y="6115050"/>
            <a:ext cx="1346844" cy="246221"/>
          </a:xfrm>
          <a:prstGeom prst="rect">
            <a:avLst/>
          </a:prstGeom>
          <a:noFill/>
        </p:spPr>
        <p:txBody>
          <a:bodyPr wrap="none" rtlCol="0">
            <a:spAutoFit/>
          </a:bodyPr>
          <a:lstStyle/>
          <a:p>
            <a:r>
              <a:rPr lang="en-US" sz="1000" dirty="0"/>
              <a:t>Source: </a:t>
            </a:r>
            <a:r>
              <a:rPr lang="en-US" sz="1000" dirty="0" err="1"/>
              <a:t>AmphibiaWeb</a:t>
            </a:r>
            <a:endParaRPr lang="en-US" sz="1000" dirty="0"/>
          </a:p>
        </p:txBody>
      </p:sp>
    </p:spTree>
    <p:extLst>
      <p:ext uri="{BB962C8B-B14F-4D97-AF65-F5344CB8AC3E}">
        <p14:creationId xmlns:p14="http://schemas.microsoft.com/office/powerpoint/2010/main" val="189447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8F4E-AF0B-354F-B184-31691722D142}"/>
              </a:ext>
            </a:extLst>
          </p:cNvPr>
          <p:cNvSpPr>
            <a:spLocks noGrp="1"/>
          </p:cNvSpPr>
          <p:nvPr>
            <p:ph type="title"/>
          </p:nvPr>
        </p:nvSpPr>
        <p:spPr>
          <a:xfrm>
            <a:off x="838200" y="365125"/>
            <a:ext cx="10515600" cy="972185"/>
          </a:xfrm>
        </p:spPr>
        <p:txBody>
          <a:bodyPr/>
          <a:lstStyle/>
          <a:p>
            <a:r>
              <a:rPr lang="en-US" dirty="0"/>
              <a:t>Why are Amphibians in trouble? </a:t>
            </a:r>
          </a:p>
        </p:txBody>
      </p:sp>
      <p:graphicFrame>
        <p:nvGraphicFramePr>
          <p:cNvPr id="4" name="Content Placeholder 3">
            <a:extLst>
              <a:ext uri="{FF2B5EF4-FFF2-40B4-BE49-F238E27FC236}">
                <a16:creationId xmlns:a16="http://schemas.microsoft.com/office/drawing/2014/main" id="{3D1C5911-C3F5-0A4F-8F36-072F3DFC2EE0}"/>
              </a:ext>
            </a:extLst>
          </p:cNvPr>
          <p:cNvGraphicFramePr>
            <a:graphicFrameLocks noGrp="1"/>
          </p:cNvGraphicFramePr>
          <p:nvPr>
            <p:ph idx="1"/>
            <p:extLst>
              <p:ext uri="{D42A27DB-BD31-4B8C-83A1-F6EECF244321}">
                <p14:modId xmlns:p14="http://schemas.microsoft.com/office/powerpoint/2010/main" val="2680334667"/>
              </p:ext>
            </p:extLst>
          </p:nvPr>
        </p:nvGraphicFramePr>
        <p:xfrm>
          <a:off x="548640" y="1211580"/>
          <a:ext cx="10629900" cy="5607958"/>
        </p:xfrm>
        <a:graphic>
          <a:graphicData uri="http://schemas.openxmlformats.org/drawingml/2006/table">
            <a:tbl>
              <a:tblPr/>
              <a:tblGrid>
                <a:gridCol w="2351200">
                  <a:extLst>
                    <a:ext uri="{9D8B030D-6E8A-4147-A177-3AD203B41FA5}">
                      <a16:colId xmlns:a16="http://schemas.microsoft.com/office/drawing/2014/main" val="349769275"/>
                    </a:ext>
                  </a:extLst>
                </a:gridCol>
                <a:gridCol w="8278700">
                  <a:extLst>
                    <a:ext uri="{9D8B030D-6E8A-4147-A177-3AD203B41FA5}">
                      <a16:colId xmlns:a16="http://schemas.microsoft.com/office/drawing/2014/main" val="3712186889"/>
                    </a:ext>
                  </a:extLst>
                </a:gridCol>
              </a:tblGrid>
              <a:tr h="248177">
                <a:tc>
                  <a:txBody>
                    <a:bodyPr/>
                    <a:lstStyle/>
                    <a:p>
                      <a:r>
                        <a:rPr lang="en-US" sz="1400" b="1">
                          <a:solidFill>
                            <a:srgbClr val="000000"/>
                          </a:solidFill>
                          <a:effectLst/>
                          <a:latin typeface="Verdana,Arial,sans-serif"/>
                        </a:rPr>
                        <a:t>FACTOR</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solidFill>
                      <a:srgbClr val="C7E3E5"/>
                    </a:solidFill>
                  </a:tcPr>
                </a:tc>
                <a:tc>
                  <a:txBody>
                    <a:bodyPr/>
                    <a:lstStyle/>
                    <a:p>
                      <a:r>
                        <a:rPr lang="en-US" sz="1400" b="1" dirty="0">
                          <a:solidFill>
                            <a:srgbClr val="000000"/>
                          </a:solidFill>
                          <a:effectLst/>
                          <a:latin typeface="Verdana,Arial,sans-serif"/>
                        </a:rPr>
                        <a:t>PROCESS(ES)</a:t>
                      </a:r>
                      <a:endParaRPr lang="en-US" sz="1400" dirty="0">
                        <a:solidFill>
                          <a:srgbClr val="000000"/>
                        </a:solidFill>
                        <a:effectLst/>
                        <a:latin typeface="arial" panose="020B0604020202020204" pitchFamily="34" charset="0"/>
                      </a:endParaRPr>
                    </a:p>
                  </a:txBody>
                  <a:tcPr marL="6807" marR="6807" marT="6807" marB="6807" anchor="ctr">
                    <a:lnL>
                      <a:noFill/>
                    </a:lnL>
                    <a:lnR>
                      <a:noFill/>
                    </a:lnR>
                    <a:lnT>
                      <a:noFill/>
                    </a:lnT>
                    <a:lnB>
                      <a:noFill/>
                    </a:lnB>
                    <a:solidFill>
                      <a:srgbClr val="C7E3E5"/>
                    </a:solidFill>
                  </a:tcPr>
                </a:tc>
                <a:extLst>
                  <a:ext uri="{0D108BD9-81ED-4DB2-BD59-A6C34878D82A}">
                    <a16:rowId xmlns:a16="http://schemas.microsoft.com/office/drawing/2014/main" val="4003655305"/>
                  </a:ext>
                </a:extLst>
              </a:tr>
              <a:tr h="481467">
                <a:tc>
                  <a:txBody>
                    <a:bodyPr/>
                    <a:lstStyle/>
                    <a:p>
                      <a:r>
                        <a:rPr lang="en-US" sz="1400" u="none" strike="noStrike">
                          <a:solidFill>
                            <a:srgbClr val="337AB7"/>
                          </a:solidFill>
                          <a:effectLst/>
                          <a:latin typeface="arial" panose="020B0604020202020204" pitchFamily="34" charset="0"/>
                          <a:hlinkClick r:id="rId2"/>
                        </a:rPr>
                        <a:t>Habitat destruction, alteration and Fragmentation</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dirty="0">
                          <a:solidFill>
                            <a:srgbClr val="000000"/>
                          </a:solidFill>
                          <a:effectLst/>
                          <a:latin typeface="arial" panose="020B0604020202020204" pitchFamily="34" charset="0"/>
                        </a:rPr>
                        <a:t>Roads, introduced species, or other factors separate remaining populations of amphibians from each other.</a:t>
                      </a:r>
                    </a:p>
                  </a:txBody>
                  <a:tcPr marL="6807" marR="6807" marT="6807" marB="6807" anchor="ctr">
                    <a:lnL>
                      <a:noFill/>
                    </a:lnL>
                    <a:lnR>
                      <a:noFill/>
                    </a:lnR>
                    <a:lnT>
                      <a:noFill/>
                    </a:lnT>
                    <a:lnB>
                      <a:noFill/>
                    </a:lnB>
                  </a:tcPr>
                </a:tc>
                <a:extLst>
                  <a:ext uri="{0D108BD9-81ED-4DB2-BD59-A6C34878D82A}">
                    <a16:rowId xmlns:a16="http://schemas.microsoft.com/office/drawing/2014/main" val="3542913041"/>
                  </a:ext>
                </a:extLst>
              </a:tr>
              <a:tr h="248177">
                <a:tc>
                  <a:txBody>
                    <a:bodyPr/>
                    <a:lstStyle/>
                    <a:p>
                      <a:r>
                        <a:rPr lang="en-US" sz="1400" u="none" strike="noStrike">
                          <a:solidFill>
                            <a:srgbClr val="337AB7"/>
                          </a:solidFill>
                          <a:effectLst/>
                          <a:latin typeface="arial" panose="020B0604020202020204" pitchFamily="34" charset="0"/>
                          <a:hlinkClick r:id="rId3"/>
                        </a:rPr>
                        <a:t>Introduced Species</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a:solidFill>
                            <a:srgbClr val="000000"/>
                          </a:solidFill>
                          <a:effectLst/>
                          <a:latin typeface="arial" panose="020B0604020202020204" pitchFamily="34" charset="0"/>
                        </a:rPr>
                        <a:t>Non-native species prey on or compete with native amphibians.</a:t>
                      </a:r>
                    </a:p>
                  </a:txBody>
                  <a:tcPr marL="6807" marR="6807" marT="6807" marB="6807" anchor="ctr">
                    <a:lnL>
                      <a:noFill/>
                    </a:lnL>
                    <a:lnR>
                      <a:noFill/>
                    </a:lnR>
                    <a:lnT>
                      <a:noFill/>
                    </a:lnT>
                    <a:lnB>
                      <a:noFill/>
                    </a:lnB>
                  </a:tcPr>
                </a:tc>
                <a:extLst>
                  <a:ext uri="{0D108BD9-81ED-4DB2-BD59-A6C34878D82A}">
                    <a16:rowId xmlns:a16="http://schemas.microsoft.com/office/drawing/2014/main" val="2763029919"/>
                  </a:ext>
                </a:extLst>
              </a:tr>
              <a:tr h="481467">
                <a:tc>
                  <a:txBody>
                    <a:bodyPr/>
                    <a:lstStyle/>
                    <a:p>
                      <a:r>
                        <a:rPr lang="en-US" sz="1400" u="none" strike="noStrike">
                          <a:solidFill>
                            <a:srgbClr val="337AB7"/>
                          </a:solidFill>
                          <a:effectLst/>
                          <a:latin typeface="arial" panose="020B0604020202020204" pitchFamily="34" charset="0"/>
                          <a:hlinkClick r:id="rId4"/>
                        </a:rPr>
                        <a:t>Over-Exploitation</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a:solidFill>
                            <a:srgbClr val="000000"/>
                          </a:solidFill>
                          <a:effectLst/>
                          <a:latin typeface="arial" panose="020B0604020202020204" pitchFamily="34" charset="0"/>
                        </a:rPr>
                        <a:t>Amphibians are removed form the wild and sold internationally as food, as pets, or for medicinal and biological supply markets</a:t>
                      </a:r>
                    </a:p>
                  </a:txBody>
                  <a:tcPr marL="6807" marR="6807" marT="6807" marB="6807" anchor="ctr">
                    <a:lnL>
                      <a:noFill/>
                    </a:lnL>
                    <a:lnR>
                      <a:noFill/>
                    </a:lnR>
                    <a:lnT>
                      <a:noFill/>
                    </a:lnT>
                    <a:lnB>
                      <a:noFill/>
                    </a:lnB>
                  </a:tcPr>
                </a:tc>
                <a:extLst>
                  <a:ext uri="{0D108BD9-81ED-4DB2-BD59-A6C34878D82A}">
                    <a16:rowId xmlns:a16="http://schemas.microsoft.com/office/drawing/2014/main" val="1813099723"/>
                  </a:ext>
                </a:extLst>
              </a:tr>
              <a:tr h="808170">
                <a:tc>
                  <a:txBody>
                    <a:bodyPr/>
                    <a:lstStyle/>
                    <a:p>
                      <a:r>
                        <a:rPr lang="en-US" sz="1400" u="none" strike="noStrike">
                          <a:solidFill>
                            <a:srgbClr val="337AB7"/>
                          </a:solidFill>
                          <a:effectLst/>
                          <a:latin typeface="arial" panose="020B0604020202020204" pitchFamily="34" charset="0"/>
                          <a:hlinkClick r:id="rId5"/>
                        </a:rPr>
                        <a:t>Climate Change</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dirty="0">
                          <a:solidFill>
                            <a:srgbClr val="000000"/>
                          </a:solidFill>
                          <a:effectLst/>
                          <a:latin typeface="arial" panose="020B0604020202020204" pitchFamily="34" charset="0"/>
                        </a:rPr>
                        <a:t>Amphibians are extremely sensitive to small changes in temperature and moisture. Changes in global weather patterns (e.g. El Nino events or global warming) can alter breeding behavior, affect reproductive success, decrease immune functions and increase amphibian sensitivity to chemical contaminants.</a:t>
                      </a:r>
                    </a:p>
                  </a:txBody>
                  <a:tcPr marL="6807" marR="6807" marT="6807" marB="6807" anchor="ctr">
                    <a:lnL>
                      <a:noFill/>
                    </a:lnL>
                    <a:lnR>
                      <a:noFill/>
                    </a:lnR>
                    <a:lnT>
                      <a:noFill/>
                    </a:lnT>
                    <a:lnB>
                      <a:noFill/>
                    </a:lnB>
                  </a:tcPr>
                </a:tc>
                <a:extLst>
                  <a:ext uri="{0D108BD9-81ED-4DB2-BD59-A6C34878D82A}">
                    <a16:rowId xmlns:a16="http://schemas.microsoft.com/office/drawing/2014/main" val="1624695849"/>
                  </a:ext>
                </a:extLst>
              </a:tr>
              <a:tr h="948049">
                <a:tc>
                  <a:txBody>
                    <a:bodyPr/>
                    <a:lstStyle/>
                    <a:p>
                      <a:r>
                        <a:rPr lang="en-US" sz="1400" u="none" strike="noStrike">
                          <a:solidFill>
                            <a:srgbClr val="337AB7"/>
                          </a:solidFill>
                          <a:effectLst/>
                          <a:latin typeface="arial" panose="020B0604020202020204" pitchFamily="34" charset="0"/>
                          <a:hlinkClick r:id="rId6"/>
                        </a:rPr>
                        <a:t>UV-B Radiation</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dirty="0">
                          <a:solidFill>
                            <a:srgbClr val="000000"/>
                          </a:solidFill>
                          <a:effectLst/>
                          <a:latin typeface="arial" panose="020B0604020202020204" pitchFamily="34" charset="0"/>
                        </a:rPr>
                        <a:t>Levels of UV-B radiation in the atmosphere have risen significantly over the past few decades. Researchers have found that UV-B radiation can kill amphibians directly, cause sublethal effects such as slowed growth rates and immune dysfunction, and work synergistically with contaminants, pathogens and climate change.</a:t>
                      </a:r>
                    </a:p>
                  </a:txBody>
                  <a:tcPr marL="6807" marR="6807" marT="6807" marB="6807" anchor="ctr">
                    <a:lnL>
                      <a:noFill/>
                    </a:lnL>
                    <a:lnR>
                      <a:noFill/>
                    </a:lnR>
                    <a:lnT>
                      <a:noFill/>
                    </a:lnT>
                    <a:lnB>
                      <a:noFill/>
                    </a:lnB>
                  </a:tcPr>
                </a:tc>
                <a:extLst>
                  <a:ext uri="{0D108BD9-81ED-4DB2-BD59-A6C34878D82A}">
                    <a16:rowId xmlns:a16="http://schemas.microsoft.com/office/drawing/2014/main" val="1508897064"/>
                  </a:ext>
                </a:extLst>
              </a:tr>
              <a:tr h="948049">
                <a:tc>
                  <a:txBody>
                    <a:bodyPr/>
                    <a:lstStyle/>
                    <a:p>
                      <a:r>
                        <a:rPr lang="en-US" sz="1400" u="none" strike="noStrike">
                          <a:solidFill>
                            <a:srgbClr val="337AB7"/>
                          </a:solidFill>
                          <a:effectLst/>
                          <a:latin typeface="arial" panose="020B0604020202020204" pitchFamily="34" charset="0"/>
                          <a:hlinkClick r:id="rId7"/>
                        </a:rPr>
                        <a:t>Chemical Contaminants</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a:solidFill>
                            <a:srgbClr val="000000"/>
                          </a:solidFill>
                          <a:effectLst/>
                          <a:latin typeface="arial" panose="020B0604020202020204" pitchFamily="34" charset="0"/>
                        </a:rPr>
                        <a:t>Chemical stressors (e.g., pesticides, heavy metals, acidification and nitrogen based fertilizers) can have lethal, sublethal, direct or indirect effects on amphibians. These effects may include death, decreased growth rates, developmental and behavioral abnormalities, decreased reproductive success, weakened immune systems and/or hermaphroditism.</a:t>
                      </a:r>
                    </a:p>
                  </a:txBody>
                  <a:tcPr marL="6807" marR="6807" marT="6807" marB="6807" anchor="ctr">
                    <a:lnL>
                      <a:noFill/>
                    </a:lnL>
                    <a:lnR>
                      <a:noFill/>
                    </a:lnR>
                    <a:lnT>
                      <a:noFill/>
                    </a:lnT>
                    <a:lnB>
                      <a:noFill/>
                    </a:lnB>
                  </a:tcPr>
                </a:tc>
                <a:extLst>
                  <a:ext uri="{0D108BD9-81ED-4DB2-BD59-A6C34878D82A}">
                    <a16:rowId xmlns:a16="http://schemas.microsoft.com/office/drawing/2014/main" val="4100542534"/>
                  </a:ext>
                </a:extLst>
              </a:tr>
              <a:tr h="714758">
                <a:tc>
                  <a:txBody>
                    <a:bodyPr/>
                    <a:lstStyle/>
                    <a:p>
                      <a:r>
                        <a:rPr lang="en-US" sz="1400" u="none" strike="noStrike">
                          <a:solidFill>
                            <a:srgbClr val="337AB7"/>
                          </a:solidFill>
                          <a:effectLst/>
                          <a:latin typeface="arial" panose="020B0604020202020204" pitchFamily="34" charset="0"/>
                          <a:hlinkClick r:id="rId8"/>
                        </a:rPr>
                        <a:t>Disease</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a:solidFill>
                            <a:srgbClr val="000000"/>
                          </a:solidFill>
                          <a:effectLst/>
                          <a:latin typeface="arial" panose="020B0604020202020204" pitchFamily="34" charset="0"/>
                        </a:rPr>
                        <a:t>Diseases (such as </a:t>
                      </a:r>
                      <a:r>
                        <a:rPr lang="en-US" sz="1400" u="none" strike="noStrike">
                          <a:solidFill>
                            <a:srgbClr val="337AB7"/>
                          </a:solidFill>
                          <a:effectLst/>
                          <a:latin typeface="arial" panose="020B0604020202020204" pitchFamily="34" charset="0"/>
                          <a:hlinkClick r:id="rId9"/>
                        </a:rPr>
                        <a:t>chytridiomycosis</a:t>
                      </a:r>
                      <a:r>
                        <a:rPr lang="en-US" sz="1400">
                          <a:solidFill>
                            <a:srgbClr val="000000"/>
                          </a:solidFill>
                          <a:effectLst/>
                          <a:latin typeface="arial" panose="020B0604020202020204" pitchFamily="34" charset="0"/>
                        </a:rPr>
                        <a:t>) or increased susceptibility to existing diseases leads to deaths of adults and larvae. New chytrid diseases such as those caused by </a:t>
                      </a:r>
                      <a:r>
                        <a:rPr lang="en-US" sz="1400" i="1" u="none" strike="noStrike">
                          <a:solidFill>
                            <a:srgbClr val="337AB7"/>
                          </a:solidFill>
                          <a:effectLst/>
                          <a:latin typeface="arial" panose="020B0604020202020204" pitchFamily="34" charset="0"/>
                        </a:rPr>
                        <a:t>Batrachochytrium salamandrivorans seem to be particularly lethal to salamanders.</a:t>
                      </a:r>
                      <a:endParaRPr lang="en-US" sz="1400"/>
                    </a:p>
                  </a:txBody>
                  <a:tcPr marL="6807" marR="6807" marT="6807" marB="6807" anchor="ctr">
                    <a:lnL>
                      <a:noFill/>
                    </a:lnL>
                    <a:lnR>
                      <a:noFill/>
                    </a:lnR>
                    <a:lnT>
                      <a:noFill/>
                    </a:lnT>
                    <a:lnB>
                      <a:noFill/>
                    </a:lnB>
                  </a:tcPr>
                </a:tc>
                <a:extLst>
                  <a:ext uri="{0D108BD9-81ED-4DB2-BD59-A6C34878D82A}">
                    <a16:rowId xmlns:a16="http://schemas.microsoft.com/office/drawing/2014/main" val="2646218879"/>
                  </a:ext>
                </a:extLst>
              </a:tr>
              <a:tr h="481467">
                <a:tc>
                  <a:txBody>
                    <a:bodyPr/>
                    <a:lstStyle/>
                    <a:p>
                      <a:r>
                        <a:rPr lang="en-US" sz="1400" u="none" strike="noStrike">
                          <a:solidFill>
                            <a:srgbClr val="337AB7"/>
                          </a:solidFill>
                          <a:effectLst/>
                          <a:latin typeface="arial" panose="020B0604020202020204" pitchFamily="34" charset="0"/>
                          <a:hlinkClick r:id="rId10"/>
                        </a:rPr>
                        <a:t>Deformities</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a:solidFill>
                            <a:srgbClr val="000000"/>
                          </a:solidFill>
                          <a:effectLst/>
                          <a:latin typeface="arial" panose="020B0604020202020204" pitchFamily="34" charset="0"/>
                        </a:rPr>
                        <a:t>There has been a recent and widespread increase of deformities (or malformations) in natural populations of amphibians; this is now perceived as a major environmental problem.</a:t>
                      </a:r>
                    </a:p>
                  </a:txBody>
                  <a:tcPr marL="6807" marR="6807" marT="6807" marB="6807" anchor="ctr">
                    <a:lnL>
                      <a:noFill/>
                    </a:lnL>
                    <a:lnR>
                      <a:noFill/>
                    </a:lnR>
                    <a:lnT>
                      <a:noFill/>
                    </a:lnT>
                    <a:lnB>
                      <a:noFill/>
                    </a:lnB>
                  </a:tcPr>
                </a:tc>
                <a:extLst>
                  <a:ext uri="{0D108BD9-81ED-4DB2-BD59-A6C34878D82A}">
                    <a16:rowId xmlns:a16="http://schemas.microsoft.com/office/drawing/2014/main" val="2228264608"/>
                  </a:ext>
                </a:extLst>
              </a:tr>
              <a:tr h="248177">
                <a:tc>
                  <a:txBody>
                    <a:bodyPr/>
                    <a:lstStyle/>
                    <a:p>
                      <a:r>
                        <a:rPr lang="en-US" sz="1400" u="none" strike="noStrike">
                          <a:solidFill>
                            <a:srgbClr val="337AB7"/>
                          </a:solidFill>
                          <a:effectLst/>
                          <a:latin typeface="arial" panose="020B0604020202020204" pitchFamily="34" charset="0"/>
                          <a:hlinkClick r:id="rId11"/>
                        </a:rPr>
                        <a:t>Synergisms</a:t>
                      </a:r>
                      <a:endParaRPr lang="en-US" sz="1400">
                        <a:solidFill>
                          <a:srgbClr val="000000"/>
                        </a:solidFill>
                        <a:effectLst/>
                        <a:latin typeface="arial" panose="020B0604020202020204" pitchFamily="34" charset="0"/>
                      </a:endParaRPr>
                    </a:p>
                  </a:txBody>
                  <a:tcPr marL="6807" marR="6807" marT="6807" marB="6807" anchor="ctr">
                    <a:lnL>
                      <a:noFill/>
                    </a:lnL>
                    <a:lnR>
                      <a:noFill/>
                    </a:lnR>
                    <a:lnT>
                      <a:noFill/>
                    </a:lnT>
                    <a:lnB>
                      <a:noFill/>
                    </a:lnB>
                  </a:tcPr>
                </a:tc>
                <a:tc>
                  <a:txBody>
                    <a:bodyPr/>
                    <a:lstStyle/>
                    <a:p>
                      <a:r>
                        <a:rPr lang="en-US" sz="1400" dirty="0">
                          <a:solidFill>
                            <a:srgbClr val="000000"/>
                          </a:solidFill>
                          <a:effectLst/>
                          <a:latin typeface="arial" panose="020B0604020202020204" pitchFamily="34" charset="0"/>
                        </a:rPr>
                        <a:t>Multiple factors can act together to cause mortality or sublethal effects.</a:t>
                      </a:r>
                    </a:p>
                  </a:txBody>
                  <a:tcPr marL="6807" marR="6807" marT="6807" marB="6807" anchor="ctr">
                    <a:lnL>
                      <a:noFill/>
                    </a:lnL>
                    <a:lnR>
                      <a:noFill/>
                    </a:lnR>
                    <a:lnT>
                      <a:noFill/>
                    </a:lnT>
                    <a:lnB>
                      <a:noFill/>
                    </a:lnB>
                  </a:tcPr>
                </a:tc>
                <a:extLst>
                  <a:ext uri="{0D108BD9-81ED-4DB2-BD59-A6C34878D82A}">
                    <a16:rowId xmlns:a16="http://schemas.microsoft.com/office/drawing/2014/main" val="373795613"/>
                  </a:ext>
                </a:extLst>
              </a:tr>
            </a:tbl>
          </a:graphicData>
        </a:graphic>
      </p:graphicFrame>
      <p:sp>
        <p:nvSpPr>
          <p:cNvPr id="5" name="TextBox 4">
            <a:extLst>
              <a:ext uri="{FF2B5EF4-FFF2-40B4-BE49-F238E27FC236}">
                <a16:creationId xmlns:a16="http://schemas.microsoft.com/office/drawing/2014/main" id="{43BEF7B9-847D-3640-8DEC-B71A71F95D65}"/>
              </a:ext>
            </a:extLst>
          </p:cNvPr>
          <p:cNvSpPr txBox="1"/>
          <p:nvPr/>
        </p:nvSpPr>
        <p:spPr>
          <a:xfrm>
            <a:off x="8778240" y="857250"/>
            <a:ext cx="1346844" cy="246221"/>
          </a:xfrm>
          <a:prstGeom prst="rect">
            <a:avLst/>
          </a:prstGeom>
          <a:noFill/>
        </p:spPr>
        <p:txBody>
          <a:bodyPr wrap="none" rtlCol="0">
            <a:spAutoFit/>
          </a:bodyPr>
          <a:lstStyle/>
          <a:p>
            <a:r>
              <a:rPr lang="en-US" sz="1000" dirty="0"/>
              <a:t>Source: </a:t>
            </a:r>
            <a:r>
              <a:rPr lang="en-US" sz="1000" dirty="0" err="1"/>
              <a:t>AmphibiaWeb</a:t>
            </a:r>
            <a:endParaRPr lang="en-US" sz="1000" dirty="0"/>
          </a:p>
        </p:txBody>
      </p:sp>
    </p:spTree>
    <p:extLst>
      <p:ext uri="{BB962C8B-B14F-4D97-AF65-F5344CB8AC3E}">
        <p14:creationId xmlns:p14="http://schemas.microsoft.com/office/powerpoint/2010/main" val="350568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4770-7D65-0046-835B-FF75DBFB25A2}"/>
              </a:ext>
            </a:extLst>
          </p:cNvPr>
          <p:cNvSpPr>
            <a:spLocks noGrp="1"/>
          </p:cNvSpPr>
          <p:nvPr>
            <p:ph type="title"/>
          </p:nvPr>
        </p:nvSpPr>
        <p:spPr/>
        <p:txBody>
          <a:bodyPr/>
          <a:lstStyle/>
          <a:p>
            <a:r>
              <a:rPr lang="en-US" dirty="0"/>
              <a:t>Habitat Destruction</a:t>
            </a:r>
          </a:p>
        </p:txBody>
      </p:sp>
      <p:sp>
        <p:nvSpPr>
          <p:cNvPr id="3" name="Content Placeholder 2">
            <a:extLst>
              <a:ext uri="{FF2B5EF4-FFF2-40B4-BE49-F238E27FC236}">
                <a16:creationId xmlns:a16="http://schemas.microsoft.com/office/drawing/2014/main" id="{32F2FC8F-54B2-1F4C-A569-25EDA9EFBCA8}"/>
              </a:ext>
            </a:extLst>
          </p:cNvPr>
          <p:cNvSpPr>
            <a:spLocks noGrp="1"/>
          </p:cNvSpPr>
          <p:nvPr>
            <p:ph idx="1"/>
          </p:nvPr>
        </p:nvSpPr>
        <p:spPr/>
        <p:txBody>
          <a:bodyPr/>
          <a:lstStyle/>
          <a:p>
            <a:r>
              <a:rPr lang="en-US" dirty="0"/>
              <a:t>Since 1950, 458,000 hectares of wetlands has been destroyed for human development</a:t>
            </a:r>
          </a:p>
          <a:p>
            <a:r>
              <a:rPr lang="en-US" dirty="0"/>
              <a:t>50% loss of everglades ecosystem by the early 1990s; the remainder greatly altered</a:t>
            </a:r>
          </a:p>
          <a:p>
            <a:r>
              <a:rPr lang="en-US" dirty="0"/>
              <a:t>98% of the original 5.2 million kilometers of streams in the continental United States have been seriously altered</a:t>
            </a:r>
          </a:p>
          <a:p>
            <a:r>
              <a:rPr lang="en-US" dirty="0"/>
              <a:t>91% of river lengths in lower 48 US states developed by 1988</a:t>
            </a:r>
          </a:p>
        </p:txBody>
      </p:sp>
      <p:sp>
        <p:nvSpPr>
          <p:cNvPr id="5" name="TextBox 4">
            <a:extLst>
              <a:ext uri="{FF2B5EF4-FFF2-40B4-BE49-F238E27FC236}">
                <a16:creationId xmlns:a16="http://schemas.microsoft.com/office/drawing/2014/main" id="{33DFB23C-7EF9-7441-9CC8-B0F1DA63C047}"/>
              </a:ext>
            </a:extLst>
          </p:cNvPr>
          <p:cNvSpPr txBox="1"/>
          <p:nvPr/>
        </p:nvSpPr>
        <p:spPr>
          <a:xfrm>
            <a:off x="9092402" y="5867786"/>
            <a:ext cx="1346844" cy="246221"/>
          </a:xfrm>
          <a:prstGeom prst="rect">
            <a:avLst/>
          </a:prstGeom>
          <a:noFill/>
        </p:spPr>
        <p:txBody>
          <a:bodyPr wrap="none" rtlCol="0">
            <a:spAutoFit/>
          </a:bodyPr>
          <a:lstStyle/>
          <a:p>
            <a:r>
              <a:rPr lang="en-US" sz="1000" dirty="0"/>
              <a:t>Source: </a:t>
            </a:r>
            <a:r>
              <a:rPr lang="en-US" sz="1000" dirty="0" err="1"/>
              <a:t>AmphibiaWeb</a:t>
            </a:r>
            <a:endParaRPr lang="en-US" sz="1000" dirty="0"/>
          </a:p>
        </p:txBody>
      </p:sp>
    </p:spTree>
    <p:extLst>
      <p:ext uri="{BB962C8B-B14F-4D97-AF65-F5344CB8AC3E}">
        <p14:creationId xmlns:p14="http://schemas.microsoft.com/office/powerpoint/2010/main" val="349752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1B6C-893A-6142-BBDD-ED2C655229C1}"/>
              </a:ext>
            </a:extLst>
          </p:cNvPr>
          <p:cNvSpPr>
            <a:spLocks noGrp="1"/>
          </p:cNvSpPr>
          <p:nvPr>
            <p:ph type="title"/>
          </p:nvPr>
        </p:nvSpPr>
        <p:spPr/>
        <p:txBody>
          <a:bodyPr/>
          <a:lstStyle/>
          <a:p>
            <a:r>
              <a:rPr lang="en-US" dirty="0"/>
              <a:t>Chemical Contaminants</a:t>
            </a:r>
          </a:p>
        </p:txBody>
      </p:sp>
      <p:sp>
        <p:nvSpPr>
          <p:cNvPr id="3" name="Content Placeholder 2">
            <a:extLst>
              <a:ext uri="{FF2B5EF4-FFF2-40B4-BE49-F238E27FC236}">
                <a16:creationId xmlns:a16="http://schemas.microsoft.com/office/drawing/2014/main" id="{516E8FA3-6566-AE4A-9BD0-DAB851ECD5CC}"/>
              </a:ext>
            </a:extLst>
          </p:cNvPr>
          <p:cNvSpPr>
            <a:spLocks noGrp="1"/>
          </p:cNvSpPr>
          <p:nvPr>
            <p:ph idx="1"/>
          </p:nvPr>
        </p:nvSpPr>
        <p:spPr>
          <a:xfrm>
            <a:off x="552450" y="1334135"/>
            <a:ext cx="10515600" cy="4351338"/>
          </a:xfrm>
        </p:spPr>
        <p:txBody>
          <a:bodyPr/>
          <a:lstStyle/>
          <a:p>
            <a:r>
              <a:rPr lang="en-US" dirty="0"/>
              <a:t>The consequences of chemical stressors, such as pesticides, heavy metals, acidification and nitrogen based fertilizers, on amphibians are lethal, sublethal, direct and indirect. </a:t>
            </a:r>
          </a:p>
          <a:p>
            <a:r>
              <a:rPr lang="en-US" dirty="0"/>
              <a:t>Approximately 19,000 to 20,000 pesticides, which broadly include insecticides, herbicides and fungicides, are currently approved for release by the United States</a:t>
            </a:r>
          </a:p>
          <a:p>
            <a:r>
              <a:rPr lang="en-US" dirty="0"/>
              <a:t>Cause death, deformity, hermaphroditism, disrupted feeding behaviors, neurological disorders…</a:t>
            </a:r>
            <a:r>
              <a:rPr lang="en-US" dirty="0" err="1"/>
              <a:t>etc</a:t>
            </a:r>
            <a:r>
              <a:rPr lang="en-US" dirty="0"/>
              <a:t>…</a:t>
            </a:r>
          </a:p>
        </p:txBody>
      </p:sp>
      <p:sp>
        <p:nvSpPr>
          <p:cNvPr id="5" name="TextBox 4">
            <a:extLst>
              <a:ext uri="{FF2B5EF4-FFF2-40B4-BE49-F238E27FC236}">
                <a16:creationId xmlns:a16="http://schemas.microsoft.com/office/drawing/2014/main" id="{E8CB312C-5CF7-6C4A-A997-2E92FA72C763}"/>
              </a:ext>
            </a:extLst>
          </p:cNvPr>
          <p:cNvSpPr txBox="1"/>
          <p:nvPr/>
        </p:nvSpPr>
        <p:spPr>
          <a:xfrm>
            <a:off x="8289509" y="5839154"/>
            <a:ext cx="1346844" cy="246221"/>
          </a:xfrm>
          <a:prstGeom prst="rect">
            <a:avLst/>
          </a:prstGeom>
          <a:noFill/>
        </p:spPr>
        <p:txBody>
          <a:bodyPr wrap="none" rtlCol="0">
            <a:spAutoFit/>
          </a:bodyPr>
          <a:lstStyle/>
          <a:p>
            <a:r>
              <a:rPr lang="en-US" sz="1000" dirty="0"/>
              <a:t>Source: </a:t>
            </a:r>
            <a:r>
              <a:rPr lang="en-US" sz="1000" dirty="0" err="1"/>
              <a:t>AmphibiaWeb</a:t>
            </a:r>
            <a:endParaRPr lang="en-US" sz="1000" dirty="0"/>
          </a:p>
        </p:txBody>
      </p:sp>
    </p:spTree>
    <p:extLst>
      <p:ext uri="{BB962C8B-B14F-4D97-AF65-F5344CB8AC3E}">
        <p14:creationId xmlns:p14="http://schemas.microsoft.com/office/powerpoint/2010/main" val="126754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DD69D-5BF4-8744-BF79-AEB206BBB396}"/>
              </a:ext>
            </a:extLst>
          </p:cNvPr>
          <p:cNvPicPr>
            <a:picLocks noChangeAspect="1"/>
          </p:cNvPicPr>
          <p:nvPr/>
        </p:nvPicPr>
        <p:blipFill>
          <a:blip r:embed="rId2"/>
          <a:stretch>
            <a:fillRect/>
          </a:stretch>
        </p:blipFill>
        <p:spPr>
          <a:xfrm>
            <a:off x="6096000" y="765810"/>
            <a:ext cx="5410200" cy="4572000"/>
          </a:xfrm>
          <a:prstGeom prst="rect">
            <a:avLst/>
          </a:prstGeom>
        </p:spPr>
      </p:pic>
      <p:pic>
        <p:nvPicPr>
          <p:cNvPr id="6" name="Picture 5">
            <a:extLst>
              <a:ext uri="{FF2B5EF4-FFF2-40B4-BE49-F238E27FC236}">
                <a16:creationId xmlns:a16="http://schemas.microsoft.com/office/drawing/2014/main" id="{C628397A-5CA3-EB48-98AC-FA8B113EE908}"/>
              </a:ext>
            </a:extLst>
          </p:cNvPr>
          <p:cNvPicPr>
            <a:picLocks noChangeAspect="1"/>
          </p:cNvPicPr>
          <p:nvPr/>
        </p:nvPicPr>
        <p:blipFill>
          <a:blip r:embed="rId3"/>
          <a:stretch>
            <a:fillRect/>
          </a:stretch>
        </p:blipFill>
        <p:spPr>
          <a:xfrm>
            <a:off x="367030" y="365125"/>
            <a:ext cx="5740400" cy="3098800"/>
          </a:xfrm>
          <a:prstGeom prst="rect">
            <a:avLst/>
          </a:prstGeom>
        </p:spPr>
      </p:pic>
      <p:pic>
        <p:nvPicPr>
          <p:cNvPr id="4" name="Content Placeholder 3">
            <a:extLst>
              <a:ext uri="{FF2B5EF4-FFF2-40B4-BE49-F238E27FC236}">
                <a16:creationId xmlns:a16="http://schemas.microsoft.com/office/drawing/2014/main" id="{5A9BE88F-EDCF-CA49-A6C0-7FBAA23B2887}"/>
              </a:ext>
            </a:extLst>
          </p:cNvPr>
          <p:cNvPicPr>
            <a:picLocks noGrp="1" noChangeAspect="1"/>
          </p:cNvPicPr>
          <p:nvPr>
            <p:ph idx="1"/>
          </p:nvPr>
        </p:nvPicPr>
        <p:blipFill>
          <a:blip r:embed="rId4"/>
          <a:stretch>
            <a:fillRect/>
          </a:stretch>
        </p:blipFill>
        <p:spPr>
          <a:xfrm>
            <a:off x="519430" y="2954814"/>
            <a:ext cx="8890000" cy="3441700"/>
          </a:xfrm>
          <a:prstGeom prst="rect">
            <a:avLst/>
          </a:prstGeom>
        </p:spPr>
      </p:pic>
    </p:spTree>
    <p:extLst>
      <p:ext uri="{BB962C8B-B14F-4D97-AF65-F5344CB8AC3E}">
        <p14:creationId xmlns:p14="http://schemas.microsoft.com/office/powerpoint/2010/main" val="295946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565</Words>
  <Application>Microsoft Macintosh PowerPoint</Application>
  <PresentationFormat>Widescreen</PresentationFormat>
  <Paragraphs>51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Verdana,Arial,sans-serif</vt:lpstr>
      <vt:lpstr>Arial</vt:lpstr>
      <vt:lpstr>Arial</vt:lpstr>
      <vt:lpstr>Calibri</vt:lpstr>
      <vt:lpstr>Calibri Light</vt:lpstr>
      <vt:lpstr>Office Theme</vt:lpstr>
      <vt:lpstr>Threats to Amphibian Populations</vt:lpstr>
      <vt:lpstr>Amphibians by the numbers </vt:lpstr>
      <vt:lpstr>PowerPoint Presentation</vt:lpstr>
      <vt:lpstr>More numbers</vt:lpstr>
      <vt:lpstr>In red: Number of Extinct, Extinct in the wild or Critically Endangered species; In orange, Number of Endangered or Vulnerable species;  In white, Total number of species within a biome.</vt:lpstr>
      <vt:lpstr>Why are Amphibians in trouble? </vt:lpstr>
      <vt:lpstr>Habitat Destruction</vt:lpstr>
      <vt:lpstr>Chemical Contaminants</vt:lpstr>
      <vt:lpstr>PowerPoint Presentation</vt:lpstr>
      <vt:lpstr>Disease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Threats to Amphibian Populations</dc:title>
  <dc:creator>Microsoft Office User</dc:creator>
  <cp:lastModifiedBy>Microsoft Office User</cp:lastModifiedBy>
  <cp:revision>4</cp:revision>
  <dcterms:created xsi:type="dcterms:W3CDTF">2019-03-11T21:18:15Z</dcterms:created>
  <dcterms:modified xsi:type="dcterms:W3CDTF">2019-03-11T21:58:18Z</dcterms:modified>
</cp:coreProperties>
</file>