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341" r:id="rId4"/>
    <p:sldId id="349" r:id="rId5"/>
    <p:sldId id="258" r:id="rId6"/>
    <p:sldId id="265" r:id="rId7"/>
    <p:sldId id="352" r:id="rId8"/>
    <p:sldId id="351" r:id="rId9"/>
    <p:sldId id="350" r:id="rId10"/>
    <p:sldId id="35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715"/>
  </p:normalViewPr>
  <p:slideViewPr>
    <p:cSldViewPr snapToGrid="0" snapToObjects="1">
      <p:cViewPr varScale="1">
        <p:scale>
          <a:sx n="112" d="100"/>
          <a:sy n="112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178F-82B5-204F-B665-052189941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54D48-D99B-5A42-AFF0-EEB791480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C499-F473-4945-B6BC-558E59B2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82C97-571E-6942-8A02-F611977A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16A7-16CC-4B40-B138-D25D945C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82CC-335D-0848-A695-A46F1C17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54403-3B9D-F941-8BD9-8DB30CEB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C55A7-3652-2748-807C-AF7E5A29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DDDCB-470C-CA40-9C10-224765CF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64297-D2C6-494B-BE2B-6BE74584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CE202-8AD2-1D48-92DA-631254A34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3BA74-8020-3147-BC84-909C8D027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E5F5D-9BB0-B740-A13A-5D3E5F11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17823-AE81-0341-82A4-05D9784E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0068-E752-5A45-B1C6-819E9896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85C27-950B-C54B-92F5-3FD1EBD0F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6B3462-CC91-8A44-83D9-26ED57985A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F8985-0033-2E40-A5C7-7AF5965841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F3DD6-B9BD-A942-957D-E301D8788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72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F211-E63D-2E42-8D0E-9EDE891C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F43A2-C062-3C44-B206-51EE5D088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F024D-B9C7-0A49-825A-C4F8B152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CDF8-D302-1842-9076-C45992A3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14775-D3B7-CD43-9F1A-5207FEE3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3C83-D6BD-E54F-A2B4-3A5C8BAF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48A7B-53DD-2F49-AFF5-E7C4AA200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9A72D-AA18-F247-BD5D-DC3E0CDD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A2770-8A3E-0B49-8B0A-918FB8EC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F0523-0419-9F45-9675-C2719C9C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5BD7-8A6C-1947-AF3F-EFB6F11E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E5759-E3F7-754B-8ED7-2C98C6878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8C5D1-9DAD-2943-9FFC-699F5F4E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1DECD-C0FC-8843-981A-D63CC97B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F7225-D03E-BC4E-B299-022DDED4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62E75-542C-6342-9591-C9CB485A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5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4300-CFBA-D544-9EBB-A151574A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FABDB-BA78-394A-93D1-5C090B5D5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FD1FC-FBD4-2C4B-B2EA-6E21ECDD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0FBDA-8092-6647-AA3F-F494BC31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10DF5-9C75-014A-BF70-583AD4912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DDBE0-7F1E-4A46-8AC1-EA73DA86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8A4F6-6D22-C844-A349-9470F527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80AF2-53D8-0143-82FB-03D9B6E3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4CB9B-62E7-B043-8448-0A1A78BD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AF56E-CBE9-5C45-9EEC-9D66E5F6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C4099-1ED6-814F-BE67-D3A355B1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BA589-4FF0-5A45-8E42-60985F25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4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BC2FA-B79E-2442-913E-B385D363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19891-32AC-BD44-BFEB-78303ED0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F5993-809F-DD4C-A81D-AB364906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4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70FE-CB5F-784A-89B1-B66259A0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CDE3-9619-E944-9596-BD850557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DFC31-873D-3B43-8CE5-B95F5230A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ACC03-4B4F-E744-852F-68E37707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0FAB2-C7CB-5245-BD2F-0A1DCB3F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68650-E21C-FD44-B5FB-362AFB41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9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923A-8D4B-194A-B80B-2E94A840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C46206-F553-7D42-B5DD-0C08ECF11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1FDBB-CE9B-1347-9D94-D18E83FED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A42D6-3358-1D4F-A327-BEFB2E68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CD62D-DD39-984D-B142-082ED1DE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C7065-070D-C64A-B208-BE3958151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0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2C0EF6-7BC5-A64B-9CED-F00DC072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9B737-7DEE-9F46-9ACA-40BC1BCE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1C1CB-6994-BE47-9A9F-705671037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91BB-DFA9-4B4F-A2CD-598332A1DC59}" type="datetimeFigureOut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1661A-02DC-4B45-920A-ED4D7CB6D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1BCB1-A9BE-AC4F-962B-8BEACEA7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7D689-A3C1-BF4A-A102-5ED56F20B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rsal_fin" TargetMode="External"/><Relationship Id="rId2" Type="http://schemas.openxmlformats.org/officeDocument/2006/relationships/hyperlink" Target="https://en.wikipedia.org/wiki/Gil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viewpure.com/xk3tGccmlp0?ref=bkmk" TargetMode="External"/><Relationship Id="rId5" Type="http://schemas.openxmlformats.org/officeDocument/2006/relationships/hyperlink" Target="https://safeshare.tv/x/ss5a1b70f82dd29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://viewpure.com/LfQgRCg1bNA?ref=bkm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feshare.tv/x/ss5a1b7037a3db3" TargetMode="Externa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s4uwDrdLfS4?ref=bkmk" TargetMode="External"/><Relationship Id="rId2" Type="http://schemas.openxmlformats.org/officeDocument/2006/relationships/hyperlink" Target="https://en.wikipedia.org/wiki/Gil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A22D-58D4-2B4C-9C68-62F951E84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Cartilaginous Fishes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909F9-1E58-C64B-85A7-106F7D89DC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Elasmobranchs and Chimaera</a:t>
            </a:r>
          </a:p>
        </p:txBody>
      </p:sp>
    </p:spTree>
    <p:extLst>
      <p:ext uri="{BB962C8B-B14F-4D97-AF65-F5344CB8AC3E}">
        <p14:creationId xmlns:p14="http://schemas.microsoft.com/office/powerpoint/2010/main" val="3008808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09F3-D8C0-6349-9AEA-C17EBEE7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AD214-0F89-0B4E-941A-C466C4E3D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Page 72 in the coloring book: Sharks and Bony Fish, a Comparison</a:t>
            </a:r>
          </a:p>
          <a:p>
            <a:pPr lvl="1"/>
            <a:r>
              <a:rPr lang="en-US" dirty="0"/>
              <a:t>Read, highlight, color! </a:t>
            </a:r>
          </a:p>
          <a:p>
            <a:pPr lvl="1"/>
            <a:r>
              <a:rPr lang="en-US" dirty="0"/>
              <a:t>Due Monday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Prezi for Fishes (all of them) is due Monday March 4. Same day as the test. </a:t>
            </a:r>
          </a:p>
        </p:txBody>
      </p:sp>
    </p:spTree>
    <p:extLst>
      <p:ext uri="{BB962C8B-B14F-4D97-AF65-F5344CB8AC3E}">
        <p14:creationId xmlns:p14="http://schemas.microsoft.com/office/powerpoint/2010/main" val="238771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C68AA34-D256-5844-BD94-58FBF9D8B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9210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/>
              <a:t>Cartilaginous Fishes (Chondrichthyes)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F7461A8-BC13-C44B-81DD-39FABEC03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71600"/>
            <a:ext cx="8229600" cy="518160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dirty="0"/>
              <a:t>Sharks, rays, skates, and ratfishes</a:t>
            </a:r>
            <a:endParaRPr lang="en-US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/>
              <a:t>Basic Characteristics</a:t>
            </a:r>
            <a:r>
              <a:rPr lang="en-US" sz="2400" dirty="0"/>
              <a:t>: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Skeleton of cartilage 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Heterocercal tail: one lobe generally larger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Mouth is always ventral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Placoid scales and fleshy fins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5-7 gill slits open directly into the water in most species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i="1" dirty="0"/>
              <a:t>Spiracles</a:t>
            </a:r>
            <a:r>
              <a:rPr lang="en-US" dirty="0"/>
              <a:t> in many species (openings on head used to bring water for respiration without having to open the mouth)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Males in most species have </a:t>
            </a:r>
            <a:r>
              <a:rPr lang="en-US" i="1" dirty="0"/>
              <a:t>claspers</a:t>
            </a:r>
            <a:r>
              <a:rPr lang="en-US" dirty="0"/>
              <a:t>, projections of the anal fin used in copulation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r>
              <a:rPr lang="en-US" dirty="0"/>
              <a:t>Buoyancy aided by oils in tissues and liver</a:t>
            </a:r>
          </a:p>
          <a:p>
            <a:pPr lvl="1" eaLnBrk="1" hangingPunct="1">
              <a:lnSpc>
                <a:spcPct val="80000"/>
              </a:lnSpc>
              <a:buFont typeface="Tahoma" charset="0"/>
              <a:buChar char="–"/>
              <a:defRPr/>
            </a:pPr>
            <a:endParaRPr lang="en-US" sz="1800" dirty="0"/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122E9933-5ADC-C544-8B92-8A17CAD8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29924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9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8C2E0-1781-7544-A54E-848D03C4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Chondrichthyes</a:t>
            </a:r>
            <a:r>
              <a:rPr lang="en-US" dirty="0"/>
              <a:t> 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F70583E8-B138-CC4A-A0E1-2D4D0C64AD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738" y="1935163"/>
            <a:ext cx="3086100" cy="4114800"/>
          </a:xfrm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CB846509-328B-4B48-AD14-A7C87CEB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6049964"/>
            <a:ext cx="108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Stingray 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4467F96B-752B-3649-B9EC-09418DB76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1963"/>
            <a:ext cx="36576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>
            <a:extLst>
              <a:ext uri="{FF2B5EF4-FFF2-40B4-BE49-F238E27FC236}">
                <a16:creationId xmlns:a16="http://schemas.microsoft.com/office/drawing/2014/main" id="{8B743467-8AA3-DB4D-A929-B64B17606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2838"/>
            <a:ext cx="424338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7">
            <a:extLst>
              <a:ext uri="{FF2B5EF4-FFF2-40B4-BE49-F238E27FC236}">
                <a16:creationId xmlns:a16="http://schemas.microsoft.com/office/drawing/2014/main" id="{9C65CF5C-51C6-5244-8718-3C0E3A20C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3063875"/>
            <a:ext cx="139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White shark</a:t>
            </a:r>
          </a:p>
        </p:txBody>
      </p:sp>
      <p:sp>
        <p:nvSpPr>
          <p:cNvPr id="21511" name="TextBox 8">
            <a:extLst>
              <a:ext uri="{FF2B5EF4-FFF2-40B4-BE49-F238E27FC236}">
                <a16:creationId xmlns:a16="http://schemas.microsoft.com/office/drawing/2014/main" id="{39307FD6-6A74-2943-B723-1DF4D98EE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838" y="6288089"/>
            <a:ext cx="2055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Ratfish (chimaera)</a:t>
            </a:r>
          </a:p>
        </p:txBody>
      </p:sp>
    </p:spTree>
    <p:extLst>
      <p:ext uri="{BB962C8B-B14F-4D97-AF65-F5344CB8AC3E}">
        <p14:creationId xmlns:p14="http://schemas.microsoft.com/office/powerpoint/2010/main" val="95253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5EEC-21E4-2E47-90F9-FE405C27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Elasmobranchs (Subclass </a:t>
            </a:r>
            <a:r>
              <a:rPr lang="en-US" dirty="0" err="1"/>
              <a:t>Elasmobrachii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2BD8-FF05-4541-8D0F-F9CCC446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Sharks, rays, sawfish</a:t>
            </a:r>
          </a:p>
          <a:p>
            <a:pPr marL="0" indent="0">
              <a:buNone/>
            </a:pPr>
            <a:r>
              <a:rPr lang="en-US" dirty="0"/>
              <a:t>Characteristics:</a:t>
            </a:r>
          </a:p>
          <a:p>
            <a:r>
              <a:rPr lang="en-US" dirty="0"/>
              <a:t>five to seven pairs of </a:t>
            </a:r>
            <a:r>
              <a:rPr lang="en-US" dirty="0">
                <a:hlinkClick r:id="rId2" tooltip="Gill"/>
              </a:rPr>
              <a:t>gill</a:t>
            </a:r>
            <a:r>
              <a:rPr lang="en-US" dirty="0"/>
              <a:t> clefts opening to the water (no opercula) </a:t>
            </a:r>
          </a:p>
          <a:p>
            <a:r>
              <a:rPr lang="en-US" dirty="0"/>
              <a:t>rigid fleshy </a:t>
            </a:r>
            <a:r>
              <a:rPr lang="en-US" dirty="0">
                <a:hlinkClick r:id="rId3" tooltip="Dorsal fin"/>
              </a:rPr>
              <a:t>fins</a:t>
            </a:r>
            <a:r>
              <a:rPr lang="en-US" dirty="0"/>
              <a:t> </a:t>
            </a:r>
          </a:p>
          <a:p>
            <a:r>
              <a:rPr lang="en-US" dirty="0"/>
              <a:t>The teeth are in several series and are not fused to the jaw</a:t>
            </a:r>
          </a:p>
          <a:p>
            <a:pPr lvl="1"/>
            <a:r>
              <a:rPr lang="en-US" dirty="0"/>
              <a:t>Teeth are actually modified scales</a:t>
            </a:r>
          </a:p>
          <a:p>
            <a:r>
              <a:rPr lang="en-US" dirty="0"/>
              <a:t> the upper jaw is not fused to the skull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0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32C8A31-EF1C-D442-B236-CF263CD5B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Species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13631C1-7C0A-B547-BBD8-C0304947C1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50520" y="1143000"/>
            <a:ext cx="8382000" cy="4953000"/>
          </a:xfrm>
        </p:spPr>
        <p:txBody>
          <a:bodyPr/>
          <a:lstStyle/>
          <a:p>
            <a:pPr eaLnBrk="1" hangingPunct="1"/>
            <a:r>
              <a:rPr lang="en-US" altLang="en-US" dirty="0"/>
              <a:t>There are over 360 species of sharks!</a:t>
            </a:r>
          </a:p>
          <a:p>
            <a:pPr eaLnBrk="1" hangingPunct="1"/>
            <a:r>
              <a:rPr lang="en-US" altLang="en-US" dirty="0"/>
              <a:t>They can range in size from small enough to fit in your hand to up to 46 feet!!</a:t>
            </a:r>
          </a:p>
          <a:p>
            <a:pPr eaLnBrk="1" hangingPunct="1"/>
            <a:endParaRPr lang="en-US" altLang="en-US" dirty="0"/>
          </a:p>
          <a:p>
            <a:r>
              <a:rPr lang="en-US" altLang="en-US" dirty="0"/>
              <a:t>Smallest Shark is the Pygmy Shark </a:t>
            </a:r>
            <a:r>
              <a:rPr lang="en-US" altLang="en-US" i="1" dirty="0"/>
              <a:t>(</a:t>
            </a:r>
            <a:r>
              <a:rPr lang="en-US" i="1" dirty="0" err="1"/>
              <a:t>Euprotomicrus</a:t>
            </a:r>
            <a:r>
              <a:rPr lang="en-US" i="1" dirty="0"/>
              <a:t> </a:t>
            </a:r>
            <a:r>
              <a:rPr lang="en-US" i="1" dirty="0" err="1"/>
              <a:t>bispinatus</a:t>
            </a:r>
            <a:r>
              <a:rPr lang="en-US" i="1" dirty="0"/>
              <a:t>)</a:t>
            </a:r>
          </a:p>
          <a:p>
            <a:pPr lvl="1"/>
            <a:r>
              <a:rPr lang="en-US" altLang="en-US" dirty="0"/>
              <a:t>Feed on small fish, squid, etc. Can dive to 2000 m.</a:t>
            </a:r>
          </a:p>
          <a:p>
            <a:r>
              <a:rPr lang="en-US" altLang="en-US" dirty="0"/>
              <a:t>Largest Shark is the Whale Shark </a:t>
            </a:r>
            <a:r>
              <a:rPr lang="en-US" altLang="en-US" i="1" dirty="0"/>
              <a:t>(</a:t>
            </a:r>
            <a:r>
              <a:rPr lang="en-US" i="1" dirty="0"/>
              <a:t>Rhincodon </a:t>
            </a:r>
            <a:r>
              <a:rPr lang="en-US" i="1" dirty="0" err="1"/>
              <a:t>typus</a:t>
            </a:r>
            <a:r>
              <a:rPr lang="en-US" i="1" dirty="0"/>
              <a:t>)</a:t>
            </a:r>
            <a:endParaRPr lang="en-US" altLang="en-US" i="1" dirty="0"/>
          </a:p>
          <a:p>
            <a:pPr lvl="1" eaLnBrk="1" hangingPunct="1"/>
            <a:r>
              <a:rPr lang="en-US" altLang="en-US" dirty="0"/>
              <a:t>Filter feeder, feeds on plankton</a:t>
            </a:r>
          </a:p>
        </p:txBody>
      </p:sp>
      <p:pic>
        <p:nvPicPr>
          <p:cNvPr id="3076" name="Picture 4" descr="show_image">
            <a:extLst>
              <a:ext uri="{FF2B5EF4-FFF2-40B4-BE49-F238E27FC236}">
                <a16:creationId xmlns:a16="http://schemas.microsoft.com/office/drawing/2014/main" id="{920E475E-64C0-754E-9A10-0AB9B21D93C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2520" y="1261110"/>
            <a:ext cx="2971800" cy="1885950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C0472-71BD-8D48-867A-8EA01D0F7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520" y="3733800"/>
            <a:ext cx="3269301" cy="248031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E43C4DC-D510-2640-8FED-E72EED32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5182598"/>
            <a:ext cx="2678430" cy="1499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FCDAF4-70AA-604E-AA9E-0C1795FC0C6C}"/>
              </a:ext>
            </a:extLst>
          </p:cNvPr>
          <p:cNvSpPr txBox="1"/>
          <p:nvPr/>
        </p:nvSpPr>
        <p:spPr>
          <a:xfrm>
            <a:off x="8023860" y="6431518"/>
            <a:ext cx="18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Megamouth shark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3B65C-7F3D-0548-99C6-F843D5F3C279}"/>
              </a:ext>
            </a:extLst>
          </p:cNvPr>
          <p:cNvSpPr txBox="1"/>
          <p:nvPr/>
        </p:nvSpPr>
        <p:spPr>
          <a:xfrm>
            <a:off x="642644" y="5634335"/>
            <a:ext cx="38188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en-US" dirty="0">
              <a:hlinkClick r:id="rId5"/>
            </a:endParaRPr>
          </a:p>
          <a:p>
            <a:endParaRPr lang="en-US" altLang="en-US" dirty="0">
              <a:hlinkClick r:id="rId5"/>
            </a:endParaRPr>
          </a:p>
          <a:p>
            <a:r>
              <a:rPr lang="en-US" altLang="en-US" dirty="0">
                <a:hlinkClick r:id="rId5"/>
              </a:rPr>
              <a:t>And of course, this guy</a:t>
            </a:r>
            <a:endParaRPr lang="en-US" altLang="en-US" dirty="0"/>
          </a:p>
          <a:p>
            <a:r>
              <a:rPr lang="en-US" altLang="en-US" dirty="0">
                <a:hlinkClick r:id="rId6"/>
              </a:rPr>
              <a:t>And here he is again with whale sharks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9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D6A53AA-1AE6-524C-B188-A59E7EB27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Life Span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AAB51E8-0A47-E84B-A979-6775D3FB4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160" y="100965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Lifespan varies by species</a:t>
            </a:r>
          </a:p>
          <a:p>
            <a:pPr eaLnBrk="1" hangingPunct="1"/>
            <a:r>
              <a:rPr lang="en-US" altLang="en-US" dirty="0"/>
              <a:t>Most live about 20 – 30 years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spiny dogfish can live up to 100 years</a:t>
            </a:r>
          </a:p>
          <a:p>
            <a:pPr eaLnBrk="1" hangingPunct="1"/>
            <a:r>
              <a:rPr lang="en-US" altLang="en-US" dirty="0"/>
              <a:t>It is thought that the whale shark can live over 100 years as well</a:t>
            </a:r>
          </a:p>
          <a:p>
            <a:pPr eaLnBrk="1" hangingPunct="1"/>
            <a:r>
              <a:rPr lang="en-US" altLang="en-US" dirty="0"/>
              <a:t>The oldest known vertebrate is a Greenland Shark, thought to be over 400 years old. </a:t>
            </a:r>
          </a:p>
        </p:txBody>
      </p:sp>
      <p:pic>
        <p:nvPicPr>
          <p:cNvPr id="10244" name="Picture 5" descr="http://www.elasmodiver.com/Sharkive%20images/Spiny-dogfish-070.jpg">
            <a:extLst>
              <a:ext uri="{FF2B5EF4-FFF2-40B4-BE49-F238E27FC236}">
                <a16:creationId xmlns:a16="http://schemas.microsoft.com/office/drawing/2014/main" id="{B0D2B2AE-C7A3-B04B-A267-C113A944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211" y="488950"/>
            <a:ext cx="38766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8FEE82-DE4A-924F-8CDE-E50BEE90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60" y="3459480"/>
            <a:ext cx="376707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5584-52A4-C645-892E-3225D886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Reproduction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E78B7-C4D3-BC47-BECC-FC47F1E10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be oviparous (lay eggs) or ovoviviparous (give birth to live young)</a:t>
            </a:r>
          </a:p>
          <a:p>
            <a:r>
              <a:rPr lang="en-US" dirty="0"/>
              <a:t>Mermaid purses: </a:t>
            </a:r>
          </a:p>
          <a:p>
            <a:r>
              <a:rPr lang="en-US" dirty="0">
                <a:hlinkClick r:id="rId2"/>
              </a:rPr>
              <a:t>Live birth (lemon shark)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B837C-C022-3F46-A26F-8939068A3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80" y="2512094"/>
            <a:ext cx="3787140" cy="3799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E6D0A8-A254-9C4D-9E6B-997CEC92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2506997"/>
            <a:ext cx="2514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1EF78-6119-0140-A834-AA319AFBF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"/>
            <a:ext cx="10515600" cy="1325563"/>
          </a:xfrm>
        </p:spPr>
        <p:txBody>
          <a:bodyPr/>
          <a:lstStyle/>
          <a:p>
            <a:r>
              <a:rPr lang="en-US" dirty="0"/>
              <a:t>Rays (</a:t>
            </a:r>
            <a:r>
              <a:rPr lang="en-US" dirty="0" err="1"/>
              <a:t>Batoidea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35BC1-EC3C-C644-9FBB-5B6D0913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5" y="1136173"/>
            <a:ext cx="5745480" cy="4351338"/>
          </a:xfrm>
        </p:spPr>
        <p:txBody>
          <a:bodyPr/>
          <a:lstStyle/>
          <a:p>
            <a:r>
              <a:rPr lang="en-US" dirty="0"/>
              <a:t>this group includes skates, electric rays, butterfly rays, round rays, manta rays, guitarfish, stingrays, and sawfish.</a:t>
            </a:r>
          </a:p>
          <a:p>
            <a:r>
              <a:rPr lang="en-US" b="1" dirty="0"/>
              <a:t>not all rays are stingrays</a:t>
            </a:r>
          </a:p>
          <a:p>
            <a:r>
              <a:rPr lang="en-US" dirty="0"/>
              <a:t>Pectoral fins modified into large wing-like appendages </a:t>
            </a:r>
          </a:p>
          <a:p>
            <a:r>
              <a:rPr lang="en-US" dirty="0"/>
              <a:t>Can be filter feeders or predators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BCB10-977E-6647-8CB9-BE94C0BD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2504281"/>
            <a:ext cx="508000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60DD1-C4B4-BE41-AE92-6EBC6B0B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30" y="201930"/>
            <a:ext cx="38100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5964E-4F6B-1E46-9FDD-7A854629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35" y="4551362"/>
            <a:ext cx="35814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AAC041-0CEB-5E45-8B91-2AA1D6219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663440"/>
            <a:ext cx="2926080" cy="2194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65437F-C1EB-3444-A05E-0E7E94FE5BC5}"/>
              </a:ext>
            </a:extLst>
          </p:cNvPr>
          <p:cNvSpPr txBox="1"/>
          <p:nvPr/>
        </p:nvSpPr>
        <p:spPr>
          <a:xfrm>
            <a:off x="8401050" y="6172200"/>
            <a:ext cx="18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hlinkClick r:id="rId6"/>
              </a:rPr>
              <a:t>My favorite video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64A20A-02E1-5D47-A059-8350049BA3E1}"/>
              </a:ext>
            </a:extLst>
          </p:cNvPr>
          <p:cNvSpPr/>
          <p:nvPr/>
        </p:nvSpPr>
        <p:spPr>
          <a:xfrm>
            <a:off x="9307830" y="318848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Myliobatis</a:t>
            </a:r>
            <a:r>
              <a:rPr lang="en-US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californica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EB7A3-F0B7-CD44-A68B-2735593CFD3D}"/>
              </a:ext>
            </a:extLst>
          </p:cNvPr>
          <p:cNvSpPr txBox="1"/>
          <p:nvPr/>
        </p:nvSpPr>
        <p:spPr>
          <a:xfrm>
            <a:off x="10537164" y="4834890"/>
            <a:ext cx="135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Pristis</a:t>
            </a:r>
            <a:r>
              <a:rPr lang="en-US" i="1" dirty="0"/>
              <a:t> </a:t>
            </a:r>
            <a:r>
              <a:rPr lang="en-US" i="1" dirty="0" err="1"/>
              <a:t>pristis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9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A5CC-CA92-2E4C-884B-74A73851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Chimaera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1D46-7DC2-2040-B7A0-4869AB543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Ghost sharks, ratfish, </a:t>
            </a:r>
            <a:r>
              <a:rPr lang="en-US" dirty="0" err="1"/>
              <a:t>spookfish</a:t>
            </a:r>
            <a:r>
              <a:rPr lang="en-US" dirty="0"/>
              <a:t>, rabbitfish</a:t>
            </a:r>
          </a:p>
          <a:p>
            <a:r>
              <a:rPr lang="en-US" dirty="0"/>
              <a:t>elongated, soft bodies with a bulky head </a:t>
            </a:r>
          </a:p>
          <a:p>
            <a:r>
              <a:rPr lang="en-US" dirty="0"/>
              <a:t>single </a:t>
            </a:r>
            <a:r>
              <a:rPr lang="en-US" dirty="0">
                <a:hlinkClick r:id="rId2" tooltip="Gill"/>
              </a:rPr>
              <a:t>gill</a:t>
            </a:r>
            <a:r>
              <a:rPr lang="en-US" dirty="0"/>
              <a:t>-opening</a:t>
            </a:r>
          </a:p>
          <a:p>
            <a:r>
              <a:rPr lang="en-US" dirty="0"/>
              <a:t>grow up to 150 cm (4.9 ft) in length, although this includes the lengthy tail found in some species. </a:t>
            </a:r>
          </a:p>
          <a:p>
            <a:r>
              <a:rPr lang="en-US" dirty="0"/>
              <a:t>In many species, the snout is modified into an elongated sensory organ</a:t>
            </a:r>
          </a:p>
          <a:p>
            <a:r>
              <a:rPr lang="en-US" dirty="0"/>
              <a:t>Some have a venomous spine on the dorsal fin</a:t>
            </a:r>
          </a:p>
          <a:p>
            <a:r>
              <a:rPr lang="en-US" dirty="0">
                <a:hlinkClick r:id="rId3"/>
              </a:rPr>
              <a:t>http://viewpure.com/s4uwDrdLfS4?ref=bkmk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C7F3D-D935-F04D-A228-C5C09422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0" y="160338"/>
            <a:ext cx="2794000" cy="306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8B0B5-17A5-E642-A97C-59FBE700A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665" y="4717732"/>
            <a:ext cx="2680970" cy="2010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52118-5C10-BB49-AB61-C8360A8BDB00}"/>
              </a:ext>
            </a:extLst>
          </p:cNvPr>
          <p:cNvSpPr txBox="1"/>
          <p:nvPr/>
        </p:nvSpPr>
        <p:spPr>
          <a:xfrm>
            <a:off x="4420092" y="6325870"/>
            <a:ext cx="335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Spotted ratfish </a:t>
            </a:r>
            <a:r>
              <a:rPr lang="en-US" b="1" i="1" dirty="0" err="1"/>
              <a:t>Hydrolagus</a:t>
            </a:r>
            <a:r>
              <a:rPr lang="en-US" b="1" i="1" dirty="0"/>
              <a:t> </a:t>
            </a:r>
            <a:r>
              <a:rPr lang="en-US" b="1" i="1" dirty="0" err="1"/>
              <a:t>colliei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DFBC4-3774-DD4F-92F3-160A002CC84B}"/>
              </a:ext>
            </a:extLst>
          </p:cNvPr>
          <p:cNvSpPr txBox="1"/>
          <p:nvPr/>
        </p:nvSpPr>
        <p:spPr>
          <a:xfrm>
            <a:off x="5490690" y="160338"/>
            <a:ext cx="312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Ghost shark </a:t>
            </a:r>
            <a:r>
              <a:rPr lang="en-US" b="1" i="1" dirty="0" err="1"/>
              <a:t>Hydrolagus</a:t>
            </a:r>
            <a:r>
              <a:rPr lang="en-US" b="1" i="1" dirty="0"/>
              <a:t> </a:t>
            </a:r>
            <a:r>
              <a:rPr lang="en-US" b="1" i="1" dirty="0" err="1"/>
              <a:t>bemisi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6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402</Words>
  <Application>Microsoft Macintosh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Tahoma</vt:lpstr>
      <vt:lpstr>Office Theme</vt:lpstr>
      <vt:lpstr>Cartilaginous Fishes</vt:lpstr>
      <vt:lpstr>Cartilaginous Fishes (Chondrichthyes)</vt:lpstr>
      <vt:lpstr>Chondrichthyes </vt:lpstr>
      <vt:lpstr>The Elasmobranchs (Subclass Elasmobrachii)</vt:lpstr>
      <vt:lpstr>Species</vt:lpstr>
      <vt:lpstr>Life Span</vt:lpstr>
      <vt:lpstr>Shark Reproduction </vt:lpstr>
      <vt:lpstr>Rays (Batoidea)</vt:lpstr>
      <vt:lpstr>Chimaera</vt:lpstr>
      <vt:lpstr>Assignment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2019-02-20T22:37:06Z</dcterms:created>
  <dcterms:modified xsi:type="dcterms:W3CDTF">2019-02-21T23:17:25Z</dcterms:modified>
</cp:coreProperties>
</file>