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4"/>
    <p:restoredTop sz="94715"/>
  </p:normalViewPr>
  <p:slideViewPr>
    <p:cSldViewPr snapToGrid="0" snapToObjects="1">
      <p:cViewPr varScale="1">
        <p:scale>
          <a:sx n="92" d="100"/>
          <a:sy n="92" d="100"/>
        </p:scale>
        <p:origin x="17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A74F-AB38-A045-9DB8-A04E452B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EE6C2-C105-5449-9C0B-D4C5D6F7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BE8BF-762A-9F46-8ED2-43C7BF11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55B5B-2808-7F4A-ABA4-8AC9D2EC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AB4B2-A910-D548-BC20-15362D84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C26C-36B7-1940-875C-1F05CA51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B92AE-76FF-C848-A096-083883440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9466F-5F6A-644D-9F7C-2532B42D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26D7-88F2-5742-8231-3BFDC93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95EB7-0DDB-224F-B59F-A6AF7D44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031B9-3BE0-C341-ACDD-86FE490AC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0A501-B52B-F34D-9061-7A9B18563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E5882-785B-C841-AC67-CE9BB8A3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0A485-6A07-1D4E-89BC-054C554F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5D1CF-183D-A543-A575-B8F6D605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C1A7-591A-D843-B582-D9039A49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07904-916B-6C4C-ABBD-D0F3D662D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05A86-1BCD-F547-92CA-34EA822E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2E02F-7B8D-D347-9192-410841D2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2C04-14C6-394B-A16C-CD5E100E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2FC2-0319-474F-81C4-DBFF075F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7054B-D6D3-0548-9AA7-20F23E00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12F89-7211-B642-AF46-1F9FFA6E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145B9-7D17-DE4B-B807-69AB9B24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489C-BD08-1942-B8EC-DA2DE77F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7CB7-A38A-534A-8E3D-E6D6F770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FEFD-2511-AF40-A9BE-B28DE584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23D25-D118-124B-B005-BA47468AE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7DB87-D1B1-7D45-9980-7C42D958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A585F-A8B9-E048-BDCF-DA4AE320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1748-C7EB-4644-ACF0-7B2297A0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5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AFD2-75EB-BF45-A843-7343F0B5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EA8DE-2025-AB44-A7AD-FDE548030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44850-F68B-CF49-A1CF-2E599C36B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E090D-670D-314E-8A6F-584665EC7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72363-DB51-A14B-8230-D9404EA7C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C39D3-28D7-F245-B7A4-2F8E2589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F6F65-0E42-134C-9EB1-CBF34CF6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53AAE-5ABE-AC4F-BAE3-E5CA6179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6E68-D614-3B40-A053-DA1A0F00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7191D-EB84-D547-A045-F35B6F07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55D52-1CAE-6041-A5A4-7BC82452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27A57-91D3-984A-A486-1996D79D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C7323-09D2-E140-8B78-17F3A05F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B06C0A-33FD-E642-BC0E-DF5F2634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C8211-3167-534D-8ECE-DC9B129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8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E77F-59F5-AA43-A552-DF44EDE0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C2BCA-6DF0-D348-9124-D0EFEEDC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6D922-45E2-0D46-B5A1-3AE09CB9B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DD97A-4D51-CA4D-ACF2-986D8DFF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B979B-399A-DC4B-9C43-5FB7D964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8EE7F-618F-3049-9176-8A91D960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FD9D-0123-004D-A287-AF33242B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242C4-36B4-2C49-AC39-64C29DC2A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DE5D3-90D3-F047-8323-E099A61D1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2C158-B111-F846-B4CA-63142C6C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F30F3-EA67-9542-BC96-A2C7848F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940AE-A980-9743-A425-7E1F3933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6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48D8C-E754-6246-8F62-61F02269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A497-E3F7-844C-8B59-8EBF550A9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D1A36-19B8-964E-BC38-1DF251342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18C3B-16A8-C44C-A035-06C3B76CCB3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95F1-38BC-F145-9765-FAC0AC7CC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9DC7-127B-3A43-BCDA-D3DCDF62C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5BC6C-1FEA-1249-9810-8238B80B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8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5A1B-ABB6-C944-9AED-5F36F5E9AA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Orders Testudines, </a:t>
            </a:r>
            <a:r>
              <a:rPr lang="en-US" dirty="0" err="1"/>
              <a:t>Crocodilia</a:t>
            </a:r>
            <a:r>
              <a:rPr lang="en-US" dirty="0"/>
              <a:t>, </a:t>
            </a:r>
            <a:r>
              <a:rPr lang="en-US" dirty="0" err="1"/>
              <a:t>Rhynchocephalia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BD0C2-FCD5-A041-8A61-A754B537F3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9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9611-D49C-7542-AB8D-8A40A097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Testudines: Turtles, Tortoises, Terrapins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B96-5793-2E4D-A051-78309F233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Characteristics: </a:t>
            </a:r>
          </a:p>
          <a:p>
            <a:r>
              <a:rPr lang="en-US" dirty="0"/>
              <a:t>Bony shells (upper and lower) covering and surrounding central visceral mass</a:t>
            </a:r>
          </a:p>
          <a:p>
            <a:r>
              <a:rPr lang="en-US" dirty="0"/>
              <a:t>No teeth: mouth adapted into a beak</a:t>
            </a:r>
          </a:p>
          <a:p>
            <a:r>
              <a:rPr lang="en-US" dirty="0"/>
              <a:t>May be herbivores, carnivores, or omnivores, depending on species. </a:t>
            </a:r>
          </a:p>
        </p:txBody>
      </p:sp>
    </p:spTree>
    <p:extLst>
      <p:ext uri="{BB962C8B-B14F-4D97-AF65-F5344CB8AC3E}">
        <p14:creationId xmlns:p14="http://schemas.microsoft.com/office/powerpoint/2010/main" val="264032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6503-14E8-A24D-A768-87034BF8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Turtle’s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BFBB-5777-BA46-8B88-56B662963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680" cy="4351338"/>
          </a:xfrm>
        </p:spPr>
        <p:txBody>
          <a:bodyPr/>
          <a:lstStyle/>
          <a:p>
            <a:r>
              <a:rPr lang="en-US" dirty="0"/>
              <a:t>Carapace: upper shell. Bony plates, which develop from the dermal (lower) layer of the skin, widen and fuse to one another and with the vertebrae and ribs</a:t>
            </a:r>
          </a:p>
          <a:p>
            <a:r>
              <a:rPr lang="en-US" dirty="0"/>
              <a:t>Plastron: lower shell. Derived from the pectoral girdle, the sternum, and abdominal ribs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AC203-2EEB-2C42-AEA3-6C0849C3A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166660"/>
            <a:ext cx="5440680" cy="39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6AD1-2E3A-4B4A-BC2F-4DB378A4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80120" cy="1325563"/>
          </a:xfrm>
        </p:spPr>
        <p:txBody>
          <a:bodyPr/>
          <a:lstStyle/>
          <a:p>
            <a:r>
              <a:rPr lang="en-US" dirty="0"/>
              <a:t>Order </a:t>
            </a:r>
            <a:r>
              <a:rPr lang="en-US" dirty="0" err="1"/>
              <a:t>Crocodilia</a:t>
            </a:r>
            <a:r>
              <a:rPr lang="en-US" dirty="0"/>
              <a:t>: Crocodiles, Alligators, Caimans, and  </a:t>
            </a:r>
            <a:r>
              <a:rPr lang="en-US" dirty="0" err="1"/>
              <a:t>Gharians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63265-9FE4-794E-9F84-4AC78F84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Characteristics: </a:t>
            </a:r>
          </a:p>
          <a:p>
            <a:r>
              <a:rPr lang="en-US" dirty="0"/>
              <a:t>Elongated, structurally reinforced skull.</a:t>
            </a:r>
          </a:p>
          <a:p>
            <a:r>
              <a:rPr lang="en-US" dirty="0"/>
              <a:t>Wide gape.</a:t>
            </a:r>
          </a:p>
          <a:p>
            <a:r>
              <a:rPr lang="en-US" dirty="0"/>
              <a:t>Powerful jaw muscles.</a:t>
            </a:r>
          </a:p>
          <a:p>
            <a:r>
              <a:rPr lang="en-US" dirty="0"/>
              <a:t>Teeth set in sockets.</a:t>
            </a:r>
          </a:p>
          <a:p>
            <a:r>
              <a:rPr lang="en-US" dirty="0"/>
              <a:t>All are carnivores</a:t>
            </a:r>
          </a:p>
          <a:p>
            <a:r>
              <a:rPr lang="en-US" dirty="0"/>
              <a:t>Adults provide extensive parental care to young.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20D13-60F4-D544-8AFB-7BBA9D62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980" y="4324350"/>
            <a:ext cx="34925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2CCCC-4C03-D247-9D2C-AD110166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820" y="2312670"/>
            <a:ext cx="2794000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8CA1B-C24E-9C48-B8D0-9EF415ECA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320" y="222885"/>
            <a:ext cx="2689860" cy="20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431B-3E32-8248-8DDA-8744AEED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Crocodilians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E5DEE-DF93-174E-A0A1-DC8A08E1B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organisms in the order </a:t>
            </a:r>
            <a:r>
              <a:rPr lang="en-US" dirty="0" err="1"/>
              <a:t>Crocodilia</a:t>
            </a:r>
            <a:r>
              <a:rPr lang="en-US" dirty="0"/>
              <a:t> are semi-aquatic predators, so an aquatic habitat is required. </a:t>
            </a:r>
          </a:p>
          <a:p>
            <a:r>
              <a:rPr lang="en-US" dirty="0"/>
              <a:t>Since they are cold blooded, these organisms need somewhere where it is relatively warmer because the sun is their heating source. </a:t>
            </a:r>
          </a:p>
          <a:p>
            <a:r>
              <a:rPr lang="en-US" dirty="0"/>
              <a:t>Females lay their eggs on land, near water in a nest built out of vegetation and mud or in a hollow in the 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F38C8-C087-D848-893A-41EA75483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830" y="4378404"/>
            <a:ext cx="4408170" cy="24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1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63F2-4654-014C-8CFE-12CF0D96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Rhychocephalians</a:t>
            </a:r>
            <a:r>
              <a:rPr lang="en-US" dirty="0"/>
              <a:t>: The tuatara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32230-6B4C-F24A-B1D2-B2E456F8D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9909" cy="4351338"/>
          </a:xfrm>
        </p:spPr>
        <p:txBody>
          <a:bodyPr/>
          <a:lstStyle/>
          <a:p>
            <a:r>
              <a:rPr lang="en-US" dirty="0"/>
              <a:t>Only found in New Zealand</a:t>
            </a:r>
          </a:p>
          <a:p>
            <a:r>
              <a:rPr lang="en-US" dirty="0"/>
              <a:t>Only one genus and species, 2 subspecies</a:t>
            </a:r>
          </a:p>
          <a:p>
            <a:r>
              <a:rPr lang="en-US" dirty="0"/>
              <a:t>Distinguishing characteristics: </a:t>
            </a:r>
          </a:p>
          <a:p>
            <a:pPr lvl="1"/>
            <a:r>
              <a:rPr lang="en-US" dirty="0"/>
              <a:t>“Third eye” with lens and retina, but not used for imaging</a:t>
            </a:r>
          </a:p>
          <a:p>
            <a:pPr lvl="1"/>
            <a:r>
              <a:rPr lang="en-US" dirty="0"/>
              <a:t>two parallel rows of teeth in its upper jaw, and the gap between these rows are where the teeth from the lower jaw fit to perform special grinding/sawing motion to crush prey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07A27-9FEC-C848-BF65-E17CDC2D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36" y="566304"/>
            <a:ext cx="3724564" cy="48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1B66-57AA-A040-BA98-BC18B7A5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5E42-4436-9B4C-94CA-C0E3BB41F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Reptile </a:t>
            </a:r>
            <a:r>
              <a:rPr lang="en-US" dirty="0" err="1"/>
              <a:t>Webquest</a:t>
            </a:r>
            <a:r>
              <a:rPr lang="en-US"/>
              <a:t>: TCR</a:t>
            </a:r>
          </a:p>
        </p:txBody>
      </p:sp>
    </p:spTree>
    <p:extLst>
      <p:ext uri="{BB962C8B-B14F-4D97-AF65-F5344CB8AC3E}">
        <p14:creationId xmlns:p14="http://schemas.microsoft.com/office/powerpoint/2010/main" val="372747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277</Words>
  <Application>Microsoft Macintosh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Orders Testudines, Crocodilia, Rhynchocephalia </vt:lpstr>
      <vt:lpstr>Order Testudines: Turtles, Tortoises, Terrapins</vt:lpstr>
      <vt:lpstr>Turtle’s shell</vt:lpstr>
      <vt:lpstr>Order Crocodilia: Crocodiles, Alligators, Caimans, and  Gharians </vt:lpstr>
      <vt:lpstr>Crocodilians</vt:lpstr>
      <vt:lpstr>Rhychocephalians: The tuatara</vt:lpstr>
      <vt:lpstr>Assignment: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Orders Testudines, Crocodilia, Sphenodontia</dc:title>
  <dc:creator>Microsoft Office User</dc:creator>
  <cp:lastModifiedBy>Microsoft Office User</cp:lastModifiedBy>
  <cp:revision>8</cp:revision>
  <dcterms:created xsi:type="dcterms:W3CDTF">2019-03-19T20:07:51Z</dcterms:created>
  <dcterms:modified xsi:type="dcterms:W3CDTF">2019-03-20T13:42:38Z</dcterms:modified>
</cp:coreProperties>
</file>