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4" r:id="rId3"/>
    <p:sldId id="277" r:id="rId4"/>
    <p:sldId id="278" r:id="rId5"/>
    <p:sldId id="282" r:id="rId6"/>
    <p:sldId id="281" r:id="rId7"/>
    <p:sldId id="285" r:id="rId8"/>
    <p:sldId id="289" r:id="rId9"/>
    <p:sldId id="284" r:id="rId10"/>
    <p:sldId id="291" r:id="rId11"/>
    <p:sldId id="286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15"/>
  </p:normalViewPr>
  <p:slideViewPr>
    <p:cSldViewPr snapToGrid="0" snapToObjects="1">
      <p:cViewPr varScale="1">
        <p:scale>
          <a:sx n="81" d="100"/>
          <a:sy n="81" d="100"/>
        </p:scale>
        <p:origin x="18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23448-1FB8-5A46-82A5-EBFB859A0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FFC2C-8217-3746-9C7C-86DACF3B2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B5CFC-DA33-C540-B023-246D52E1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4E99-4744-DE49-8589-CCFDE7821F9F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178BD-7C68-624E-8769-880B7DEAD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3E5B4-6C38-334E-A8C0-7DE7D33F7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487A2-C827-684C-9787-B7639F7A5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1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31DA2-015A-604D-89DA-E71EF471D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C57F0C-C34A-6F43-82F1-82194167E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49B7B-2237-5A47-BC02-715FAE59D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4E99-4744-DE49-8589-CCFDE7821F9F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F3ED3-6AF5-A84A-9E1F-6296191E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5C4B2-DC80-B345-B825-650881AD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487A2-C827-684C-9787-B7639F7A5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14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F2AA1C-761F-C94E-A7A2-D3912E3C2E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5DED2-8A68-0245-8E76-2468CD71D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8B29F-5DCA-2640-B1D9-D10971C87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4E99-4744-DE49-8589-CCFDE7821F9F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0469A-AFCC-204F-98F7-C214A87DC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1AA4A-01BA-AB48-A949-77EBDF685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487A2-C827-684C-9787-B7639F7A5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56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1545D-2EAF-5B4E-9F38-AB434EED1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18A0A-C168-7840-B7A0-0B17EE76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E516B-96A0-CB4F-A26A-04F63956C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4E99-4744-DE49-8589-CCFDE7821F9F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64678-EF28-2341-960F-F21FE69EE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82C9F-4458-3A48-881A-1B3CAD40F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487A2-C827-684C-9787-B7639F7A5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0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91C39-B0EC-1B4E-BC1D-FA6B076A8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2D6BC-8ECE-3E46-8FE4-DA07B5E08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89B66-B834-6949-BDA1-0713F348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4E99-4744-DE49-8589-CCFDE7821F9F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9D35C-19BA-E040-B517-5A9446E97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66544-B3B0-E441-8088-032B8C83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487A2-C827-684C-9787-B7639F7A5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E9D3A-33AD-204F-A5E9-DB0FAC949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00E42-7B30-CC45-9F6A-C90E2D591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2BF4B-2924-074C-B08E-64C94A573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38E9E-0BD6-DC46-82DA-A452DE509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4E99-4744-DE49-8589-CCFDE7821F9F}" type="datetimeFigureOut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9A1B25-30F6-0243-8858-AFBB2CF1E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C04A3-255F-444F-A83A-4F8D8B654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487A2-C827-684C-9787-B7639F7A5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85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17E4A-972B-C046-8AEB-A63F917ED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B25E9-12E8-6440-87AA-E092D1D2C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F36B8-BAD8-0D4C-9ECE-6DF3A8E60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72EC7-D834-BB49-B5AF-138336DC0F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1B822A-87E8-5646-A1F6-A2ABAA219D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9CB6E5-85C6-C146-82B6-5652EA189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4E99-4744-DE49-8589-CCFDE7821F9F}" type="datetimeFigureOut">
              <a:rPr lang="en-US" smtClean="0"/>
              <a:t>2/17/20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34B5B4-E665-D947-BF5C-5C74B1298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CBCF5-9198-8E41-81F6-1D9E0995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487A2-C827-684C-9787-B7639F7A5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01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1533-BEB0-9B47-9D50-4FCC732E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BF00B4-CC69-1245-AFF5-F02EFC8B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4E99-4744-DE49-8589-CCFDE7821F9F}" type="datetimeFigureOut">
              <a:rPr lang="en-US" smtClean="0"/>
              <a:t>2/17/20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447B80-EE8B-C848-9ACE-3802C267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1330D-9DA8-3B4A-A7F8-4AED5CE81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487A2-C827-684C-9787-B7639F7A5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7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46C4B1-9D13-BC48-B5EF-498E3E75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4E99-4744-DE49-8589-CCFDE7821F9F}" type="datetimeFigureOut">
              <a:rPr lang="en-US" smtClean="0"/>
              <a:t>2/17/20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1A2E4C-A1C2-2946-8F48-2544E3FB1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262EF-C37F-7741-B411-23C15D4B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487A2-C827-684C-9787-B7639F7A5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65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31AF8-307B-FA48-8BD1-33FB84666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D988C-3757-6A4C-8B95-BB7648263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FCB97-109C-6948-ADEA-6A79D8C46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838AB-213A-164C-8CB7-D3AA1355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4E99-4744-DE49-8589-CCFDE7821F9F}" type="datetimeFigureOut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8BD01-C0D4-964E-B075-661B0C09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20CBC-F974-2540-8CE4-23AF17C9D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487A2-C827-684C-9787-B7639F7A5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58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84EE1-07D5-2445-88BA-587E5B14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A11085-8FE9-374C-9900-C547DBBC1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B506EA-6192-A949-8561-213B76714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BBED-0992-A440-AB0A-70E4699AC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F4E99-4744-DE49-8589-CCFDE7821F9F}" type="datetimeFigureOut">
              <a:rPr lang="en-US" smtClean="0"/>
              <a:t>2/17/20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A7E4D-F4CD-BB48-96A6-9C2A235D6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7E84C-C30B-5C41-BD64-0E4FFC9DA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487A2-C827-684C-9787-B7639F7A5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EB915B-30DE-6C45-B43C-06B5D2A58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3BAFB-42D0-BC42-832F-92E0204BE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0D72A-EBA5-844E-9737-DBF6BBB4D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F4E99-4744-DE49-8589-CCFDE7821F9F}" type="datetimeFigureOut">
              <a:rPr lang="en-US" smtClean="0"/>
              <a:t>2/17/20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1858E-2DA0-1846-89CD-68C984BFD6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190DD-BB12-334A-BCCF-304B58253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487A2-C827-684C-9787-B7639F7A5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viewpure.com/DMvL4zOLSeM?start=0&amp;end=0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MjAiWnzU2a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lL87xhk63F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northwestfrogfest.com/Dart%20Frogs%20For%20Flyers%20010.jp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viewpure.com/HBxn56l9WcU?ref=bkm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AE04-5957-344D-92EA-CC50DFD9AC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Starter Questions are in the Discussions.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D14418-2D7B-064B-8921-F2C03CCFBC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227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6172-7001-A447-BA8E-87A549D9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Frogs vs. Toads: Please copy this in your notes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85E692-FBC3-A74F-B3AC-4031BFB9C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3975" y="1381126"/>
            <a:ext cx="7004050" cy="5453063"/>
          </a:xfrm>
        </p:spPr>
      </p:pic>
    </p:spTree>
    <p:extLst>
      <p:ext uri="{BB962C8B-B14F-4D97-AF65-F5344CB8AC3E}">
        <p14:creationId xmlns:p14="http://schemas.microsoft.com/office/powerpoint/2010/main" val="1821631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83AB5051-92E7-5C4A-B8AF-D41B73BF20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Order </a:t>
            </a:r>
            <a:r>
              <a:rPr lang="en-US" altLang="en-US" dirty="0" err="1"/>
              <a:t>Gymnophiona</a:t>
            </a:r>
            <a:r>
              <a:rPr lang="en-US" altLang="en-US" dirty="0"/>
              <a:t>: Caecilians</a:t>
            </a:r>
            <a:br>
              <a:rPr lang="en-US" altLang="en-US" dirty="0"/>
            </a:br>
            <a:r>
              <a:rPr lang="en-US" altLang="en-US" sz="1800" dirty="0"/>
              <a:t>(200 species)</a:t>
            </a:r>
            <a:endParaRPr lang="en-US" altLang="en-US" dirty="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D9E61DB8-F7A1-F847-866C-5D6FC3F849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8610" y="1337310"/>
            <a:ext cx="4155440" cy="483965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/>
              <a:t>Legless, burrowing amphibians</a:t>
            </a:r>
          </a:p>
          <a:p>
            <a:pPr eaLnBrk="1" hangingPunct="1">
              <a:defRPr/>
            </a:pPr>
            <a:r>
              <a:rPr lang="en-US" altLang="en-US" dirty="0"/>
              <a:t>Live in the tropics, such as South America</a:t>
            </a:r>
          </a:p>
          <a:p>
            <a:pPr eaLnBrk="1" hangingPunct="1">
              <a:defRPr/>
            </a:pPr>
            <a:r>
              <a:rPr lang="en-US" altLang="en-US" dirty="0"/>
              <a:t>Characteristics: </a:t>
            </a:r>
          </a:p>
          <a:p>
            <a:pPr lvl="1">
              <a:defRPr/>
            </a:pPr>
            <a:r>
              <a:rPr lang="en-US" altLang="en-US" dirty="0"/>
              <a:t>Elongated body without legs or reduced limbs</a:t>
            </a:r>
          </a:p>
          <a:p>
            <a:pPr lvl="1">
              <a:defRPr/>
            </a:pPr>
            <a:r>
              <a:rPr lang="en-US" altLang="en-US" dirty="0"/>
              <a:t>Small scales</a:t>
            </a:r>
          </a:p>
          <a:p>
            <a:pPr lvl="1">
              <a:defRPr/>
            </a:pPr>
            <a:r>
              <a:rPr lang="en-US" altLang="en-US" dirty="0"/>
              <a:t>Blind or reduced eyes</a:t>
            </a:r>
          </a:p>
          <a:p>
            <a:pPr lvl="1">
              <a:defRPr/>
            </a:pPr>
            <a:r>
              <a:rPr lang="en-US" altLang="en-US" dirty="0"/>
              <a:t>Terminal anus (no tail)</a:t>
            </a:r>
          </a:p>
          <a:p>
            <a:pPr lvl="1">
              <a:defRPr/>
            </a:pPr>
            <a:r>
              <a:rPr lang="en-US" altLang="en-US" dirty="0"/>
              <a:t>No external ear</a:t>
            </a:r>
          </a:p>
        </p:txBody>
      </p:sp>
      <p:pic>
        <p:nvPicPr>
          <p:cNvPr id="40963" name="Picture 5" descr="Dermophis_mexicana">
            <a:extLst>
              <a:ext uri="{FF2B5EF4-FFF2-40B4-BE49-F238E27FC236}">
                <a16:creationId xmlns:a16="http://schemas.microsoft.com/office/drawing/2014/main" id="{CB0477B1-819D-8A47-B81D-E5DD300A9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4" y="1337310"/>
            <a:ext cx="4234815" cy="28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C2C193-3F9B-124A-8C3B-C94E620F1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870" y="2120074"/>
            <a:ext cx="3289300" cy="2463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AF4E2A-9EE9-9B4A-A789-6ADCF352B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870" y="4649343"/>
            <a:ext cx="4763770" cy="220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82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2E8787D-8161-C147-B2B0-B293E9B09D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Caecilians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6AF94451-ACC1-1D4A-A333-E9A464D01F0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400" dirty="0"/>
              <a:t>Range from 4 inches to 5 feet</a:t>
            </a:r>
          </a:p>
          <a:p>
            <a:pPr>
              <a:defRPr/>
            </a:pPr>
            <a:r>
              <a:rPr lang="en-US" altLang="en-US" sz="2400" dirty="0"/>
              <a:t>Banded bodies that make them look like giant earthworms</a:t>
            </a:r>
          </a:p>
          <a:p>
            <a:pPr eaLnBrk="1" hangingPunct="1">
              <a:defRPr/>
            </a:pPr>
            <a:r>
              <a:rPr lang="en-US" altLang="en-US" sz="2400" dirty="0"/>
              <a:t>Are predators; earthworms and grubs</a:t>
            </a:r>
          </a:p>
          <a:p>
            <a:pPr eaLnBrk="1" hangingPunct="1">
              <a:defRPr/>
            </a:pPr>
            <a:r>
              <a:rPr lang="en-US" altLang="en-US" sz="2400" dirty="0"/>
              <a:t>Have no arms or legs for burrowing, so have to move like an earthworm.</a:t>
            </a:r>
          </a:p>
          <a:p>
            <a:pPr eaLnBrk="1" hangingPunct="1">
              <a:defRPr/>
            </a:pPr>
            <a:r>
              <a:rPr lang="en-US" altLang="en-US" sz="2400" dirty="0">
                <a:hlinkClick r:id="rId2"/>
              </a:rPr>
              <a:t>Video</a:t>
            </a:r>
            <a:endParaRPr lang="en-US" altLang="en-US" sz="2400" dirty="0"/>
          </a:p>
        </p:txBody>
      </p:sp>
      <p:pic>
        <p:nvPicPr>
          <p:cNvPr id="43012" name="Picture 6" descr="ch13_caecilian">
            <a:extLst>
              <a:ext uri="{FF2B5EF4-FFF2-40B4-BE49-F238E27FC236}">
                <a16:creationId xmlns:a16="http://schemas.microsoft.com/office/drawing/2014/main" id="{5E95B2A9-DE5F-4A43-8D8E-C23475118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220" y="3120391"/>
            <a:ext cx="4419600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aecilian">
            <a:extLst>
              <a:ext uri="{FF2B5EF4-FFF2-40B4-BE49-F238E27FC236}">
                <a16:creationId xmlns:a16="http://schemas.microsoft.com/office/drawing/2014/main" id="{319DAB8D-D6BD-9247-82EB-20645A83C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40" y="0"/>
            <a:ext cx="2575560" cy="366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785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5CE24-86DE-D743-B37F-21BE57FA5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Amphibia Day 2: Orders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72AF10-9C0C-F443-9CED-2107DDB0F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760" y="1597184"/>
            <a:ext cx="2794000" cy="236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2BD2C1-3127-B44C-8DD7-F42F0F22D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022" y="650875"/>
            <a:ext cx="3875899" cy="2766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0F41BA-F409-304B-A7C7-689215508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753" y="3915773"/>
            <a:ext cx="3836670" cy="2544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E8A163-3CEB-1F4F-93A7-B60748069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880" y="4245292"/>
            <a:ext cx="3209149" cy="2359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540F3C-B022-864E-A5E8-C8A01551C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86" y="4553744"/>
            <a:ext cx="3115827" cy="1742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7E7A6-7452-054E-87C2-D5FBF2AA6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8881" y="1528173"/>
            <a:ext cx="34163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71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D8EDF88-8BFC-AC4D-AAC4-319B3D891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Order </a:t>
            </a:r>
            <a:r>
              <a:rPr lang="en-US" altLang="en-US" dirty="0" err="1"/>
              <a:t>Caudata</a:t>
            </a:r>
            <a:r>
              <a:rPr lang="en-US" altLang="en-US" dirty="0"/>
              <a:t> or </a:t>
            </a:r>
            <a:r>
              <a:rPr lang="en-US" altLang="en-US" dirty="0" err="1"/>
              <a:t>Urodela</a:t>
            </a:r>
            <a:r>
              <a:rPr lang="en-US" altLang="en-US" dirty="0"/>
              <a:t>: Salamanders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FF3E7B3-B809-A44C-87DE-98CDB99E167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sz="3600" dirty="0"/>
              <a:t>More than 300 species</a:t>
            </a:r>
          </a:p>
          <a:p>
            <a:pPr eaLnBrk="1" hangingPunct="1">
              <a:defRPr/>
            </a:pPr>
            <a:r>
              <a:rPr lang="en-US" altLang="en-US" sz="3600" dirty="0"/>
              <a:t>Characteristics: </a:t>
            </a:r>
          </a:p>
          <a:p>
            <a:pPr lvl="1">
              <a:defRPr/>
            </a:pPr>
            <a:r>
              <a:rPr lang="en-US" altLang="en-US" sz="3200" dirty="0"/>
              <a:t>Long body </a:t>
            </a:r>
          </a:p>
          <a:p>
            <a:pPr lvl="1">
              <a:defRPr/>
            </a:pPr>
            <a:r>
              <a:rPr lang="en-US" altLang="en-US" sz="3200" dirty="0"/>
              <a:t>Four walking limbs of equal size</a:t>
            </a:r>
          </a:p>
          <a:p>
            <a:pPr lvl="1">
              <a:defRPr/>
            </a:pPr>
            <a:r>
              <a:rPr lang="en-US" altLang="en-US" sz="3200" dirty="0"/>
              <a:t>Tail</a:t>
            </a:r>
          </a:p>
          <a:p>
            <a:pPr lvl="1">
              <a:defRPr/>
            </a:pPr>
            <a:r>
              <a:rPr lang="en-US" altLang="en-US" sz="3200" dirty="0"/>
              <a:t>True teeth on both jaws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8B71D58F-89C4-4F42-8A55-972BAACB156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32772" name="Picture 8" descr="lucifu3">
            <a:extLst>
              <a:ext uri="{FF2B5EF4-FFF2-40B4-BE49-F238E27FC236}">
                <a16:creationId xmlns:a16="http://schemas.microsoft.com/office/drawing/2014/main" id="{CC3AC6CF-4D45-854C-A467-A9CC8477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1524001"/>
            <a:ext cx="4411663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747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5F4EE04-2638-EF49-8072-115EEC984B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Salamanders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DEDAD34-4335-5A44-BC05-E25F1E9996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2930" y="1600200"/>
            <a:ext cx="9627870" cy="32829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Walk with a side-to-side movement that may be similar to ancient </a:t>
            </a:r>
            <a:r>
              <a:rPr lang="en-US" altLang="en-US" dirty="0" err="1"/>
              <a:t>tetrapods</a:t>
            </a:r>
            <a:endParaRPr lang="en-US" altLang="en-US" dirty="0"/>
          </a:p>
          <a:p>
            <a:pPr>
              <a:defRPr/>
            </a:pPr>
            <a:r>
              <a:rPr lang="en-US" altLang="en-US" dirty="0"/>
              <a:t>Video: </a:t>
            </a:r>
            <a:r>
              <a:rPr lang="en-US" altLang="en-US" dirty="0">
                <a:hlinkClick r:id="rId2"/>
              </a:rPr>
              <a:t>https://www.youtube.com/watch?v=MjAiWnzU2aE</a:t>
            </a: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FAC84FD9-10A0-0941-BA28-348CE2CDB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51127"/>
            <a:ext cx="5867400" cy="24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1">
            <a:extLst>
              <a:ext uri="{FF2B5EF4-FFF2-40B4-BE49-F238E27FC236}">
                <a16:creationId xmlns:a16="http://schemas.microsoft.com/office/drawing/2014/main" id="{9D188ACA-A6A4-2742-8E4F-B3039E4E2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294188"/>
            <a:ext cx="36385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Axolotle</a:t>
            </a:r>
            <a:r>
              <a:rPr lang="en-US" altLang="en-US" sz="1800" dirty="0"/>
              <a:t>: adult retains external gills, lives underwater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800" dirty="0"/>
              <a:t>Video: </a:t>
            </a:r>
            <a:r>
              <a:rPr lang="en-US" altLang="en-US" sz="1800" dirty="0">
                <a:hlinkClick r:id="rId4"/>
              </a:rPr>
              <a:t>https://</a:t>
            </a:r>
            <a:r>
              <a:rPr lang="en-US" altLang="en-US" sz="1800" dirty="0" err="1">
                <a:hlinkClick r:id="rId4"/>
              </a:rPr>
              <a:t>www.youtube.com</a:t>
            </a:r>
            <a:r>
              <a:rPr lang="en-US" altLang="en-US" sz="1800" dirty="0">
                <a:hlinkClick r:id="rId4"/>
              </a:rPr>
              <a:t>/</a:t>
            </a:r>
            <a:r>
              <a:rPr lang="en-US" altLang="en-US" sz="1800" dirty="0" err="1">
                <a:hlinkClick r:id="rId4"/>
              </a:rPr>
              <a:t>watch?v</a:t>
            </a:r>
            <a:r>
              <a:rPr lang="en-US" altLang="en-US" sz="1800" dirty="0">
                <a:hlinkClick r:id="rId4"/>
              </a:rPr>
              <a:t>=lL87xhk63FM</a:t>
            </a:r>
            <a:endParaRPr lang="en-US" altLang="en-US" sz="1800" dirty="0"/>
          </a:p>
        </p:txBody>
      </p:sp>
      <p:sp>
        <p:nvSpPr>
          <p:cNvPr id="33797" name="TextBox 2">
            <a:extLst>
              <a:ext uri="{FF2B5EF4-FFF2-40B4-BE49-F238E27FC236}">
                <a16:creationId xmlns:a16="http://schemas.microsoft.com/office/drawing/2014/main" id="{82D62922-B116-F043-9FA0-68DE407AF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248400"/>
            <a:ext cx="15240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16295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B16E80B-E3D7-CF4E-BB63-020C26E118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Order </a:t>
            </a:r>
            <a:r>
              <a:rPr lang="en-US" altLang="en-US" dirty="0" err="1"/>
              <a:t>Anura</a:t>
            </a:r>
            <a:r>
              <a:rPr lang="en-US" altLang="en-US" dirty="0"/>
              <a:t>: Frogs and Toads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F827723-CDD7-9443-81AD-6FB8E2B533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4011"/>
            <a:ext cx="7620000" cy="39163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Tailless bodies</a:t>
            </a:r>
          </a:p>
          <a:p>
            <a:pPr eaLnBrk="1" hangingPunct="1">
              <a:defRPr/>
            </a:pPr>
            <a:r>
              <a:rPr lang="en-US" altLang="en-US" dirty="0"/>
              <a:t>Long, muscular hind limbs</a:t>
            </a:r>
          </a:p>
          <a:p>
            <a:pPr eaLnBrk="1" hangingPunct="1">
              <a:defRPr/>
            </a:pPr>
            <a:r>
              <a:rPr lang="en-US" altLang="en-US" dirty="0"/>
              <a:t>Webbed feet</a:t>
            </a:r>
          </a:p>
          <a:p>
            <a:pPr eaLnBrk="1" hangingPunct="1">
              <a:defRPr/>
            </a:pPr>
            <a:r>
              <a:rPr lang="en-US" altLang="en-US" dirty="0"/>
              <a:t>Exposed eardrums</a:t>
            </a:r>
          </a:p>
          <a:p>
            <a:pPr eaLnBrk="1" hangingPunct="1">
              <a:defRPr/>
            </a:pPr>
            <a:r>
              <a:rPr lang="en-US" altLang="en-US" dirty="0"/>
              <a:t>Bulging eyes</a:t>
            </a:r>
          </a:p>
          <a:p>
            <a:pPr>
              <a:defRPr/>
            </a:pPr>
            <a:r>
              <a:rPr lang="en-US" altLang="en-US" dirty="0"/>
              <a:t>Many species have glands that make toxins that protect them from predators</a:t>
            </a:r>
          </a:p>
        </p:txBody>
      </p:sp>
      <p:pic>
        <p:nvPicPr>
          <p:cNvPr id="35843" name="Picture 1">
            <a:extLst>
              <a:ext uri="{FF2B5EF4-FFF2-40B4-BE49-F238E27FC236}">
                <a16:creationId xmlns:a16="http://schemas.microsoft.com/office/drawing/2014/main" id="{8E3A3FAB-DCA9-1740-A82D-1B577F0B4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420" y="632619"/>
            <a:ext cx="281940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2">
            <a:extLst>
              <a:ext uri="{FF2B5EF4-FFF2-40B4-BE49-F238E27FC236}">
                <a16:creationId xmlns:a16="http://schemas.microsoft.com/office/drawing/2014/main" id="{145C96A0-AD90-7749-B2D7-FB3613C88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140" y="3326130"/>
            <a:ext cx="3924300" cy="27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786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97037EC-6C1B-4942-B3AF-4DD14D4722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Frogs </a:t>
            </a:r>
            <a:r>
              <a:rPr lang="en-US" altLang="en-US" sz="3200" dirty="0"/>
              <a:t>(6,400 species in 54 taxonomic families)</a:t>
            </a:r>
            <a:endParaRPr lang="en-US" altLang="en-US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F7EF820-7E42-7743-9581-1E9BE816D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altLang="en-US" sz="3200" dirty="0"/>
              <a:t>Characteristics: </a:t>
            </a:r>
          </a:p>
          <a:p>
            <a:pPr lvl="1">
              <a:defRPr/>
            </a:pPr>
            <a:r>
              <a:rPr lang="en-US" sz="2800" dirty="0"/>
              <a:t>bulging </a:t>
            </a:r>
            <a:r>
              <a:rPr lang="en-US" sz="2800" b="1" dirty="0"/>
              <a:t>eyes</a:t>
            </a:r>
          </a:p>
          <a:p>
            <a:pPr lvl="1">
              <a:defRPr/>
            </a:pPr>
            <a:r>
              <a:rPr lang="en-US" sz="2800" b="1" dirty="0"/>
              <a:t>strong</a:t>
            </a:r>
            <a:r>
              <a:rPr lang="en-US" sz="2800" dirty="0"/>
              <a:t>, long, webbed hind feet that are adapted for leaping and swimming</a:t>
            </a:r>
          </a:p>
          <a:p>
            <a:pPr lvl="1">
              <a:defRPr/>
            </a:pPr>
            <a:r>
              <a:rPr lang="en-US" sz="2800" dirty="0"/>
              <a:t>Teeth in top jaw only</a:t>
            </a:r>
          </a:p>
          <a:p>
            <a:pPr lvl="1">
              <a:defRPr/>
            </a:pPr>
            <a:r>
              <a:rPr lang="en-US" sz="2800" dirty="0"/>
              <a:t>Tympanum: external ear drum</a:t>
            </a:r>
          </a:p>
          <a:p>
            <a:pPr>
              <a:defRPr/>
            </a:pPr>
            <a:r>
              <a:rPr lang="en-US" altLang="en-US" sz="3200" dirty="0"/>
              <a:t>Over 3000 species</a:t>
            </a:r>
          </a:p>
          <a:p>
            <a:pPr eaLnBrk="1" hangingPunct="1">
              <a:defRPr/>
            </a:pPr>
            <a:r>
              <a:rPr lang="en-US" altLang="en-US" sz="3200" dirty="0"/>
              <a:t>Largest group of living amphibians</a:t>
            </a:r>
          </a:p>
          <a:p>
            <a:pPr eaLnBrk="1" hangingPunct="1">
              <a:defRPr/>
            </a:pPr>
            <a:r>
              <a:rPr lang="en-US" altLang="en-US" sz="3200" dirty="0"/>
              <a:t>Generally live in moist environments </a:t>
            </a:r>
          </a:p>
        </p:txBody>
      </p:sp>
      <p:pic>
        <p:nvPicPr>
          <p:cNvPr id="34819" name="Picture 5" descr="Dart%2520Frogs%2520For%2520Flyers%2520010">
            <a:hlinkClick r:id="rId2"/>
            <a:extLst>
              <a:ext uri="{FF2B5EF4-FFF2-40B4-BE49-F238E27FC236}">
                <a16:creationId xmlns:a16="http://schemas.microsoft.com/office/drawing/2014/main" id="{BDC974C4-8241-4D4A-B1BE-B68DFFB88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088" y="3360420"/>
            <a:ext cx="3341632" cy="330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289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2E0D7D6-0653-F74F-8E9F-4BD9DE9BAF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Frogs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AD0DE3A-4B6E-6F40-9F16-B0C028EB354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4310" y="1405890"/>
            <a:ext cx="5825490" cy="477107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200" dirty="0"/>
              <a:t>Live in every environment on Earth except at the poles and the driest deserts.</a:t>
            </a:r>
          </a:p>
          <a:p>
            <a:pPr>
              <a:defRPr/>
            </a:pPr>
            <a:r>
              <a:rPr lang="en-US" altLang="en-US" sz="3200" dirty="0"/>
              <a:t>Smallest frog is </a:t>
            </a:r>
            <a:r>
              <a:rPr lang="en-US" sz="3200" b="1" i="1" dirty="0" err="1"/>
              <a:t>Paedophryne</a:t>
            </a:r>
            <a:r>
              <a:rPr lang="en-US" sz="3200" b="1" i="1" dirty="0"/>
              <a:t> amanuensis. </a:t>
            </a:r>
            <a:r>
              <a:rPr lang="en-US" sz="3200" dirty="0"/>
              <a:t>It is</a:t>
            </a:r>
            <a:r>
              <a:rPr lang="en-US" sz="3200" b="1" i="1" dirty="0"/>
              <a:t> </a:t>
            </a:r>
            <a:r>
              <a:rPr lang="en-US" altLang="en-US" sz="3200" dirty="0"/>
              <a:t>the size of your pinkie fingernail.</a:t>
            </a:r>
          </a:p>
          <a:p>
            <a:pPr>
              <a:defRPr/>
            </a:pPr>
            <a:r>
              <a:rPr lang="en-US" altLang="en-US" sz="3200" dirty="0"/>
              <a:t>Largest frog is </a:t>
            </a:r>
            <a:r>
              <a:rPr lang="en-US" sz="3200" b="1" i="1" dirty="0" err="1"/>
              <a:t>Conraua</a:t>
            </a:r>
            <a:r>
              <a:rPr lang="en-US" sz="3200" b="1" i="1" dirty="0"/>
              <a:t> goliath, </a:t>
            </a:r>
            <a:r>
              <a:rPr lang="en-US" sz="3200" dirty="0"/>
              <a:t>the giant slippery frog, which can get over 7 lbs. </a:t>
            </a:r>
            <a:endParaRPr lang="en-US" altLang="en-US" sz="32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48670C-969B-9047-9B89-C60739E7D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450" y="2731453"/>
            <a:ext cx="1501140" cy="1501140"/>
          </a:xfrm>
          <a:prstGeom prst="rect">
            <a:avLst/>
          </a:prstGeom>
        </p:spPr>
      </p:pic>
      <p:pic>
        <p:nvPicPr>
          <p:cNvPr id="38916" name="Picture 5" descr="frogs_12-up">
            <a:extLst>
              <a:ext uri="{FF2B5EF4-FFF2-40B4-BE49-F238E27FC236}">
                <a16:creationId xmlns:a16="http://schemas.microsoft.com/office/drawing/2014/main" id="{FF621A5D-90B5-6A46-88B1-A15E3D43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940" y="179071"/>
            <a:ext cx="457200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1637A5-9ED9-D348-A4BC-52223C697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450" y="4784169"/>
            <a:ext cx="3524250" cy="198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90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039A7AEA-3EB8-9341-AF06-4481EB6E5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Golden Poison Arrow Frog </a:t>
            </a:r>
          </a:p>
        </p:txBody>
      </p:sp>
      <p:pic>
        <p:nvPicPr>
          <p:cNvPr id="32771" name="Content Placeholder 4">
            <a:extLst>
              <a:ext uri="{FF2B5EF4-FFF2-40B4-BE49-F238E27FC236}">
                <a16:creationId xmlns:a16="http://schemas.microsoft.com/office/drawing/2014/main" id="{47708EFE-59A0-5F4B-AFA9-2844CEB6BD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020" y="1287780"/>
            <a:ext cx="4673600" cy="3505200"/>
          </a:xfrm>
        </p:spPr>
      </p:pic>
      <p:pic>
        <p:nvPicPr>
          <p:cNvPr id="39939" name="Picture 5">
            <a:extLst>
              <a:ext uri="{FF2B5EF4-FFF2-40B4-BE49-F238E27FC236}">
                <a16:creationId xmlns:a16="http://schemas.microsoft.com/office/drawing/2014/main" id="{F7AAE72A-7609-4E4A-9B02-0ADADF4DA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80" y="4287043"/>
            <a:ext cx="2100999" cy="191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1">
            <a:extLst>
              <a:ext uri="{FF2B5EF4-FFF2-40B4-BE49-F238E27FC236}">
                <a16:creationId xmlns:a16="http://schemas.microsoft.com/office/drawing/2014/main" id="{67EDD8DB-879C-624A-98D7-267B8F3BC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" y="4918710"/>
            <a:ext cx="45275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Produce a neurotoxin in their skin. Used by humans in weapons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942570-1BFB-E542-8BA5-A43AD7B87635}"/>
              </a:ext>
            </a:extLst>
          </p:cNvPr>
          <p:cNvSpPr txBox="1"/>
          <p:nvPr/>
        </p:nvSpPr>
        <p:spPr>
          <a:xfrm>
            <a:off x="7155181" y="2091690"/>
            <a:ext cx="44919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cool frogs to look up for your Prezi:</a:t>
            </a:r>
          </a:p>
          <a:p>
            <a:r>
              <a:rPr lang="en-US" dirty="0"/>
              <a:t>Pac-man frog</a:t>
            </a:r>
          </a:p>
          <a:p>
            <a:r>
              <a:rPr lang="en-US" dirty="0"/>
              <a:t>Wallace’s flying frog</a:t>
            </a:r>
          </a:p>
          <a:p>
            <a:r>
              <a:rPr lang="en-US" dirty="0"/>
              <a:t>Purple frog</a:t>
            </a:r>
          </a:p>
          <a:p>
            <a:r>
              <a:rPr lang="en-US" dirty="0"/>
              <a:t>Amazon horned frog</a:t>
            </a:r>
          </a:p>
          <a:p>
            <a:r>
              <a:rPr lang="en-US" dirty="0"/>
              <a:t>Turtle frog</a:t>
            </a:r>
          </a:p>
          <a:p>
            <a:r>
              <a:rPr lang="en-US" dirty="0"/>
              <a:t>And, this little fella: </a:t>
            </a:r>
            <a:r>
              <a:rPr lang="en-US" dirty="0">
                <a:hlinkClick r:id="rId4"/>
              </a:rPr>
              <a:t>http://www.viewpure.com/HBxn56l9WcU?ref=bkmk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7882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127DC18-BB7C-B241-AB7D-AA7325545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Toads </a:t>
            </a:r>
            <a:br>
              <a:rPr lang="en-US" altLang="en-US" dirty="0"/>
            </a:br>
            <a:r>
              <a:rPr lang="en-US" altLang="en-US" sz="2000" dirty="0"/>
              <a:t>(family </a:t>
            </a:r>
            <a:r>
              <a:rPr lang="en-US" altLang="en-US" sz="2000" dirty="0" err="1"/>
              <a:t>Bufonidae</a:t>
            </a:r>
            <a:r>
              <a:rPr lang="en-US" altLang="en-US" sz="2000" dirty="0"/>
              <a:t>, about 570 species)</a:t>
            </a:r>
            <a:endParaRPr lang="en-US" altLang="en-US" dirty="0"/>
          </a:p>
        </p:txBody>
      </p:sp>
      <p:sp>
        <p:nvSpPr>
          <p:cNvPr id="30723" name="Rectangle 4">
            <a:extLst>
              <a:ext uri="{FF2B5EF4-FFF2-40B4-BE49-F238E27FC236}">
                <a16:creationId xmlns:a16="http://schemas.microsoft.com/office/drawing/2014/main" id="{F9FEAF66-CE87-1B4C-9E41-699930FE080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825625"/>
            <a:ext cx="7768590" cy="43513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Rougher, bumpier skin than frogs</a:t>
            </a:r>
          </a:p>
          <a:p>
            <a:pPr eaLnBrk="1" hangingPunct="1">
              <a:defRPr/>
            </a:pPr>
            <a:r>
              <a:rPr lang="en-US" altLang="en-US" dirty="0"/>
              <a:t>Shorter legs- not good jumpers (mostly walk)</a:t>
            </a:r>
          </a:p>
          <a:p>
            <a:pPr eaLnBrk="1" hangingPunct="1">
              <a:defRPr/>
            </a:pPr>
            <a:r>
              <a:rPr lang="en-US" altLang="en-US" dirty="0"/>
              <a:t>Fat, stubby bodies</a:t>
            </a:r>
          </a:p>
          <a:p>
            <a:pPr eaLnBrk="1" hangingPunct="1">
              <a:defRPr/>
            </a:pPr>
            <a:r>
              <a:rPr lang="en-US" altLang="en-US" dirty="0"/>
              <a:t>Can live in dry environments</a:t>
            </a:r>
          </a:p>
          <a:p>
            <a:pPr eaLnBrk="1" hangingPunct="1">
              <a:defRPr/>
            </a:pPr>
            <a:r>
              <a:rPr lang="en-US" altLang="en-US" dirty="0"/>
              <a:t>Most lack teeth</a:t>
            </a:r>
          </a:p>
        </p:txBody>
      </p:sp>
      <p:pic>
        <p:nvPicPr>
          <p:cNvPr id="37892" name="Picture 7" descr="Gulf_Coast_toad">
            <a:extLst>
              <a:ext uri="{FF2B5EF4-FFF2-40B4-BE49-F238E27FC236}">
                <a16:creationId xmlns:a16="http://schemas.microsoft.com/office/drawing/2014/main" id="{B8F35C01-0B4B-3343-9127-C0DD43C05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20" y="365125"/>
            <a:ext cx="3630930" cy="335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3A5AD8-ADA4-AE4F-8A78-2569B0861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320" y="3853171"/>
            <a:ext cx="3699510" cy="2466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85C5C6-350A-844B-A811-BA02F3F2F4E5}"/>
              </a:ext>
            </a:extLst>
          </p:cNvPr>
          <p:cNvSpPr txBox="1"/>
          <p:nvPr/>
        </p:nvSpPr>
        <p:spPr>
          <a:xfrm>
            <a:off x="8859857" y="6333481"/>
            <a:ext cx="2530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Boreal toad-local to Utah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E166A4-81F5-F141-A9A3-28450E422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" y="4410948"/>
            <a:ext cx="3801904" cy="1900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CB81F9-B88F-6946-BBC3-62B4D8B330A3}"/>
              </a:ext>
            </a:extLst>
          </p:cNvPr>
          <p:cNvSpPr txBox="1"/>
          <p:nvPr/>
        </p:nvSpPr>
        <p:spPr>
          <a:xfrm>
            <a:off x="217170" y="6469380"/>
            <a:ext cx="144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Fowler’s toad</a:t>
            </a:r>
          </a:p>
        </p:txBody>
      </p:sp>
    </p:spTree>
    <p:extLst>
      <p:ext uri="{BB962C8B-B14F-4D97-AF65-F5344CB8AC3E}">
        <p14:creationId xmlns:p14="http://schemas.microsoft.com/office/powerpoint/2010/main" val="2555529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419</Words>
  <Application>Microsoft Macintosh PowerPoint</Application>
  <PresentationFormat>Widescreen</PresentationFormat>
  <Paragraphs>67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Starter Questions are in the Discussions. </vt:lpstr>
      <vt:lpstr>Class Amphibia Day 2: Orders </vt:lpstr>
      <vt:lpstr>Order Caudata or Urodela: Salamanders</vt:lpstr>
      <vt:lpstr>Salamanders</vt:lpstr>
      <vt:lpstr>Order Anura: Frogs and Toads</vt:lpstr>
      <vt:lpstr>Frogs (6,400 species in 54 taxonomic families)</vt:lpstr>
      <vt:lpstr>Frogs</vt:lpstr>
      <vt:lpstr>Golden Poison Arrow Frog </vt:lpstr>
      <vt:lpstr>Toads  (family Bufonidae, about 570 species)</vt:lpstr>
      <vt:lpstr>Frogs vs. Toads: Please copy this in your notes</vt:lpstr>
      <vt:lpstr>Order Gymnophiona: Caecilians (200 species)</vt:lpstr>
      <vt:lpstr>Caecilians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Starter Questions are in the Discussions. </dc:title>
  <dc:creator>Microsoft Office User</dc:creator>
  <cp:lastModifiedBy>Microsoft Office User</cp:lastModifiedBy>
  <cp:revision>3</cp:revision>
  <dcterms:created xsi:type="dcterms:W3CDTF">2020-02-17T20:18:40Z</dcterms:created>
  <dcterms:modified xsi:type="dcterms:W3CDTF">2020-02-17T20:46:25Z</dcterms:modified>
</cp:coreProperties>
</file>