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306" r:id="rId4"/>
    <p:sldId id="258" r:id="rId5"/>
    <p:sldId id="259" r:id="rId6"/>
    <p:sldId id="260" r:id="rId7"/>
    <p:sldId id="269" r:id="rId8"/>
    <p:sldId id="261" r:id="rId9"/>
    <p:sldId id="305" r:id="rId10"/>
    <p:sldId id="30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15"/>
  </p:normalViewPr>
  <p:slideViewPr>
    <p:cSldViewPr snapToGrid="0" snapToObjects="1">
      <p:cViewPr varScale="1">
        <p:scale>
          <a:sx n="81" d="100"/>
          <a:sy n="81" d="100"/>
        </p:scale>
        <p:origin x="184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BF232-716E-E641-B3E5-50E08DB5884E}" type="datetimeFigureOut">
              <a:rPr lang="en-US" smtClean="0"/>
              <a:t>2/23/20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B6229-3622-0840-A9FF-C79EA8D00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4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9F47E836-54EE-924D-B05F-9E11416EA7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>
              <a:defRPr/>
            </a:pPr>
            <a:fld id="{D77C10C9-A41C-E84F-94AB-F2DC6FC032E7}" type="slidenum">
              <a:rPr lang="en-US" altLang="en-US" sz="1200" smtClean="0"/>
              <a:pPr eaLnBrk="1" hangingPunct="1">
                <a:defRPr/>
              </a:pPr>
              <a:t>7</a:t>
            </a:fld>
            <a:endParaRPr lang="en-US" altLang="en-US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788CF994-0BC3-1441-B65A-6623C6C2A2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ABDD40A7-6008-4147-860D-1C555B1878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8114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A686B-B7F5-FD4C-A591-9B831CDB44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36C2A4-8006-124E-9F25-B2B33EB6D2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B8C42-04EB-0E4B-9F62-162341A76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32DE-3913-F740-B20B-8755661D4DCE}" type="datetimeFigureOut">
              <a:rPr lang="en-US" smtClean="0"/>
              <a:t>2/23/20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8BA26-80D6-534D-829B-3B73F549B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BB4EA-45C3-3B45-9325-2E6EC365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4D1D-0D6D-A54B-BDAC-8131F996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73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99D2C-7958-5A4D-AD52-391AC320C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7AF7F3-AEAA-0740-AFBF-BBDD0BACC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21398-43CF-FD49-A418-508F673A8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32DE-3913-F740-B20B-8755661D4DCE}" type="datetimeFigureOut">
              <a:rPr lang="en-US" smtClean="0"/>
              <a:t>2/23/20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4BAD3-6818-424B-9221-537BDA25C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CA01F-AC4B-F842-B189-82740B5FC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4D1D-0D6D-A54B-BDAC-8131F996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474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403336-6E90-BA49-AB76-C5DEF8837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B966D1-69A6-724C-A150-9E796D0DE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006B8-E0EB-1247-98D2-09E896618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32DE-3913-F740-B20B-8755661D4DCE}" type="datetimeFigureOut">
              <a:rPr lang="en-US" smtClean="0"/>
              <a:t>2/23/20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930ED-AF4E-FA45-AEFE-A7D77FDA6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C1E-8BFC-A741-B136-0862421F1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4D1D-0D6D-A54B-BDAC-8131F996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5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1C3A5-0589-094A-9D91-546688C89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835EC-7715-4744-8544-6AA0D328A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B2CA9-539D-094A-A291-EB271F2B1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32DE-3913-F740-B20B-8755661D4DCE}" type="datetimeFigureOut">
              <a:rPr lang="en-US" smtClean="0"/>
              <a:t>2/23/20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30791-082F-C44C-8936-47AB02AF4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0C4B7-6961-A341-BF3B-BB4F42E89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4D1D-0D6D-A54B-BDAC-8131F996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67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FC203-8A7B-F14C-94CB-3439CBA82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BD002C-9CE9-4F4B-8DEA-CDFA2C610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26656-6EAC-FB41-9116-E30161ECC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32DE-3913-F740-B20B-8755661D4DCE}" type="datetimeFigureOut">
              <a:rPr lang="en-US" smtClean="0"/>
              <a:t>2/23/20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7E43E-476C-9945-9DB5-C4CCF2DBD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8B069-56ED-AD42-808D-3BC85C31C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4D1D-0D6D-A54B-BDAC-8131F996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40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845D9-97DB-5243-8A84-FD727A8A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40715-B5E2-0B46-A5B3-C860DE7FC0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652E1D-8AED-E144-BB06-62A88C2C8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4B638-8DBD-2943-A2E7-4ED0662B7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32DE-3913-F740-B20B-8755661D4DCE}" type="datetimeFigureOut">
              <a:rPr lang="en-US" smtClean="0"/>
              <a:t>2/23/20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3A0DEC-77A8-1E40-8B58-C5FE2AC2D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374DEC-1B44-A949-B608-5C7089E60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4D1D-0D6D-A54B-BDAC-8131F996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3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0F13E-80B7-744A-8A66-55F1C9F61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E3EEA-FDDC-204D-96B8-D71FC01CE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A838D8-173D-284B-AF81-13D033D28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6D3BE2-5882-FC43-8DA2-7D0A6BD413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DA44EB-39EE-4840-BF9D-3780720D23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E3452E-D3D9-C543-AA46-ABD0D64FB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32DE-3913-F740-B20B-8755661D4DCE}" type="datetimeFigureOut">
              <a:rPr lang="en-US" smtClean="0"/>
              <a:t>2/23/20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845FC9-BE96-3240-9F32-60C0F92D8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3D4B84-E5EE-A84A-8634-B3D336795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4D1D-0D6D-A54B-BDAC-8131F996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8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D1B97-FCF6-9A42-89DF-89B154734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0AC021-453C-B14A-83F3-2A1D66C28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32DE-3913-F740-B20B-8755661D4DCE}" type="datetimeFigureOut">
              <a:rPr lang="en-US" smtClean="0"/>
              <a:t>2/23/20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5869ED-A776-7F40-8A29-1EAE9A20B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39AC6A-D375-B440-843E-328D03DA2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4D1D-0D6D-A54B-BDAC-8131F996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10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2AC5F5-1926-6F4B-8708-A1B3C6EF2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32DE-3913-F740-B20B-8755661D4DCE}" type="datetimeFigureOut">
              <a:rPr lang="en-US" smtClean="0"/>
              <a:t>2/23/20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96B6F6-CCE2-9A4C-A857-9D5C42B8E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AD4E3-985F-F447-B842-096D87576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4D1D-0D6D-A54B-BDAC-8131F996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77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C4071-44F8-2C43-8460-926CD584F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261DA-499C-3946-AE82-80DEFB872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F76A3E-61AA-DF44-BBF9-1105F68051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77F2A9-7D09-834B-9DCB-705355763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32DE-3913-F740-B20B-8755661D4DCE}" type="datetimeFigureOut">
              <a:rPr lang="en-US" smtClean="0"/>
              <a:t>2/23/20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5BA05B-1513-B741-9BF6-37BB6807C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C4D27-500F-7140-90B5-34BFCFC9C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4D1D-0D6D-A54B-BDAC-8131F996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6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8307B-9452-1648-9094-66E571402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9EF10E-9FA0-054E-BBA8-7E23AD4B21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3F23DB-890B-1A4F-85E8-64F4568C8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15072-AEAB-A74D-B427-020DA294A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32DE-3913-F740-B20B-8755661D4DCE}" type="datetimeFigureOut">
              <a:rPr lang="en-US" smtClean="0"/>
              <a:t>2/23/20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58584A-385D-024D-8CCE-5EBFD142E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F96C7B-6058-4048-BFB1-A49822575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4D1D-0D6D-A54B-BDAC-8131F996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3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12FD64-4C93-B74A-9133-D32DCC14B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6C3AC6-DB00-3048-873E-43623E148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D945F-8DB5-9B40-B7F3-1CA63EAADF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A32DE-3913-F740-B20B-8755661D4DCE}" type="datetimeFigureOut">
              <a:rPr lang="en-US" smtClean="0"/>
              <a:t>2/23/20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AEADE-A122-654B-9D52-5B2FE4F291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845B5-7DC5-B84D-9CE5-3D98E07618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94D1D-0D6D-A54B-BDAC-8131F996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altwater_crocodile" TargetMode="External"/><Relationship Id="rId2" Type="http://schemas.openxmlformats.org/officeDocument/2006/relationships/hyperlink" Target="https://en.wikipedia.org/wiki/Sphaerodactylus_ariasa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ewpure.com/Qq0kMEWzdHg?ref=bkmk" TargetMode="External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F3151-DA68-E340-9CCD-B87CCF62A5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2842" y="2633345"/>
            <a:ext cx="7475157" cy="876618"/>
          </a:xfrm>
        </p:spPr>
        <p:txBody>
          <a:bodyPr>
            <a:normAutofit/>
          </a:bodyPr>
          <a:lstStyle/>
          <a:p>
            <a:r>
              <a:rPr lang="en-US" sz="4400" dirty="0"/>
              <a:t>Herpetology: Class </a:t>
            </a:r>
            <a:r>
              <a:rPr lang="en-US" sz="4400" dirty="0" err="1"/>
              <a:t>Reptilia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6B2C5B-85D7-524F-8E01-3CE8FC0A89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Phylum Chordata, Subphylum Vertebrata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AFF6F2-7B0C-FE42-A903-E9865287D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03" y="3939576"/>
            <a:ext cx="2509457" cy="26898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B63189-2A90-3346-ABFC-A395BD4D3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5640" y="179070"/>
            <a:ext cx="3441700" cy="2362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E48603-A129-E44C-A358-C680E53F6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8293" y="4181775"/>
            <a:ext cx="3244722" cy="2336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587F44-D45C-094B-90AD-61EF2B6A99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603" y="573723"/>
            <a:ext cx="2936240" cy="29362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AF4E5E-E58C-C647-A046-2708207745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8962" y="247967"/>
            <a:ext cx="2950559" cy="22999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A2461F-F66B-0C46-8ECA-CB78C9F179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5640" y="4053225"/>
            <a:ext cx="3808730" cy="243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96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EDC62-2406-AA42-A7A6-C6234EF97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39B6B-84AC-8240-8120-8BD00DDAB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Reptiles R&amp;Q on Canvas</a:t>
            </a:r>
          </a:p>
          <a:p>
            <a:r>
              <a:rPr lang="en-US" dirty="0"/>
              <a:t>Due next time</a:t>
            </a:r>
          </a:p>
        </p:txBody>
      </p:sp>
    </p:spTree>
    <p:extLst>
      <p:ext uri="{BB962C8B-B14F-4D97-AF65-F5344CB8AC3E}">
        <p14:creationId xmlns:p14="http://schemas.microsoft.com/office/powerpoint/2010/main" val="1575938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3DB11-C5F2-A047-9687-216A4648C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dirty="0" err="1"/>
              <a:t>Reptilia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55B82-052C-C843-8169-B071AE6CB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3030"/>
            <a:ext cx="10515600" cy="4793933"/>
          </a:xfrm>
        </p:spPr>
        <p:txBody>
          <a:bodyPr/>
          <a:lstStyle/>
          <a:p>
            <a:r>
              <a:rPr lang="en-US" dirty="0"/>
              <a:t>The origin of the reptiles lies about 320–310 million years ago</a:t>
            </a:r>
          </a:p>
          <a:p>
            <a:r>
              <a:rPr lang="en-US" dirty="0"/>
              <a:t>first reptiles evolved from advanced amphibians</a:t>
            </a:r>
          </a:p>
          <a:p>
            <a:r>
              <a:rPr lang="en-US" dirty="0"/>
              <a:t>Some modern reptiles are more closely related to birds than to other reptiles (crocodiles, specifically)</a:t>
            </a:r>
          </a:p>
          <a:p>
            <a:r>
              <a:rPr lang="en-US" dirty="0"/>
              <a:t>First animals to evolve that weren’t dependent on aquatic habitats</a:t>
            </a:r>
          </a:p>
          <a:p>
            <a:r>
              <a:rPr lang="en-US" dirty="0"/>
              <a:t>Approximately 10,500 living species of reptiles. </a:t>
            </a:r>
          </a:p>
          <a:p>
            <a:pPr lvl="1"/>
            <a:r>
              <a:rPr lang="en-US" dirty="0"/>
              <a:t>range in size from a tiny gecko, </a:t>
            </a:r>
            <a:r>
              <a:rPr lang="en-US" i="1" dirty="0">
                <a:hlinkClick r:id="rId2" tooltip="Sphaerodactylus ariasae"/>
              </a:rPr>
              <a:t>Sphaerodactylus ariasae</a:t>
            </a:r>
            <a:r>
              <a:rPr lang="en-US" dirty="0"/>
              <a:t>, which can grow up to 17 mm (0.7 in) to the </a:t>
            </a:r>
            <a:r>
              <a:rPr lang="en-US" dirty="0">
                <a:hlinkClick r:id="rId3" tooltip="Saltwater crocodile"/>
              </a:rPr>
              <a:t>saltwater crocodile</a:t>
            </a:r>
            <a:r>
              <a:rPr lang="en-US" dirty="0"/>
              <a:t>, </a:t>
            </a:r>
            <a:r>
              <a:rPr lang="en-US" i="1" dirty="0" err="1"/>
              <a:t>Crocodylus</a:t>
            </a:r>
            <a:r>
              <a:rPr lang="en-US" i="1" dirty="0"/>
              <a:t> </a:t>
            </a:r>
            <a:r>
              <a:rPr lang="en-US" i="1" dirty="0" err="1"/>
              <a:t>porosus</a:t>
            </a:r>
            <a:r>
              <a:rPr lang="en-US" dirty="0"/>
              <a:t>, which can reach 6 m (19.7 ft) in length and weigh over 1,000 kg (2,200 </a:t>
            </a:r>
            <a:r>
              <a:rPr lang="en-US" dirty="0" err="1"/>
              <a:t>lb</a:t>
            </a:r>
            <a:r>
              <a:rPr lang="en-US" dirty="0"/>
              <a:t>).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626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2C47B-C940-A646-B3FA-7EB144F6D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11EFD55-D0B6-3644-B990-476DF0CBCF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477" y="274320"/>
            <a:ext cx="11807896" cy="476631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00E3730-5941-FD4A-B17E-127897E484D8}"/>
              </a:ext>
            </a:extLst>
          </p:cNvPr>
          <p:cNvCxnSpPr>
            <a:cxnSpLocks/>
          </p:cNvCxnSpPr>
          <p:nvPr/>
        </p:nvCxnSpPr>
        <p:spPr>
          <a:xfrm flipV="1">
            <a:off x="308477" y="1418897"/>
            <a:ext cx="0" cy="4372960"/>
          </a:xfrm>
          <a:prstGeom prst="straightConnector1">
            <a:avLst/>
          </a:prstGeom>
          <a:ln w="825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698AE46-6EF4-9E45-9541-26D256A40C3A}"/>
              </a:ext>
            </a:extLst>
          </p:cNvPr>
          <p:cNvSpPr txBox="1"/>
          <p:nvPr/>
        </p:nvSpPr>
        <p:spPr>
          <a:xfrm rot="16200000">
            <a:off x="-116466" y="5002149"/>
            <a:ext cx="1434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494A24-D5A8-7044-9F84-F63C787A8E86}"/>
              </a:ext>
            </a:extLst>
          </p:cNvPr>
          <p:cNvSpPr txBox="1"/>
          <p:nvPr/>
        </p:nvSpPr>
        <p:spPr>
          <a:xfrm>
            <a:off x="2301766" y="6258910"/>
            <a:ext cx="6627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Common ancestors/evolutionary splits are where a new color starts. </a:t>
            </a:r>
          </a:p>
        </p:txBody>
      </p:sp>
    </p:spTree>
    <p:extLst>
      <p:ext uri="{BB962C8B-B14F-4D97-AF65-F5344CB8AC3E}">
        <p14:creationId xmlns:p14="http://schemas.microsoft.com/office/powerpoint/2010/main" val="542549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5F7C1-4586-4F4A-B600-8169E1A5E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2B565-8953-0042-AC27-ECC7C40B7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Ectothermic</a:t>
            </a:r>
          </a:p>
          <a:p>
            <a:r>
              <a:rPr lang="en-US" altLang="en-US" dirty="0"/>
              <a:t>Dry skin covered in scales</a:t>
            </a:r>
          </a:p>
          <a:p>
            <a:r>
              <a:rPr lang="en-US" altLang="en-US" dirty="0" err="1"/>
              <a:t>tetrapods</a:t>
            </a:r>
            <a:endParaRPr lang="en-US" altLang="en-US" dirty="0"/>
          </a:p>
          <a:p>
            <a:r>
              <a:rPr lang="en-US" altLang="en-US" dirty="0"/>
              <a:t>Oviparous reproduction (Internal fertilization – to avoid desiccation of gametes)</a:t>
            </a:r>
          </a:p>
          <a:p>
            <a:r>
              <a:rPr lang="en-US" altLang="en-US" dirty="0"/>
              <a:t>Amniotic eggs with leathery shell</a:t>
            </a:r>
          </a:p>
          <a:p>
            <a:r>
              <a:rPr lang="en-US" altLang="en-US" dirty="0"/>
              <a:t>Lungs </a:t>
            </a:r>
          </a:p>
          <a:p>
            <a:r>
              <a:rPr lang="en-US" altLang="en-US" dirty="0"/>
              <a:t>3 or 4 chambered heart</a:t>
            </a:r>
          </a:p>
          <a:p>
            <a:r>
              <a:rPr lang="en-US" altLang="en-US" dirty="0"/>
              <a:t>No metamorphosis (young look like miniature parent)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134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64685-3647-FB48-AAD7-5532CC396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Adapting to Terrestrial Habitats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85808-5116-5A4E-89DC-AFC071A54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/>
              <a:t>Dry skin with scales</a:t>
            </a:r>
            <a:r>
              <a:rPr lang="en-US" dirty="0"/>
              <a:t>: </a:t>
            </a:r>
            <a:r>
              <a:rPr lang="en-US" altLang="en-US" dirty="0"/>
              <a:t>The body of reptiles is covered with horny epidermal scales to </a:t>
            </a:r>
            <a:r>
              <a:rPr lang="en-US" altLang="en-US" u="sng" dirty="0"/>
              <a:t>reduce water loss</a:t>
            </a:r>
            <a:r>
              <a:rPr lang="en-US" altLang="en-US" dirty="0"/>
              <a:t> and provide protection</a:t>
            </a:r>
          </a:p>
          <a:p>
            <a:r>
              <a:rPr lang="en-US" altLang="en-US" u="sng" dirty="0"/>
              <a:t>Kidneys:</a:t>
            </a:r>
            <a:r>
              <a:rPr lang="en-US" altLang="en-US" dirty="0"/>
              <a:t> </a:t>
            </a:r>
            <a:r>
              <a:rPr lang="en-US" dirty="0"/>
              <a:t>Living on land means limited access to drinking water, so reptiles’ kidneys have adapted. They </a:t>
            </a:r>
            <a:r>
              <a:rPr lang="en-US" u="sng" dirty="0"/>
              <a:t>conserve water by producing less urine in more concentrated forms.</a:t>
            </a:r>
          </a:p>
          <a:p>
            <a:r>
              <a:rPr lang="en-US" altLang="en-US" u="sng" dirty="0"/>
              <a:t>Lungs</a:t>
            </a:r>
          </a:p>
          <a:p>
            <a:r>
              <a:rPr lang="en-US" altLang="en-US" u="sng" dirty="0"/>
              <a:t>Basking: </a:t>
            </a:r>
            <a:r>
              <a:rPr lang="en-US" altLang="en-US" dirty="0"/>
              <a:t>Must be exposed to radiant heat in order to move/hunt</a:t>
            </a:r>
          </a:p>
          <a:p>
            <a:r>
              <a:rPr lang="en-US" altLang="en-US" u="sng" dirty="0"/>
              <a:t>Positioning of the legs more directly under the animal</a:t>
            </a:r>
            <a:r>
              <a:rPr lang="en-US" altLang="en-US" dirty="0"/>
              <a:t>. This position provided more support than the splayed arrangement of the Amphibian legs. </a:t>
            </a:r>
          </a:p>
          <a:p>
            <a:endParaRPr lang="en-US" altLang="en-US" dirty="0"/>
          </a:p>
          <a:p>
            <a:pPr marL="0" indent="0">
              <a:buNone/>
            </a:pPr>
            <a:endParaRPr lang="en-US" altLang="en-US" u="sng" dirty="0"/>
          </a:p>
        </p:txBody>
      </p:sp>
    </p:spTree>
    <p:extLst>
      <p:ext uri="{BB962C8B-B14F-4D97-AF65-F5344CB8AC3E}">
        <p14:creationId xmlns:p14="http://schemas.microsoft.com/office/powerpoint/2010/main" val="4051235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EFD43-606F-7546-9AA9-FC046F8E7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mostly, the Amniotic Egg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FFC06-2CB5-314F-A273-3CD1E14C5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3969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First reproductive strategy to evolve that doesn’t require eggs to be laid in water (in fact, aquatic reptiles must lay eggs on land so they don’t drown)</a:t>
            </a:r>
          </a:p>
          <a:p>
            <a:r>
              <a:rPr lang="en-US" sz="3200" dirty="0"/>
              <a:t>Amnion and chorion membranes prevent </a:t>
            </a:r>
            <a:r>
              <a:rPr lang="en-US" sz="3200" dirty="0" err="1"/>
              <a:t>deydration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BC3A18-22E2-B34D-9E15-AA72E7CD6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25625"/>
            <a:ext cx="5930426" cy="2935561"/>
          </a:xfrm>
          <a:prstGeom prst="rect">
            <a:avLst/>
          </a:prstGeom>
        </p:spPr>
      </p:pic>
      <p:sp>
        <p:nvSpPr>
          <p:cNvPr id="6" name="TextBox 5">
            <a:hlinkClick r:id="rId3"/>
            <a:extLst>
              <a:ext uri="{FF2B5EF4-FFF2-40B4-BE49-F238E27FC236}">
                <a16:creationId xmlns:a16="http://schemas.microsoft.com/office/drawing/2014/main" id="{BCAFAF6F-5754-9141-B813-D678F2DEE2B6}"/>
              </a:ext>
            </a:extLst>
          </p:cNvPr>
          <p:cNvSpPr txBox="1"/>
          <p:nvPr/>
        </p:nvSpPr>
        <p:spPr>
          <a:xfrm>
            <a:off x="6572250" y="6183630"/>
            <a:ext cx="2903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You </a:t>
            </a:r>
            <a:r>
              <a:rPr lang="en-US" dirty="0" err="1">
                <a:hlinkClick r:id="rId3"/>
              </a:rPr>
              <a:t>betcha</a:t>
            </a:r>
            <a:r>
              <a:rPr lang="en-US" dirty="0">
                <a:hlinkClick r:id="rId3"/>
              </a:rPr>
              <a:t>, there’s a video!!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370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9AB2CCEE-A405-624D-9546-0F06318519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53784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latin typeface="+mn-lt"/>
              </a:rPr>
              <a:t>Amniotic Egg Structures &amp; Functions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A245820D-282B-854A-A504-B9E91C1D01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8610" y="902970"/>
            <a:ext cx="6835140" cy="443103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000" b="1" u="sng" dirty="0"/>
              <a:t>Chorion</a:t>
            </a:r>
            <a:r>
              <a:rPr lang="en-US" altLang="en-US" sz="2000" u="sng" dirty="0"/>
              <a:t> </a:t>
            </a:r>
            <a:r>
              <a:rPr lang="en-US" altLang="en-US" sz="2000" dirty="0"/>
              <a:t>provides a special hard covering that is permeable to respiratory gases (O</a:t>
            </a:r>
            <a:r>
              <a:rPr lang="en-US" altLang="en-US" sz="2000" baseline="-30000" dirty="0"/>
              <a:t>2</a:t>
            </a:r>
            <a:r>
              <a:rPr lang="en-US" altLang="en-US" sz="2000" dirty="0"/>
              <a:t> and CO</a:t>
            </a:r>
            <a:r>
              <a:rPr lang="en-US" altLang="en-US" sz="2000" baseline="-30000" dirty="0"/>
              <a:t>2</a:t>
            </a:r>
            <a:r>
              <a:rPr lang="en-US" altLang="en-US" sz="2000" dirty="0"/>
              <a:t>) while being impermeable to water vapor.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1" u="sng" dirty="0"/>
              <a:t>Albumin</a:t>
            </a:r>
            <a:r>
              <a:rPr lang="en-US" altLang="en-US" sz="2000" u="sng" dirty="0"/>
              <a:t> </a:t>
            </a:r>
            <a:r>
              <a:rPr lang="en-US" altLang="en-US" sz="2000" dirty="0"/>
              <a:t>is watery protein reservoir between chorion and shell. Provides cushioning and hydration.</a:t>
            </a:r>
            <a:endParaRPr lang="en-US" altLang="en-US" sz="2000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sz="2000" b="1" u="sng" dirty="0"/>
              <a:t>Allantois</a:t>
            </a:r>
            <a:r>
              <a:rPr lang="en-US" altLang="en-US" sz="2000" dirty="0"/>
              <a:t> is a storage reservoir for metabolic waste products such as nitrogenous compounds.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000" b="1" u="sng" dirty="0"/>
              <a:t>Amnion</a:t>
            </a:r>
            <a:r>
              <a:rPr lang="en-US" altLang="en-US" sz="2000" dirty="0"/>
              <a:t> is a fluid filled sac that acts as a cushion for the embryo and also prevents desiccation.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000" b="1" u="sng" dirty="0"/>
              <a:t>Yolk sac</a:t>
            </a:r>
            <a:r>
              <a:rPr lang="en-US" altLang="en-US" sz="2000" u="sng" dirty="0"/>
              <a:t> </a:t>
            </a:r>
            <a:r>
              <a:rPr lang="en-US" altLang="en-US" sz="2000" dirty="0"/>
              <a:t>contains food for the embryo, thus eliminating the need for a larval stage.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</p:txBody>
      </p:sp>
      <p:pic>
        <p:nvPicPr>
          <p:cNvPr id="4" name="Picture 9" descr="34-19-AmnioticEgg-L">
            <a:extLst>
              <a:ext uri="{FF2B5EF4-FFF2-40B4-BE49-F238E27FC236}">
                <a16:creationId xmlns:a16="http://schemas.microsoft.com/office/drawing/2014/main" id="{0D6D8BD0-491D-8048-BCC3-9B6C602F7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4"/>
          <a:stretch>
            <a:fillRect/>
          </a:stretch>
        </p:blipFill>
        <p:spPr>
          <a:xfrm>
            <a:off x="7213800" y="902970"/>
            <a:ext cx="4978200" cy="37966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E7C3664-B0BC-474B-BBA6-F7BEA3045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1820" y="4607506"/>
            <a:ext cx="3290570" cy="203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38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53D90-144F-0C48-BD4D-1BBA6ECD5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10" y="2608262"/>
            <a:ext cx="2257186" cy="1325563"/>
          </a:xfrm>
        </p:spPr>
        <p:txBody>
          <a:bodyPr>
            <a:noAutofit/>
          </a:bodyPr>
          <a:lstStyle/>
          <a:p>
            <a:r>
              <a:rPr lang="en-US" sz="2400" dirty="0"/>
              <a:t>Modern Reptile Groups Representatives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5CD1844-7280-5D42-8CCE-0111C1A367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32496" y="365125"/>
            <a:ext cx="8717757" cy="5811838"/>
          </a:xfrm>
        </p:spPr>
      </p:pic>
    </p:spTree>
    <p:extLst>
      <p:ext uri="{BB962C8B-B14F-4D97-AF65-F5344CB8AC3E}">
        <p14:creationId xmlns:p14="http://schemas.microsoft.com/office/powerpoint/2010/main" val="449753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3A2C7721-0C24-2642-984A-14891BA1FC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Types of Reptiles</a:t>
            </a:r>
          </a:p>
        </p:txBody>
      </p:sp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F18BC89A-8914-DC4F-96A3-20AA24C2FE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400" dirty="0"/>
              <a:t>Lizards: Order Squamata</a:t>
            </a:r>
          </a:p>
          <a:p>
            <a:pPr eaLnBrk="1" hangingPunct="1"/>
            <a:r>
              <a:rPr lang="en-US" altLang="en-US" sz="4400" dirty="0"/>
              <a:t>Snakes: Order Squamata</a:t>
            </a:r>
          </a:p>
          <a:p>
            <a:pPr eaLnBrk="1" hangingPunct="1"/>
            <a:r>
              <a:rPr lang="en-US" altLang="en-US" sz="4400" dirty="0"/>
              <a:t>Turtles: Order Testudines</a:t>
            </a:r>
          </a:p>
          <a:p>
            <a:pPr eaLnBrk="1" hangingPunct="1"/>
            <a:r>
              <a:rPr lang="en-US" altLang="en-US" sz="4400" dirty="0"/>
              <a:t>Crocodiles/Alligators: Order </a:t>
            </a:r>
            <a:r>
              <a:rPr lang="en-US" altLang="en-US" sz="4400" dirty="0" err="1"/>
              <a:t>Crocodilia</a:t>
            </a:r>
            <a:endParaRPr lang="en-US" altLang="en-US" sz="4400" dirty="0"/>
          </a:p>
          <a:p>
            <a:pPr eaLnBrk="1" hangingPunct="1"/>
            <a:r>
              <a:rPr lang="en-US" altLang="en-US" sz="4400" dirty="0"/>
              <a:t>Tuataras: Order </a:t>
            </a:r>
            <a:r>
              <a:rPr lang="en-US" altLang="en-US" sz="4400" dirty="0" err="1"/>
              <a:t>Sphenodontia</a:t>
            </a:r>
            <a:endParaRPr lang="en-US" altLang="en-US" sz="4400" dirty="0"/>
          </a:p>
          <a:p>
            <a:pPr lvl="1" eaLnBrk="1" hangingPunct="1"/>
            <a:r>
              <a:rPr lang="en-US" altLang="en-US" sz="4000" dirty="0"/>
              <a:t>Only 2 species </a:t>
            </a:r>
          </a:p>
          <a:p>
            <a:pPr eaLnBrk="1" hangingPunct="1"/>
            <a:endParaRPr lang="en-US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971988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463</Words>
  <Application>Microsoft Macintosh PowerPoint</Application>
  <PresentationFormat>Widescreen</PresentationFormat>
  <Paragraphs>50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Office Theme</vt:lpstr>
      <vt:lpstr>Herpetology: Class Reptilia</vt:lpstr>
      <vt:lpstr>Class Reptilia</vt:lpstr>
      <vt:lpstr>PowerPoint Presentation</vt:lpstr>
      <vt:lpstr>Basic Characteristics</vt:lpstr>
      <vt:lpstr>Adapting to Terrestrial Habitats</vt:lpstr>
      <vt:lpstr>But mostly, the Amniotic Egg</vt:lpstr>
      <vt:lpstr>Amniotic Egg Structures &amp; Functions</vt:lpstr>
      <vt:lpstr>Modern Reptile Groups Representatives</vt:lpstr>
      <vt:lpstr>Types of Reptiles</vt:lpstr>
      <vt:lpstr>Assignment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Reptilia</dc:title>
  <dc:creator>Microsoft Office User</dc:creator>
  <cp:lastModifiedBy>Microsoft Office User</cp:lastModifiedBy>
  <cp:revision>6</cp:revision>
  <dcterms:created xsi:type="dcterms:W3CDTF">2020-02-23T22:04:27Z</dcterms:created>
  <dcterms:modified xsi:type="dcterms:W3CDTF">2020-02-23T23:18:00Z</dcterms:modified>
</cp:coreProperties>
</file>