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8" r:id="rId3"/>
    <p:sldId id="309" r:id="rId4"/>
    <p:sldId id="311" r:id="rId5"/>
    <p:sldId id="312" r:id="rId6"/>
    <p:sldId id="354" r:id="rId7"/>
    <p:sldId id="313" r:id="rId8"/>
    <p:sldId id="314" r:id="rId9"/>
    <p:sldId id="317" r:id="rId10"/>
    <p:sldId id="353" r:id="rId11"/>
    <p:sldId id="319" r:id="rId12"/>
    <p:sldId id="321" r:id="rId13"/>
    <p:sldId id="323" r:id="rId14"/>
    <p:sldId id="325" r:id="rId15"/>
    <p:sldId id="3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4715"/>
  </p:normalViewPr>
  <p:slideViewPr>
    <p:cSldViewPr snapToGrid="0" snapToObjects="1">
      <p:cViewPr varScale="1">
        <p:scale>
          <a:sx n="112" d="100"/>
          <a:sy n="112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34679-7D53-F041-B16C-60C4A187E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1F749-CD0A-7346-BE74-6A67272B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FB36D-CCD9-A042-AFE5-FC358696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B824-9CFF-1D4F-ADCC-AA99E51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DAF9B-AB0A-0746-8576-D3BA23AF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516D-8C15-5948-B732-6FE891FA5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69AF2-968C-E249-BCF9-F769E200A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DAF6D-B00F-D14B-A355-90E9BD694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18E68-8FD6-9A4F-A6C2-46715B088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03B1A-7822-DF43-A505-6F390F78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6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FFD09-7520-E145-A436-F3AF64BD09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78211-4008-6248-B4BE-668126BE9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42C1A-F313-D340-AF5B-757F72840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1698-5E7D-0C49-B99A-1387D58D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114C7-B7C9-8249-A621-1F305062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5CE17-56A7-8A41-BFFA-9DE3C17B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D2C34-EBB4-0541-A2CA-9909982B7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7035C-0EE9-4B4F-8107-F4410F009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D40FF-BA31-8B4E-BA00-115CAEB4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97DA2-6EA0-4846-9A9F-122642A2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6F62-C0C9-B942-AF05-1A31697F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4F96D-A848-C04A-810F-CCF1AA62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5FB2-EF77-7C4C-BE4F-4C2BFB54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4699C-1D7B-2F43-816E-CC962389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DD66E-5D67-1041-9052-5ADF8B01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4589A-8727-FC4C-93E2-2F2849004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ABB07-ACA9-864E-84EA-6F3A26834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3F623-F4E5-6248-A73F-B4F71E473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9DADE-C6A7-1544-8C7C-05E600CF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5FCD0-92AA-E947-8EE4-1B83A7F0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85E29-F3BB-1945-A0AF-E9B737FC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4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056B-C9BF-9B43-BDBE-C0C92A24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8DABD-1B48-1F4E-A0CA-93AD4E75C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AB508-B1DB-B347-9713-2540DC9CE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4D909-F902-3745-879B-3B28CD9DD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44929-5209-F04E-82A4-8739234F5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5C0BF-9529-F54E-93F5-6DFBC96D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A30D4-F75C-0447-9C88-A77B39F4D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509D83-D2A6-DB49-9257-F6AA52E5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6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D746-0247-9F48-8CBF-B2B97C5C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D328B-4837-5E4F-A589-2C328E59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E633A-4926-7E4A-9FF3-AF84FBB3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E7A75-1883-CC45-BB56-D276A00AB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0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A5000-9758-614B-8860-83099998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7930D8-FEBC-7A42-9338-F6BF8A21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D21FC-1513-E04E-ABE2-C5CC163D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2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136B-0331-1E48-82E0-7381BB17B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A713-17F1-9949-BADD-869DDEDCC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E685-314F-B442-9CC5-23CF3D42D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3EE23-C44D-1A47-A6CC-1ED6967F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0DFCE-06FA-5B47-BF9A-B2B6DBF4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61ABC-598B-9B45-9CC4-9B29BE29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3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3D34-C102-BC4B-9ED7-C4C3A275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B8182-C9DD-A54E-A3C1-CAB779587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75EE0-A281-874E-A5A4-6A6AE86A1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44882-B884-714B-9A86-629EDA6D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47E56-40C7-B842-AA98-D84DA32B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EAF63-BCFC-2844-80E5-C194596F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076AE-7D42-1D43-BAC8-8A3932C0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8CFBF-9DD7-E746-A001-0CB5112F9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0A7B-2F21-E14D-93CF-60D5245AD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8790C-901F-2841-ADEC-D2C1C14EF14C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A959-41C0-3841-B3A3-8C468B930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F2E38-0FB4-A545-90FE-CABB4E175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F12F-4226-4448-9A32-B3337DED6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6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viewpure.com/bgiPTUy2RqI?start=0&amp;end=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viewpure.com/zpANEtKcfQY?ref=search" TargetMode="External"/><Relationship Id="rId2" Type="http://schemas.openxmlformats.org/officeDocument/2006/relationships/hyperlink" Target="http://viewpure.com/Q-UYrywY5Jw?ref=search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34E1E-D756-2A41-A39E-CFDBF1ADE7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Order Cetacea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E702C-6602-BE4B-9E9D-0E4AA78247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Whales, dolphins, and porpoises</a:t>
            </a:r>
          </a:p>
        </p:txBody>
      </p:sp>
    </p:spTree>
    <p:extLst>
      <p:ext uri="{BB962C8B-B14F-4D97-AF65-F5344CB8AC3E}">
        <p14:creationId xmlns:p14="http://schemas.microsoft.com/office/powerpoint/2010/main" val="79476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BE9E-F8B8-AD48-A3B2-0822B562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83AC2-5B9D-E241-A1C9-6E7A0479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220979"/>
            <a:ext cx="5773420" cy="3841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7D438-1A78-BC49-A301-9409932C13DD}"/>
              </a:ext>
            </a:extLst>
          </p:cNvPr>
          <p:cNvSpPr txBox="1"/>
          <p:nvPr/>
        </p:nvSpPr>
        <p:spPr>
          <a:xfrm>
            <a:off x="788670" y="4366260"/>
            <a:ext cx="385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Sperm whale: the largest </a:t>
            </a:r>
            <a:r>
              <a:rPr lang="en-US" dirty="0" err="1"/>
              <a:t>Odontocetan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56B57-EAD7-0F42-A8B4-EFA6AC152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530" y="3072764"/>
            <a:ext cx="6808470" cy="3404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46EA3A-D22E-2940-B50D-8B6E675FF74C}"/>
              </a:ext>
            </a:extLst>
          </p:cNvPr>
          <p:cNvSpPr txBox="1"/>
          <p:nvPr/>
        </p:nvSpPr>
        <p:spPr>
          <a:xfrm>
            <a:off x="6766560" y="2537460"/>
            <a:ext cx="496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Orca: the largest dolphin, and one of the smartest. </a:t>
            </a:r>
          </a:p>
        </p:txBody>
      </p:sp>
    </p:spTree>
    <p:extLst>
      <p:ext uri="{BB962C8B-B14F-4D97-AF65-F5344CB8AC3E}">
        <p14:creationId xmlns:p14="http://schemas.microsoft.com/office/powerpoint/2010/main" val="345355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9F450F-71F8-FB45-B39F-9EC65C6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4F80F72C-9443-7A49-B004-3D94AF6417FC}" type="slidenum">
              <a:rPr lang="en-US" altLang="en-US" sz="1400">
                <a:latin typeface="Arial" charset="0"/>
              </a:rPr>
              <a:pPr>
                <a:defRPr/>
              </a:pPr>
              <a:t>11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337925" name="Rectangle 5">
            <a:extLst>
              <a:ext uri="{FF2B5EF4-FFF2-40B4-BE49-F238E27FC236}">
                <a16:creationId xmlns:a16="http://schemas.microsoft.com/office/drawing/2014/main" id="{1CF6B258-8E33-1943-A511-D427E2DCB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11150"/>
            <a:ext cx="8229600" cy="7556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dirty="0"/>
              <a:t>Echolocation: “seeing” with sound</a:t>
            </a:r>
          </a:p>
        </p:txBody>
      </p:sp>
      <p:sp>
        <p:nvSpPr>
          <p:cNvPr id="337926" name="Rectangle 6">
            <a:extLst>
              <a:ext uri="{FF2B5EF4-FFF2-40B4-BE49-F238E27FC236}">
                <a16:creationId xmlns:a16="http://schemas.microsoft.com/office/drawing/2014/main" id="{C7BED42F-20EE-E046-A05F-A3E3B4100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1470" y="1066800"/>
            <a:ext cx="5688330" cy="495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altLang="en-US" b="1" dirty="0"/>
              <a:t>Sound waves are emitted as a series of clicks of varying frequencies</a:t>
            </a:r>
          </a:p>
          <a:p>
            <a:pPr eaLnBrk="1" hangingPunct="1">
              <a:defRPr/>
            </a:pPr>
            <a:r>
              <a:rPr lang="en-US" altLang="en-US" b="1" i="1" dirty="0"/>
              <a:t>Melon</a:t>
            </a:r>
            <a:r>
              <a:rPr lang="en-US" altLang="en-US" b="1" dirty="0"/>
              <a:t> directs the outgoing sound waves</a:t>
            </a:r>
          </a:p>
          <a:p>
            <a:pPr eaLnBrk="1" hangingPunct="1">
              <a:defRPr/>
            </a:pPr>
            <a:r>
              <a:rPr lang="en-US" altLang="en-US" b="1" dirty="0"/>
              <a:t>After the echo strikes an object, it is reflected back</a:t>
            </a:r>
          </a:p>
          <a:p>
            <a:pPr eaLnBrk="1" hangingPunct="1">
              <a:defRPr/>
            </a:pPr>
            <a:r>
              <a:rPr lang="en-US" altLang="en-US" b="1" dirty="0"/>
              <a:t>These reflected echoes are received back by the melon and lower jaw, and a picture is translated in the brain</a:t>
            </a:r>
          </a:p>
          <a:p>
            <a:pPr eaLnBrk="1" hangingPunct="1">
              <a:defRPr/>
            </a:pPr>
            <a:r>
              <a:rPr lang="en-US" altLang="en-US" b="1" dirty="0"/>
              <a:t>The longer it takes a echo to return, the farther away the object is located</a:t>
            </a:r>
          </a:p>
          <a:p>
            <a:pPr eaLnBrk="1" hangingPunct="1">
              <a:defRPr/>
            </a:pPr>
            <a:r>
              <a:rPr lang="en-US" altLang="en-US" b="1" dirty="0"/>
              <a:t>Characteristic of toothed whales</a:t>
            </a:r>
          </a:p>
        </p:txBody>
      </p:sp>
      <p:pic>
        <p:nvPicPr>
          <p:cNvPr id="63492" name="Picture 9" descr="cas24204_09_27">
            <a:extLst>
              <a:ext uri="{FF2B5EF4-FFF2-40B4-BE49-F238E27FC236}">
                <a16:creationId xmlns:a16="http://schemas.microsoft.com/office/drawing/2014/main" id="{0C54608E-361A-8547-90AF-670FCF1FF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057401"/>
            <a:ext cx="6189368" cy="289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10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3F994-4AE4-FC48-A916-EAB400A2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583162B8-EA21-1C40-B3AD-079896A0FC70}" type="slidenum">
              <a:rPr lang="en-US" altLang="en-US" sz="1400">
                <a:latin typeface="Arial" charset="0"/>
              </a:rPr>
              <a:pPr>
                <a:defRPr/>
              </a:pPr>
              <a:t>12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13704" name="Rectangle 8">
            <a:extLst>
              <a:ext uri="{FF2B5EF4-FFF2-40B4-BE49-F238E27FC236}">
                <a16:creationId xmlns:a16="http://schemas.microsoft.com/office/drawing/2014/main" id="{58F4E127-401C-1F40-BD6A-63AF398B5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/>
              <a:t>Behavior of Marine Mammals</a:t>
            </a:r>
          </a:p>
        </p:txBody>
      </p:sp>
      <p:sp>
        <p:nvSpPr>
          <p:cNvPr id="413705" name="Rectangle 9">
            <a:extLst>
              <a:ext uri="{FF2B5EF4-FFF2-40B4-BE49-F238E27FC236}">
                <a16:creationId xmlns:a16="http://schemas.microsoft.com/office/drawing/2014/main" id="{510C5841-0A76-674D-8CD1-F9905572557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1490" y="1524000"/>
            <a:ext cx="552831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/>
              <a:t>Breaching: many species jump out of the water and crash back into the water on their backs</a:t>
            </a:r>
          </a:p>
          <a:p>
            <a:pPr eaLnBrk="1" hangingPunct="1">
              <a:defRPr/>
            </a:pPr>
            <a:r>
              <a:rPr lang="en-US" altLang="en-US" sz="2400" dirty="0"/>
              <a:t>The reasons for this behavior: removing parasites, a warning signal, to avoid suitors, or just to play</a:t>
            </a:r>
          </a:p>
          <a:p>
            <a:pPr eaLnBrk="1" hangingPunct="1">
              <a:defRPr/>
            </a:pPr>
            <a:r>
              <a:rPr lang="en-US" altLang="en-US" sz="2400" dirty="0"/>
              <a:t>Some whales show </a:t>
            </a:r>
            <a:r>
              <a:rPr lang="ja-JP" altLang="en-US" sz="2400"/>
              <a:t>“</a:t>
            </a:r>
            <a:r>
              <a:rPr lang="en-US" altLang="ja-JP" sz="2400" i="1" dirty="0"/>
              <a:t>spying</a:t>
            </a:r>
            <a:r>
              <a:rPr lang="ja-JP" altLang="en-US" sz="2400"/>
              <a:t>”</a:t>
            </a:r>
            <a:r>
              <a:rPr lang="en-US" altLang="ja-JP" sz="2400" dirty="0"/>
              <a:t> behavior: peeking out above water.  </a:t>
            </a:r>
            <a:endParaRPr lang="en-US" altLang="en-US" sz="2400" dirty="0"/>
          </a:p>
        </p:txBody>
      </p:sp>
      <p:pic>
        <p:nvPicPr>
          <p:cNvPr id="65540" name="Picture 7" descr="cas24204_09_29">
            <a:extLst>
              <a:ext uri="{FF2B5EF4-FFF2-40B4-BE49-F238E27FC236}">
                <a16:creationId xmlns:a16="http://schemas.microsoft.com/office/drawing/2014/main" id="{2598F46A-6B0D-1E42-A506-8DC615FA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1329690"/>
            <a:ext cx="4614862" cy="51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9FEFFA-F134-7240-96DE-7DA509D1C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070" y="4403049"/>
            <a:ext cx="3486150" cy="23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1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C2E8C50D-CDB4-6F4D-BD54-768C0393D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/>
              <a:t>Behavior of Marine Mammals</a:t>
            </a:r>
          </a:p>
        </p:txBody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4B34A3D0-C19B-E84E-8F3E-D3CA343E3C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4991100" cy="435133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altLang="en-US" dirty="0"/>
              <a:t>Many whales are known for their long migrations </a:t>
            </a:r>
          </a:p>
          <a:p>
            <a:pPr eaLnBrk="1" hangingPunct="1">
              <a:defRPr/>
            </a:pPr>
            <a:r>
              <a:rPr lang="en-US" altLang="en-US" dirty="0"/>
              <a:t>Among the longest migrations are those of the gray and humpback whales, where migrations are timed with feeding in cold water and breeding in warm water</a:t>
            </a:r>
          </a:p>
          <a:p>
            <a:pPr eaLnBrk="1" hangingPunct="1">
              <a:defRPr/>
            </a:pPr>
            <a:r>
              <a:rPr lang="en-US" altLang="en-US" dirty="0"/>
              <a:t>Females give birth in the pelagic tropical oceans, then migrate to the poles to feed in nutrient-rich cold waters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25EE2-8544-BB46-AB31-4E60F0342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1AFC63E5-9D09-CD4E-8E51-ED44D7CDA2C9}" type="slidenum">
              <a:rPr lang="en-US" altLang="en-US" sz="1400">
                <a:latin typeface="Arial" charset="0"/>
              </a:rPr>
              <a:pPr>
                <a:defRPr/>
              </a:pPr>
              <a:t>13</a:t>
            </a:fld>
            <a:endParaRPr lang="en-US" altLang="en-US" sz="140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DFE4A9-6A70-D545-9F8E-070567DD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2045970"/>
            <a:ext cx="58102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3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>
            <a:extLst>
              <a:ext uri="{FF2B5EF4-FFF2-40B4-BE49-F238E27FC236}">
                <a16:creationId xmlns:a16="http://schemas.microsoft.com/office/drawing/2014/main" id="{E42224AC-43D5-314E-80AB-D8E1B81D0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 sz="4000"/>
              <a:t>Behavior of Marine Mammals</a:t>
            </a:r>
          </a:p>
        </p:txBody>
      </p:sp>
      <p:sp>
        <p:nvSpPr>
          <p:cNvPr id="421892" name="Rectangle 4">
            <a:extLst>
              <a:ext uri="{FF2B5EF4-FFF2-40B4-BE49-F238E27FC236}">
                <a16:creationId xmlns:a16="http://schemas.microsoft.com/office/drawing/2014/main" id="{09713610-B869-F54B-AEAD-277ABF606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6602730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When one member of a group (</a:t>
            </a:r>
            <a:r>
              <a:rPr lang="en-US" altLang="en-US" i="1" dirty="0"/>
              <a:t>pod</a:t>
            </a:r>
            <a:r>
              <a:rPr lang="en-US" altLang="en-US" dirty="0"/>
              <a:t>) is sick or injured, other members will care for it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i="1" dirty="0"/>
              <a:t>Mass </a:t>
            </a:r>
            <a:r>
              <a:rPr lang="en-US" altLang="en-US" i="1" dirty="0" err="1"/>
              <a:t>strandings</a:t>
            </a:r>
            <a:r>
              <a:rPr lang="en-US" altLang="en-US" i="1" dirty="0"/>
              <a:t> </a:t>
            </a:r>
            <a:r>
              <a:rPr lang="en-US" altLang="en-US" dirty="0"/>
              <a:t>are often the result of caregivers following a sick/injured animal to shore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Maternal care of young for years, and mothers go through a visible period of grief if calf dies.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8F0E2-FB4D-0E48-A329-B550A325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A1F91976-7B64-3D47-8C02-AA5094594498}" type="slidenum">
              <a:rPr lang="en-US" altLang="en-US" sz="1400">
                <a:latin typeface="Arial" charset="0"/>
              </a:rPr>
              <a:pPr>
                <a:defRPr/>
              </a:pPr>
              <a:t>14</a:t>
            </a:fld>
            <a:endParaRPr lang="en-US" altLang="en-US" sz="140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CE6-8863-5146-97D6-D5DB0E07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98" y="2070894"/>
            <a:ext cx="4203700" cy="193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1A745-BF53-4E41-BFBC-9336AB8C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836" y="4381500"/>
            <a:ext cx="4082728" cy="22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C794-98C2-8F41-9905-5015765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2100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en-US" dirty="0"/>
              <a:t>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C2F7A-8C18-D044-8512-9D05E6649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Cetacean families worksheet. The pictures to use for identifying which family a species belongs in is on Canvas or in the Marine Bio books on the shelves by the lab tables (tables 7 &amp; 8 are by lab table 1)</a:t>
            </a:r>
          </a:p>
          <a:p>
            <a:pPr>
              <a:defRPr/>
            </a:pPr>
            <a:r>
              <a:rPr lang="en-US" dirty="0"/>
              <a:t>Marine mammals report:</a:t>
            </a:r>
          </a:p>
          <a:p>
            <a:pPr lvl="1">
              <a:defRPr/>
            </a:pPr>
            <a:r>
              <a:rPr lang="en-US" dirty="0"/>
              <a:t>Similar to the marine reptiles and birds reports</a:t>
            </a:r>
          </a:p>
          <a:p>
            <a:pPr lvl="1">
              <a:defRPr/>
            </a:pPr>
            <a:r>
              <a:rPr lang="en-US" dirty="0"/>
              <a:t>Details are on Canvas</a:t>
            </a:r>
          </a:p>
          <a:p>
            <a:pPr lvl="1">
              <a:defRPr/>
            </a:pPr>
            <a:r>
              <a:rPr lang="en-US" dirty="0"/>
              <a:t>Research a species of each of the following:</a:t>
            </a:r>
          </a:p>
          <a:p>
            <a:pPr lvl="2">
              <a:defRPr/>
            </a:pPr>
            <a:r>
              <a:rPr lang="en-US" dirty="0"/>
              <a:t>Seal</a:t>
            </a:r>
          </a:p>
          <a:p>
            <a:pPr lvl="2">
              <a:defRPr/>
            </a:pPr>
            <a:r>
              <a:rPr lang="en-US" dirty="0"/>
              <a:t>Sea lion</a:t>
            </a:r>
          </a:p>
          <a:p>
            <a:pPr lvl="2">
              <a:defRPr/>
            </a:pPr>
            <a:r>
              <a:rPr lang="en-US" dirty="0"/>
              <a:t>Otter</a:t>
            </a:r>
          </a:p>
          <a:p>
            <a:pPr lvl="2">
              <a:defRPr/>
            </a:pPr>
            <a:r>
              <a:rPr lang="en-US" dirty="0"/>
              <a:t>Polar bear (</a:t>
            </a:r>
            <a:r>
              <a:rPr lang="en-US" i="1" dirty="0" err="1"/>
              <a:t>Ursus</a:t>
            </a:r>
            <a:r>
              <a:rPr lang="en-US" i="1" dirty="0"/>
              <a:t> </a:t>
            </a:r>
            <a:r>
              <a:rPr lang="en-US" i="1" dirty="0" err="1"/>
              <a:t>maritimus</a:t>
            </a:r>
            <a:r>
              <a:rPr lang="en-US" i="1" dirty="0"/>
              <a:t> </a:t>
            </a:r>
            <a:r>
              <a:rPr lang="en-US" dirty="0"/>
              <a:t>is the only one)</a:t>
            </a:r>
          </a:p>
          <a:p>
            <a:pPr lvl="2">
              <a:defRPr/>
            </a:pPr>
            <a:r>
              <a:rPr lang="en-US" dirty="0"/>
              <a:t>Manatee</a:t>
            </a:r>
          </a:p>
          <a:p>
            <a:pPr lvl="2">
              <a:defRPr/>
            </a:pPr>
            <a:r>
              <a:rPr lang="en-US" dirty="0"/>
              <a:t>dugong</a:t>
            </a:r>
          </a:p>
        </p:txBody>
      </p:sp>
    </p:spTree>
    <p:extLst>
      <p:ext uri="{BB962C8B-B14F-4D97-AF65-F5344CB8AC3E}">
        <p14:creationId xmlns:p14="http://schemas.microsoft.com/office/powerpoint/2010/main" val="21405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67F59-B0D9-CE49-A999-0E60CCC3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7325CE42-C67B-914F-94D1-9F11C2FBD063}" type="slidenum">
              <a:rPr lang="en-US" altLang="en-US" sz="1400">
                <a:latin typeface="Arial" charset="0"/>
              </a:rPr>
              <a:pPr>
                <a:defRPr/>
              </a:pPr>
              <a:t>2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46FACA9E-CD41-494D-A61A-83A525B72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 dirty="0"/>
              <a:t>Order Cetacea Characteristics</a:t>
            </a:r>
          </a:p>
        </p:txBody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AA1B7FAD-0891-A04E-836C-E4728C86D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Forelimbs are modified into flippers, hindlimbs reduced to internal vestigial structures.</a:t>
            </a:r>
          </a:p>
          <a:p>
            <a:pPr eaLnBrk="1" hangingPunct="1">
              <a:defRPr/>
            </a:pPr>
            <a:r>
              <a:rPr lang="en-US" altLang="en-US" dirty="0"/>
              <a:t>Fin-like tail (</a:t>
            </a:r>
            <a:r>
              <a:rPr lang="en-US" altLang="en-US" i="1" dirty="0"/>
              <a:t>fluke</a:t>
            </a:r>
            <a:r>
              <a:rPr lang="en-US" altLang="en-US" dirty="0"/>
              <a:t>)</a:t>
            </a:r>
          </a:p>
          <a:p>
            <a:pPr eaLnBrk="1" hangingPunct="1">
              <a:defRPr/>
            </a:pPr>
            <a:r>
              <a:rPr lang="en-US" altLang="en-US" dirty="0"/>
              <a:t>Nostrils are located on the top of the head as a single or double opening (</a:t>
            </a:r>
            <a:r>
              <a:rPr lang="en-US" altLang="en-US" i="1" dirty="0"/>
              <a:t>blowhole</a:t>
            </a:r>
            <a:r>
              <a:rPr lang="en-US" alt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95359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585C2-91B5-AD47-B09C-61945B96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37803E4C-BE0B-7944-A480-A455BF0A4F44}" type="slidenum">
              <a:rPr lang="en-US" altLang="en-US" sz="1400">
                <a:latin typeface="Arial" charset="0"/>
              </a:rPr>
              <a:pPr>
                <a:defRPr/>
              </a:pPr>
              <a:t>3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391170" name="Rectangle 2">
            <a:extLst>
              <a:ext uri="{FF2B5EF4-FFF2-40B4-BE49-F238E27FC236}">
                <a16:creationId xmlns:a16="http://schemas.microsoft.com/office/drawing/2014/main" id="{C07DB707-FE51-A543-85B9-A3DCED84C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en-US"/>
              <a:t>Order Cetacea</a:t>
            </a:r>
          </a:p>
        </p:txBody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FF91547F-26D6-5F47-957B-B79A5F0E3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b="1" dirty="0"/>
              <a:t>Baleen whales </a:t>
            </a:r>
            <a:r>
              <a:rPr lang="en-US" altLang="en-US" dirty="0"/>
              <a:t>(Suborder </a:t>
            </a:r>
            <a:r>
              <a:rPr lang="en-US" altLang="en-US" dirty="0" err="1"/>
              <a:t>Mysticeti</a:t>
            </a:r>
            <a:r>
              <a:rPr lang="en-US" altLang="en-US" dirty="0"/>
              <a:t>) – baleen for filter feeding, two blowholes, larger size</a:t>
            </a:r>
            <a:endParaRPr lang="en-US" altLang="en-US" b="1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b="1" dirty="0"/>
              <a:t>Toothed whales </a:t>
            </a:r>
            <a:r>
              <a:rPr lang="en-US" altLang="en-US" dirty="0"/>
              <a:t>(Suborder </a:t>
            </a:r>
            <a:r>
              <a:rPr lang="en-US" altLang="en-US" dirty="0" err="1"/>
              <a:t>Odontoceti</a:t>
            </a:r>
            <a:r>
              <a:rPr lang="en-US" altLang="en-US" dirty="0"/>
              <a:t>) – teeth, single blowhole, smaller size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b="1" dirty="0"/>
          </a:p>
          <a:p>
            <a:pPr eaLnBrk="1" hangingPunct="1">
              <a:lnSpc>
                <a:spcPct val="80000"/>
              </a:lnSpc>
              <a:defRPr/>
            </a:pPr>
            <a:endParaRPr lang="en-US" altLang="en-US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25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42AAF-419B-6E42-89B7-65D11376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8C48FD87-CEAE-3D49-8B29-0383258F0DB9}" type="slidenum">
              <a:rPr lang="en-US" altLang="en-US" sz="1400">
                <a:latin typeface="Arial" charset="0"/>
              </a:rPr>
              <a:pPr>
                <a:defRPr/>
              </a:pPr>
              <a:t>4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398338" name="Rectangle 2">
            <a:extLst>
              <a:ext uri="{FF2B5EF4-FFF2-40B4-BE49-F238E27FC236}">
                <a16:creationId xmlns:a16="http://schemas.microsoft.com/office/drawing/2014/main" id="{A64DA068-DD84-4148-AD5B-59F6EA91E2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dirty="0"/>
              <a:t>Suborder </a:t>
            </a:r>
            <a:r>
              <a:rPr lang="en-US" altLang="en-US" dirty="0" err="1"/>
              <a:t>Mysticetae</a:t>
            </a:r>
            <a:r>
              <a:rPr lang="en-US" altLang="en-US" dirty="0"/>
              <a:t>: Baleen Whales</a:t>
            </a:r>
          </a:p>
        </p:txBody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E5C6111F-91F1-134C-A6BE-803BE4082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340" y="990600"/>
            <a:ext cx="8008620" cy="517461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3600" dirty="0">
                <a:cs typeface="+mn-cs"/>
              </a:rPr>
              <a:t>Filter feeders: Take in huge mouthfuls of water containing </a:t>
            </a:r>
            <a:r>
              <a:rPr lang="en-US" sz="3600" i="1" dirty="0">
                <a:cs typeface="+mn-cs"/>
              </a:rPr>
              <a:t>krill</a:t>
            </a:r>
            <a:r>
              <a:rPr lang="en-US" sz="3600" dirty="0">
                <a:cs typeface="+mn-cs"/>
              </a:rPr>
              <a:t> or small fishes. The baleen traps the prey, and water is forced back out of the mouth  </a:t>
            </a:r>
          </a:p>
          <a:p>
            <a:pPr lvl="1">
              <a:defRPr/>
            </a:pPr>
            <a:r>
              <a:rPr lang="en-US" sz="3200" i="1" dirty="0">
                <a:cs typeface="+mn-cs"/>
              </a:rPr>
              <a:t>Baleen </a:t>
            </a:r>
            <a:r>
              <a:rPr lang="en-US" sz="3200" dirty="0">
                <a:cs typeface="+mn-cs"/>
              </a:rPr>
              <a:t>is plates of keratin (like your fingernails) that hang from the upper jaw like a stiff curtain</a:t>
            </a:r>
            <a:endParaRPr lang="en-US" sz="3200" i="1" dirty="0">
              <a:cs typeface="+mn-cs"/>
            </a:endParaRPr>
          </a:p>
          <a:p>
            <a:pPr eaLnBrk="1" hangingPunct="1">
              <a:defRPr/>
            </a:pPr>
            <a:endParaRPr lang="en-US" sz="3600" dirty="0">
              <a:cs typeface="+mn-cs"/>
            </a:endParaRPr>
          </a:p>
          <a:p>
            <a:pPr eaLnBrk="1" hangingPunct="1">
              <a:defRPr/>
            </a:pPr>
            <a:r>
              <a:rPr lang="en-US" sz="3600" dirty="0">
                <a:cs typeface="+mn-cs"/>
              </a:rPr>
              <a:t>13 species, including the right, gray, blue, and humpback whales </a:t>
            </a:r>
          </a:p>
          <a:p>
            <a:pPr eaLnBrk="1" hangingPunct="1">
              <a:defRPr/>
            </a:pPr>
            <a:r>
              <a:rPr lang="en-US" sz="3600" dirty="0"/>
              <a:t>Includes some of the largest animals to ever exists</a:t>
            </a:r>
            <a:endParaRPr lang="en-US" sz="3600" dirty="0">
              <a:cs typeface="+mn-cs"/>
            </a:endParaRPr>
          </a:p>
          <a:p>
            <a:pPr eaLnBrk="1" hangingPunct="1">
              <a:defRPr/>
            </a:pPr>
            <a:endParaRPr lang="en-US" sz="3600" dirty="0">
              <a:cs typeface="+mn-cs"/>
            </a:endParaRPr>
          </a:p>
          <a:p>
            <a:pPr eaLnBrk="1" hangingPunct="1">
              <a:defRPr/>
            </a:pPr>
            <a:endParaRPr lang="en-US" sz="3600" dirty="0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8E3FC-6D58-3A4E-8885-3E0772B13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465" y="2171700"/>
            <a:ext cx="3834670" cy="25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08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B7F55E-7206-9E41-9651-5F3E5C5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F0FB1790-6950-C141-BC6F-C61F8717D196}" type="slidenum">
              <a:rPr lang="en-US" altLang="en-US" sz="1400">
                <a:latin typeface="Arial" charset="0"/>
              </a:rPr>
              <a:pPr>
                <a:defRPr/>
              </a:pPr>
              <a:t>5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327685" name="Rectangle 5">
            <a:extLst>
              <a:ext uri="{FF2B5EF4-FFF2-40B4-BE49-F238E27FC236}">
                <a16:creationId xmlns:a16="http://schemas.microsoft.com/office/drawing/2014/main" id="{F03CF71D-C2CF-C34B-BAE1-67416D8F7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533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4000"/>
              <a:t>Examples of Baleen Whales</a:t>
            </a:r>
          </a:p>
        </p:txBody>
      </p:sp>
      <p:sp>
        <p:nvSpPr>
          <p:cNvPr id="59395" name="Text Box 4">
            <a:extLst>
              <a:ext uri="{FF2B5EF4-FFF2-40B4-BE49-F238E27FC236}">
                <a16:creationId xmlns:a16="http://schemas.microsoft.com/office/drawing/2014/main" id="{AA44763E-8FB2-8744-926C-C206DF753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59396" name="TextBox 1">
            <a:extLst>
              <a:ext uri="{FF2B5EF4-FFF2-40B4-BE49-F238E27FC236}">
                <a16:creationId xmlns:a16="http://schemas.microsoft.com/office/drawing/2014/main" id="{13453232-9D65-3244-8E70-383F09AEA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969964"/>
            <a:ext cx="750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hlinkClick r:id="rId2"/>
              </a:rPr>
              <a:t>Video</a:t>
            </a:r>
            <a:endParaRPr lang="en-US" altLang="en-US" sz="1800"/>
          </a:p>
        </p:txBody>
      </p:sp>
      <p:pic>
        <p:nvPicPr>
          <p:cNvPr id="59397" name="Picture 2">
            <a:extLst>
              <a:ext uri="{FF2B5EF4-FFF2-40B4-BE49-F238E27FC236}">
                <a16:creationId xmlns:a16="http://schemas.microsoft.com/office/drawing/2014/main" id="{79CD2EDC-52D6-1E44-BE3F-51AEB7B09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3830638"/>
            <a:ext cx="75311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3">
            <a:extLst>
              <a:ext uri="{FF2B5EF4-FFF2-40B4-BE49-F238E27FC236}">
                <a16:creationId xmlns:a16="http://schemas.microsoft.com/office/drawing/2014/main" id="{2B126593-C27F-254A-90DA-D8A1D53C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506413"/>
            <a:ext cx="563880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">
            <a:extLst>
              <a:ext uri="{FF2B5EF4-FFF2-40B4-BE49-F238E27FC236}">
                <a16:creationId xmlns:a16="http://schemas.microsoft.com/office/drawing/2014/main" id="{7DC8DCDE-FAE5-8749-89D2-C72750A3B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1392238"/>
            <a:ext cx="332898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60F6A-F2E7-1C4F-8AAF-30EBC4C6D0F1}"/>
              </a:ext>
            </a:extLst>
          </p:cNvPr>
          <p:cNvSpPr txBox="1"/>
          <p:nvPr/>
        </p:nvSpPr>
        <p:spPr>
          <a:xfrm>
            <a:off x="445770" y="1611630"/>
            <a:ext cx="138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Minke</a:t>
            </a:r>
            <a:r>
              <a:rPr lang="en-US" dirty="0"/>
              <a:t> whale</a:t>
            </a:r>
          </a:p>
        </p:txBody>
      </p:sp>
    </p:spTree>
    <p:extLst>
      <p:ext uri="{BB962C8B-B14F-4D97-AF65-F5344CB8AC3E}">
        <p14:creationId xmlns:p14="http://schemas.microsoft.com/office/powerpoint/2010/main" val="155934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0BA6-352C-1941-9C41-2907C8E8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BE2C4-DF87-AD46-BB76-EBD6E7F09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6110" y="349091"/>
            <a:ext cx="4881681" cy="65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25D87D-37AE-3142-B784-81504DB1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236DD68E-0C7E-BC43-BD5A-218F1BD194CB}" type="slidenum">
              <a:rPr lang="en-US" altLang="en-US" sz="1400">
                <a:latin typeface="Arial" charset="0"/>
              </a:rPr>
              <a:pPr>
                <a:defRPr/>
              </a:pPr>
              <a:t>7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03461" name="Rectangle 5">
            <a:extLst>
              <a:ext uri="{FF2B5EF4-FFF2-40B4-BE49-F238E27FC236}">
                <a16:creationId xmlns:a16="http://schemas.microsoft.com/office/drawing/2014/main" id="{4859F244-AFE6-7643-9774-487D7829E2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hlink"/>
                </a:solidFill>
              </a:rPr>
              <a:t>Whales may be identified from their fluke shape, blow pattern, or view of back when starting a dive</a:t>
            </a:r>
            <a:r>
              <a:rPr lang="en-US" sz="1200" b="1" dirty="0">
                <a:solidFill>
                  <a:schemeClr val="hlink"/>
                </a:solidFill>
              </a:rPr>
              <a:t>.</a:t>
            </a:r>
            <a:endParaRPr lang="en-US" sz="1200" b="1" dirty="0"/>
          </a:p>
        </p:txBody>
      </p:sp>
      <p:sp>
        <p:nvSpPr>
          <p:cNvPr id="60419" name="Text Box 4">
            <a:extLst>
              <a:ext uri="{FF2B5EF4-FFF2-40B4-BE49-F238E27FC236}">
                <a16:creationId xmlns:a16="http://schemas.microsoft.com/office/drawing/2014/main" id="{6CC76006-1C6F-BB46-A148-B17B112FD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0"/>
            <a:ext cx="160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60420" name="Picture 10" descr="cas24204_09_25">
            <a:extLst>
              <a:ext uri="{FF2B5EF4-FFF2-40B4-BE49-F238E27FC236}">
                <a16:creationId xmlns:a16="http://schemas.microsoft.com/office/drawing/2014/main" id="{A2D5EEF7-71B8-E043-BD24-0D2B6247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39825"/>
            <a:ext cx="64008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8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7B73A-7528-624F-B3A8-B45F44E9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1FC2308B-25A6-EF4B-AD66-04C55566070B}" type="slidenum">
              <a:rPr lang="en-US" altLang="en-US" sz="1400">
                <a:latin typeface="Arial" charset="0"/>
              </a:rPr>
              <a:pPr>
                <a:defRPr/>
              </a:pPr>
              <a:t>8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CDE3ECEF-95C2-3C4C-AE49-A01C56A13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dirty="0"/>
              <a:t>Suborder </a:t>
            </a:r>
            <a:r>
              <a:rPr lang="en-US" altLang="en-US" dirty="0" err="1"/>
              <a:t>Odontoceti</a:t>
            </a:r>
            <a:r>
              <a:rPr lang="en-US" altLang="en-US" dirty="0"/>
              <a:t>: Toothed Whales</a:t>
            </a:r>
          </a:p>
        </p:txBody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91F0B476-504A-4440-BCAC-19EF39722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8660" y="1219200"/>
            <a:ext cx="9654540" cy="54864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en-US" altLang="en-US" dirty="0"/>
              <a:t>Characteristics: </a:t>
            </a:r>
          </a:p>
          <a:p>
            <a:pPr eaLnBrk="1" hangingPunct="1">
              <a:defRPr/>
            </a:pPr>
            <a:r>
              <a:rPr lang="en-US" altLang="en-US" dirty="0"/>
              <a:t>Simple, peg-like teeth, which vary considerably in number and size among species. </a:t>
            </a:r>
          </a:p>
          <a:p>
            <a:pPr eaLnBrk="1" hangingPunct="1">
              <a:defRPr/>
            </a:pPr>
            <a:r>
              <a:rPr lang="en-US" altLang="en-US" dirty="0"/>
              <a:t>Single blow-hole </a:t>
            </a:r>
          </a:p>
          <a:p>
            <a:pPr eaLnBrk="1" hangingPunct="1">
              <a:defRPr/>
            </a:pPr>
            <a:r>
              <a:rPr lang="en-US" altLang="en-US" dirty="0"/>
              <a:t>Dolphin teeth are conical and interlocking, those of porpoises are spade-shaped. Teeth are adapted for grasping and tearing, not chewing. </a:t>
            </a:r>
          </a:p>
          <a:p>
            <a:pPr eaLnBrk="1" hangingPunct="1">
              <a:defRPr/>
            </a:pPr>
            <a:r>
              <a:rPr lang="en-US" altLang="en-US" dirty="0"/>
              <a:t>Diet: fishes, squids, bottom invertebrates</a:t>
            </a:r>
          </a:p>
          <a:p>
            <a:pPr eaLnBrk="1" hangingPunct="1">
              <a:defRPr/>
            </a:pPr>
            <a:r>
              <a:rPr lang="en-US" altLang="en-US" dirty="0"/>
              <a:t>Include dolphins, porpoises, belugas, narwhals, sperm, orcas (killer whales), river dolphins, and beaked whales</a:t>
            </a:r>
          </a:p>
          <a:p>
            <a:pPr eaLnBrk="1" hangingPunct="1">
              <a:defRPr/>
            </a:pPr>
            <a:r>
              <a:rPr lang="en-US" altLang="en-US" dirty="0">
                <a:hlinkClick r:id="rId2"/>
              </a:rPr>
              <a:t>Video</a:t>
            </a:r>
            <a:endParaRPr lang="en-US" altLang="en-US" dirty="0"/>
          </a:p>
          <a:p>
            <a:pPr eaLnBrk="1" hangingPunct="1">
              <a:defRPr/>
            </a:pPr>
            <a:r>
              <a:rPr lang="en-US" altLang="en-US" dirty="0">
                <a:hlinkClick r:id="rId3"/>
              </a:rPr>
              <a:t>Another video!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109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312E96-3709-A848-BEA0-A4EC6349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defRPr/>
            </a:pPr>
            <a:fld id="{16C2328E-7F17-AC4F-A83E-7990D9BBE808}" type="slidenum">
              <a:rPr lang="en-US" altLang="en-US" sz="1400">
                <a:latin typeface="Arial" charset="0"/>
              </a:rPr>
              <a:pPr>
                <a:defRPr/>
              </a:pPr>
              <a:t>9</a:t>
            </a:fld>
            <a:endParaRPr lang="en-US" altLang="en-US" sz="1400" dirty="0">
              <a:latin typeface="Arial" charset="0"/>
            </a:endParaRPr>
          </a:p>
        </p:txBody>
      </p:sp>
      <p:sp>
        <p:nvSpPr>
          <p:cNvPr id="329730" name="Rectangle 2" hidden="1">
            <a:extLst>
              <a:ext uri="{FF2B5EF4-FFF2-40B4-BE49-F238E27FC236}">
                <a16:creationId xmlns:a16="http://schemas.microsoft.com/office/drawing/2014/main" id="{BC1F856E-8D69-954B-8928-9D70AA273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j-cs"/>
            </a:endParaRPr>
          </a:p>
        </p:txBody>
      </p:sp>
      <p:pic>
        <p:nvPicPr>
          <p:cNvPr id="62467" name="Picture 6" descr="cas24204_09_19b">
            <a:extLst>
              <a:ext uri="{FF2B5EF4-FFF2-40B4-BE49-F238E27FC236}">
                <a16:creationId xmlns:a16="http://schemas.microsoft.com/office/drawing/2014/main" id="{30A481DD-F394-384F-9A5E-808C9076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" y="186690"/>
            <a:ext cx="4105296" cy="318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2AC90D-B665-BE4B-AB3A-FAC2E5AA8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10" y="821366"/>
            <a:ext cx="4362450" cy="2095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E82985-9961-6D42-ACD0-0346FA795AA2}"/>
              </a:ext>
            </a:extLst>
          </p:cNvPr>
          <p:cNvSpPr txBox="1"/>
          <p:nvPr/>
        </p:nvSpPr>
        <p:spPr>
          <a:xfrm>
            <a:off x="8252460" y="3143250"/>
            <a:ext cx="267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Baltic Sea Harbor porpoise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8A832-9624-3545-AB32-F983A970907E}"/>
              </a:ext>
            </a:extLst>
          </p:cNvPr>
          <p:cNvSpPr txBox="1"/>
          <p:nvPr/>
        </p:nvSpPr>
        <p:spPr>
          <a:xfrm>
            <a:off x="285750" y="3543300"/>
            <a:ext cx="196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Bottlenose dolphin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83A18-EE01-2644-BF2B-A6CB89AF0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6290"/>
            <a:ext cx="4003040" cy="2251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226D7-F37B-7740-9772-7A84BBD551C3}"/>
              </a:ext>
            </a:extLst>
          </p:cNvPr>
          <p:cNvSpPr txBox="1"/>
          <p:nvPr/>
        </p:nvSpPr>
        <p:spPr>
          <a:xfrm>
            <a:off x="331470" y="4274820"/>
            <a:ext cx="155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Dall’s porpoise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28C7A8-0115-3444-940A-D94C8920D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730" y="3574542"/>
            <a:ext cx="3401060" cy="2040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1D93C-F612-AB49-B05C-D4B536F240EB}"/>
              </a:ext>
            </a:extLst>
          </p:cNvPr>
          <p:cNvSpPr txBox="1"/>
          <p:nvPr/>
        </p:nvSpPr>
        <p:spPr>
          <a:xfrm>
            <a:off x="4126230" y="5817870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Vaquita: the most endangered toothed whale. There are 10 left.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9191F5-4671-2146-8E4A-5DE4D10C5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040" y="90178"/>
            <a:ext cx="3165356" cy="2091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A7B1E6-8E57-2240-AEA6-9760074FA4EE}"/>
              </a:ext>
            </a:extLst>
          </p:cNvPr>
          <p:cNvSpPr txBox="1"/>
          <p:nvPr/>
        </p:nvSpPr>
        <p:spPr>
          <a:xfrm>
            <a:off x="4526280" y="233172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Spinner dolphin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621994-339F-3740-A7C4-D3538470F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765" y="3777258"/>
            <a:ext cx="4093122" cy="2156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2D6F96-DECD-B04C-88CC-98F159045BC0}"/>
              </a:ext>
            </a:extLst>
          </p:cNvPr>
          <p:cNvSpPr txBox="1"/>
          <p:nvPr/>
        </p:nvSpPr>
        <p:spPr>
          <a:xfrm>
            <a:off x="7715250" y="6103620"/>
            <a:ext cx="102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Narwhal </a:t>
            </a:r>
          </a:p>
        </p:txBody>
      </p:sp>
    </p:spTree>
    <p:extLst>
      <p:ext uri="{BB962C8B-B14F-4D97-AF65-F5344CB8AC3E}">
        <p14:creationId xmlns:p14="http://schemas.microsoft.com/office/powerpoint/2010/main" val="18038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658</Words>
  <Application>Microsoft Macintosh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游ゴシック</vt:lpstr>
      <vt:lpstr>Arial</vt:lpstr>
      <vt:lpstr>Calibri</vt:lpstr>
      <vt:lpstr>Calibri Light</vt:lpstr>
      <vt:lpstr>Tahoma</vt:lpstr>
      <vt:lpstr>Office Theme</vt:lpstr>
      <vt:lpstr>Order Cetacea</vt:lpstr>
      <vt:lpstr>Order Cetacea Characteristics</vt:lpstr>
      <vt:lpstr>Order Cetacea</vt:lpstr>
      <vt:lpstr>Suborder Mysticetae: Baleen Whales</vt:lpstr>
      <vt:lpstr>Examples of Baleen Whales</vt:lpstr>
      <vt:lpstr>PowerPoint Presentation</vt:lpstr>
      <vt:lpstr>Whales may be identified from their fluke shape, blow pattern, or view of back when starting a dive.</vt:lpstr>
      <vt:lpstr>Suborder Odontoceti: Toothed Whales</vt:lpstr>
      <vt:lpstr>PowerPoint Presentation</vt:lpstr>
      <vt:lpstr>PowerPoint Presentation</vt:lpstr>
      <vt:lpstr>Echolocation: “seeing” with sound</vt:lpstr>
      <vt:lpstr>Behavior of Marine Mammals</vt:lpstr>
      <vt:lpstr>Behavior of Marine Mammals</vt:lpstr>
      <vt:lpstr>Behavior of Marine Mammals</vt:lpstr>
      <vt:lpstr>Assignments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Order Cetacea</dc:title>
  <dc:creator>Microsoft Office User</dc:creator>
  <cp:lastModifiedBy>Microsoft Office User</cp:lastModifiedBy>
  <cp:revision>4</cp:revision>
  <dcterms:created xsi:type="dcterms:W3CDTF">2019-05-02T15:37:57Z</dcterms:created>
  <dcterms:modified xsi:type="dcterms:W3CDTF">2019-05-02T16:17:31Z</dcterms:modified>
</cp:coreProperties>
</file>