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56" r:id="rId3"/>
    <p:sldId id="257" r:id="rId4"/>
    <p:sldId id="258" r:id="rId5"/>
    <p:sldId id="259" r:id="rId6"/>
    <p:sldId id="266" r:id="rId7"/>
    <p:sldId id="263" r:id="rId8"/>
    <p:sldId id="267" r:id="rId9"/>
    <p:sldId id="268" r:id="rId10"/>
    <p:sldId id="269" r:id="rId11"/>
    <p:sldId id="270" r:id="rId12"/>
    <p:sldId id="262"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76"/>
  </p:normalViewPr>
  <p:slideViewPr>
    <p:cSldViewPr snapToGrid="0" snapToObjects="1">
      <p:cViewPr varScale="1">
        <p:scale>
          <a:sx n="112" d="100"/>
          <a:sy n="112" d="100"/>
        </p:scale>
        <p:origin x="21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C4B52-7401-5346-A56B-E1A5E4446419}"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48E81-0644-1444-A191-6ECCD9A752DD}" type="slidenum">
              <a:rPr lang="en-US" smtClean="0"/>
              <a:t>‹#›</a:t>
            </a:fld>
            <a:endParaRPr lang="en-US"/>
          </a:p>
        </p:txBody>
      </p:sp>
    </p:spTree>
    <p:extLst>
      <p:ext uri="{BB962C8B-B14F-4D97-AF65-F5344CB8AC3E}">
        <p14:creationId xmlns:p14="http://schemas.microsoft.com/office/powerpoint/2010/main" val="1954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EAAD0A-2599-7B4A-9B80-6CAEB453884F}" type="slidenum">
              <a:rPr lang="en-US" altLang="en-US" sz="1200"/>
              <a:pPr eaLnBrk="1" hangingPunct="1"/>
              <a:t>6</a:t>
            </a:fld>
            <a:endParaRPr lang="en-US" altLang="en-US" sz="120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ＭＳ Ｐゴシック" charset="-128"/>
              </a:rPr>
              <a:t>Fig. 24.27</a:t>
            </a:r>
          </a:p>
        </p:txBody>
      </p:sp>
    </p:spTree>
    <p:extLst>
      <p:ext uri="{BB962C8B-B14F-4D97-AF65-F5344CB8AC3E}">
        <p14:creationId xmlns:p14="http://schemas.microsoft.com/office/powerpoint/2010/main" val="212115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0D2FD9-80EC-F545-90FF-4DAEAF4F485C}" type="slidenum">
              <a:rPr lang="en-US" altLang="en-US" sz="1200"/>
              <a:pPr eaLnBrk="1" hangingPunct="1"/>
              <a:t>11</a:t>
            </a:fld>
            <a:endParaRPr lang="en-US" altLang="en-US" sz="120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ea typeface="ＭＳ Ｐゴシック" charset="-128"/>
              </a:rPr>
              <a:t>Fig. 24.29</a:t>
            </a:r>
          </a:p>
        </p:txBody>
      </p:sp>
    </p:spTree>
    <p:extLst>
      <p:ext uri="{BB962C8B-B14F-4D97-AF65-F5344CB8AC3E}">
        <p14:creationId xmlns:p14="http://schemas.microsoft.com/office/powerpoint/2010/main" val="29493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STOP HERE ON FIRST DAY!</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fld id="{1B52F7BC-8931-EF4F-8A40-73BD64D8C6A4}" type="slidenum">
              <a:rPr lang="en-US" altLang="en-US"/>
              <a:pPr/>
              <a:t>17</a:t>
            </a:fld>
            <a:endParaRPr lang="en-US" altLang="en-US"/>
          </a:p>
        </p:txBody>
      </p:sp>
    </p:spTree>
    <p:extLst>
      <p:ext uri="{BB962C8B-B14F-4D97-AF65-F5344CB8AC3E}">
        <p14:creationId xmlns:p14="http://schemas.microsoft.com/office/powerpoint/2010/main" val="39176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1905000"/>
            <a:ext cx="5486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08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11/13/18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afeshare.tv/x/Tk7EdqiLw2E" TargetMode="External"/><Relationship Id="rId2" Type="http://schemas.openxmlformats.org/officeDocument/2006/relationships/hyperlink" Target="https://safeshare.tv/x/ss5a1b669256aab" TargetMode="Externa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2" Type="http://schemas.openxmlformats.org/officeDocument/2006/relationships/hyperlink" Target="http://viewpure.com/iCM6CawGBRk?ref=bkm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dkP8NUwB2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Starter Questions</a:t>
            </a:r>
            <a:br>
              <a:rPr lang="en-US" dirty="0"/>
            </a:br>
            <a:r>
              <a:rPr lang="en-US" dirty="0"/>
              <a:t>Google classroom</a:t>
            </a:r>
          </a:p>
        </p:txBody>
      </p:sp>
      <p:sp>
        <p:nvSpPr>
          <p:cNvPr id="3" name="Content Placeholder 2"/>
          <p:cNvSpPr>
            <a:spLocks noGrp="1"/>
          </p:cNvSpPr>
          <p:nvPr>
            <p:ph idx="1"/>
          </p:nvPr>
        </p:nvSpPr>
        <p:spPr/>
        <p:txBody>
          <a:bodyPr>
            <a:normAutofit/>
          </a:bodyPr>
          <a:lstStyle/>
          <a:p>
            <a:r>
              <a:rPr lang="en-US" dirty="0"/>
              <a:t>1-6: name that fin! </a:t>
            </a:r>
          </a:p>
          <a:p>
            <a:pPr marL="914400" lvl="1" indent="-457200">
              <a:buFont typeface="+mj-lt"/>
              <a:buAutoNum type="arabicPeriod"/>
            </a:pPr>
            <a:r>
              <a:rPr lang="en-US" dirty="0"/>
              <a:t>Pectoral</a:t>
            </a:r>
          </a:p>
          <a:p>
            <a:pPr marL="914400" lvl="1" indent="-457200">
              <a:buFont typeface="+mj-lt"/>
              <a:buAutoNum type="arabicPeriod"/>
            </a:pPr>
            <a:r>
              <a:rPr lang="en-US" dirty="0"/>
              <a:t>Pelvic</a:t>
            </a:r>
          </a:p>
          <a:p>
            <a:pPr marL="914400" lvl="1" indent="-457200">
              <a:buFont typeface="+mj-lt"/>
              <a:buAutoNum type="arabicPeriod"/>
            </a:pPr>
            <a:r>
              <a:rPr lang="en-US" dirty="0"/>
              <a:t>Dorsal</a:t>
            </a:r>
          </a:p>
          <a:p>
            <a:pPr marL="914400" lvl="1" indent="-457200">
              <a:buFont typeface="+mj-lt"/>
              <a:buAutoNum type="arabicPeriod"/>
            </a:pPr>
            <a:r>
              <a:rPr lang="en-US" dirty="0"/>
              <a:t>Anal</a:t>
            </a:r>
          </a:p>
          <a:p>
            <a:pPr marL="914400" lvl="1" indent="-457200">
              <a:buFont typeface="+mj-lt"/>
              <a:buAutoNum type="arabicPeriod"/>
            </a:pPr>
            <a:r>
              <a:rPr lang="en-US" dirty="0"/>
              <a:t>Caudal</a:t>
            </a:r>
          </a:p>
          <a:p>
            <a:r>
              <a:rPr lang="en-US" dirty="0"/>
              <a:t>7. What kind of coloration does this fish have?</a:t>
            </a:r>
          </a:p>
          <a:p>
            <a:pPr lvl="1"/>
            <a:r>
              <a:rPr lang="en-US" dirty="0"/>
              <a:t>Counter shading</a:t>
            </a:r>
          </a:p>
          <a:p>
            <a:r>
              <a:rPr lang="en-US" dirty="0"/>
              <a:t>8. What body style does this fish have?  </a:t>
            </a:r>
          </a:p>
          <a:p>
            <a:pPr lvl="1"/>
            <a:r>
              <a:rPr lang="en-US" dirty="0"/>
              <a:t>fusiform</a:t>
            </a:r>
          </a:p>
        </p:txBody>
      </p:sp>
      <p:pic>
        <p:nvPicPr>
          <p:cNvPr id="6" name="Picture 5"/>
          <p:cNvPicPr>
            <a:picLocks noChangeAspect="1"/>
          </p:cNvPicPr>
          <p:nvPr/>
        </p:nvPicPr>
        <p:blipFill>
          <a:blip r:embed="rId2"/>
          <a:stretch>
            <a:fillRect/>
          </a:stretch>
        </p:blipFill>
        <p:spPr>
          <a:xfrm>
            <a:off x="8480710" y="3880604"/>
            <a:ext cx="2540000" cy="1676400"/>
          </a:xfrm>
          <a:prstGeom prst="rect">
            <a:avLst/>
          </a:prstGeom>
        </p:spPr>
      </p:pic>
      <p:pic>
        <p:nvPicPr>
          <p:cNvPr id="7" name="Picture 6"/>
          <p:cNvPicPr>
            <a:picLocks noChangeAspect="1"/>
          </p:cNvPicPr>
          <p:nvPr/>
        </p:nvPicPr>
        <p:blipFill>
          <a:blip r:embed="rId3"/>
          <a:stretch>
            <a:fillRect/>
          </a:stretch>
        </p:blipFill>
        <p:spPr>
          <a:xfrm>
            <a:off x="7165910" y="5624472"/>
            <a:ext cx="2629600" cy="1014274"/>
          </a:xfrm>
          <a:prstGeom prst="rect">
            <a:avLst/>
          </a:prstGeom>
        </p:spPr>
      </p:pic>
      <p:pic>
        <p:nvPicPr>
          <p:cNvPr id="4" name="Picture 3">
            <a:extLst>
              <a:ext uri="{FF2B5EF4-FFF2-40B4-BE49-F238E27FC236}">
                <a16:creationId xmlns:a16="http://schemas.microsoft.com/office/drawing/2014/main" id="{4E0193A7-FE66-424C-8A43-3CF18A54B95C}"/>
              </a:ext>
            </a:extLst>
          </p:cNvPr>
          <p:cNvPicPr>
            <a:picLocks noChangeAspect="1"/>
          </p:cNvPicPr>
          <p:nvPr/>
        </p:nvPicPr>
        <p:blipFill>
          <a:blip r:embed="rId4"/>
          <a:stretch>
            <a:fillRect/>
          </a:stretch>
        </p:blipFill>
        <p:spPr>
          <a:xfrm>
            <a:off x="7543800" y="488709"/>
            <a:ext cx="3810000" cy="3175000"/>
          </a:xfrm>
          <a:prstGeom prst="rect">
            <a:avLst/>
          </a:prstGeom>
        </p:spPr>
      </p:pic>
      <p:sp>
        <p:nvSpPr>
          <p:cNvPr id="9" name="TextBox 8">
            <a:extLst>
              <a:ext uri="{FF2B5EF4-FFF2-40B4-BE49-F238E27FC236}">
                <a16:creationId xmlns:a16="http://schemas.microsoft.com/office/drawing/2014/main" id="{2474A5B4-0E90-A64F-BF8F-BF2AC1420735}"/>
              </a:ext>
            </a:extLst>
          </p:cNvPr>
          <p:cNvSpPr txBox="1"/>
          <p:nvPr/>
        </p:nvSpPr>
        <p:spPr>
          <a:xfrm>
            <a:off x="7779495" y="881886"/>
            <a:ext cx="297180" cy="369332"/>
          </a:xfrm>
          <a:prstGeom prst="rect">
            <a:avLst/>
          </a:prstGeom>
          <a:solidFill>
            <a:schemeClr val="tx1"/>
          </a:solidFill>
        </p:spPr>
        <p:txBody>
          <a:bodyPr wrap="square" rtlCol="0">
            <a:spAutoFit/>
          </a:bodyPr>
          <a:lstStyle/>
          <a:p>
            <a:r>
              <a:rPr lang="en-US" dirty="0">
                <a:solidFill>
                  <a:schemeClr val="bg1"/>
                </a:solidFill>
              </a:rPr>
              <a:t>1</a:t>
            </a:r>
          </a:p>
        </p:txBody>
      </p:sp>
      <p:sp>
        <p:nvSpPr>
          <p:cNvPr id="10" name="TextBox 9">
            <a:extLst>
              <a:ext uri="{FF2B5EF4-FFF2-40B4-BE49-F238E27FC236}">
                <a16:creationId xmlns:a16="http://schemas.microsoft.com/office/drawing/2014/main" id="{41AB821B-3D55-0E4E-A609-BA6C3BD1D9AC}"/>
              </a:ext>
            </a:extLst>
          </p:cNvPr>
          <p:cNvSpPr txBox="1"/>
          <p:nvPr/>
        </p:nvSpPr>
        <p:spPr>
          <a:xfrm>
            <a:off x="8183530" y="3049489"/>
            <a:ext cx="297180" cy="369332"/>
          </a:xfrm>
          <a:prstGeom prst="rect">
            <a:avLst/>
          </a:prstGeom>
          <a:solidFill>
            <a:schemeClr val="tx1"/>
          </a:solidFill>
        </p:spPr>
        <p:txBody>
          <a:bodyPr wrap="square" rtlCol="0">
            <a:spAutoFit/>
          </a:bodyPr>
          <a:lstStyle/>
          <a:p>
            <a:r>
              <a:rPr lang="en-US" dirty="0">
                <a:solidFill>
                  <a:schemeClr val="bg1"/>
                </a:solidFill>
              </a:rPr>
              <a:t>2</a:t>
            </a:r>
          </a:p>
        </p:txBody>
      </p:sp>
      <p:sp>
        <p:nvSpPr>
          <p:cNvPr id="11" name="TextBox 10">
            <a:extLst>
              <a:ext uri="{FF2B5EF4-FFF2-40B4-BE49-F238E27FC236}">
                <a16:creationId xmlns:a16="http://schemas.microsoft.com/office/drawing/2014/main" id="{A42D04DD-9FFA-B44F-9112-D2DCA4CC056F}"/>
              </a:ext>
            </a:extLst>
          </p:cNvPr>
          <p:cNvSpPr txBox="1"/>
          <p:nvPr/>
        </p:nvSpPr>
        <p:spPr>
          <a:xfrm>
            <a:off x="10123301" y="881886"/>
            <a:ext cx="297180" cy="369332"/>
          </a:xfrm>
          <a:prstGeom prst="rect">
            <a:avLst/>
          </a:prstGeom>
          <a:solidFill>
            <a:schemeClr val="tx1"/>
          </a:solidFill>
        </p:spPr>
        <p:txBody>
          <a:bodyPr wrap="square" rtlCol="0">
            <a:spAutoFit/>
          </a:bodyPr>
          <a:lstStyle/>
          <a:p>
            <a:r>
              <a:rPr lang="en-US" dirty="0">
                <a:solidFill>
                  <a:schemeClr val="bg1"/>
                </a:solidFill>
              </a:rPr>
              <a:t>3</a:t>
            </a:r>
          </a:p>
        </p:txBody>
      </p:sp>
      <p:sp>
        <p:nvSpPr>
          <p:cNvPr id="12" name="TextBox 11">
            <a:extLst>
              <a:ext uri="{FF2B5EF4-FFF2-40B4-BE49-F238E27FC236}">
                <a16:creationId xmlns:a16="http://schemas.microsoft.com/office/drawing/2014/main" id="{A637A34B-74A3-4944-811C-089675DA73E9}"/>
              </a:ext>
            </a:extLst>
          </p:cNvPr>
          <p:cNvSpPr txBox="1"/>
          <p:nvPr/>
        </p:nvSpPr>
        <p:spPr>
          <a:xfrm>
            <a:off x="9900613" y="2697557"/>
            <a:ext cx="297180" cy="369332"/>
          </a:xfrm>
          <a:prstGeom prst="rect">
            <a:avLst/>
          </a:prstGeom>
          <a:solidFill>
            <a:schemeClr val="tx1"/>
          </a:solidFill>
        </p:spPr>
        <p:txBody>
          <a:bodyPr wrap="square" rtlCol="0">
            <a:spAutoFit/>
          </a:bodyPr>
          <a:lstStyle/>
          <a:p>
            <a:r>
              <a:rPr lang="en-US" dirty="0">
                <a:solidFill>
                  <a:schemeClr val="bg1"/>
                </a:solidFill>
              </a:rPr>
              <a:t>4</a:t>
            </a:r>
          </a:p>
        </p:txBody>
      </p:sp>
      <p:sp>
        <p:nvSpPr>
          <p:cNvPr id="13" name="TextBox 12">
            <a:extLst>
              <a:ext uri="{FF2B5EF4-FFF2-40B4-BE49-F238E27FC236}">
                <a16:creationId xmlns:a16="http://schemas.microsoft.com/office/drawing/2014/main" id="{8CEEAE8D-4F59-9945-AFE1-CC18E7E3354F}"/>
              </a:ext>
            </a:extLst>
          </p:cNvPr>
          <p:cNvSpPr txBox="1"/>
          <p:nvPr/>
        </p:nvSpPr>
        <p:spPr>
          <a:xfrm>
            <a:off x="10872120" y="1798458"/>
            <a:ext cx="297180" cy="369332"/>
          </a:xfrm>
          <a:prstGeom prst="rect">
            <a:avLst/>
          </a:prstGeom>
          <a:solidFill>
            <a:schemeClr val="tx1"/>
          </a:solidFill>
        </p:spPr>
        <p:txBody>
          <a:bodyPr wrap="square" rtlCol="0">
            <a:spAutoFit/>
          </a:bodyPr>
          <a:lstStyle/>
          <a:p>
            <a:r>
              <a:rPr lang="en-US" dirty="0">
                <a:solidFill>
                  <a:schemeClr val="bg1"/>
                </a:solidFill>
              </a:rPr>
              <a:t>5</a:t>
            </a:r>
          </a:p>
        </p:txBody>
      </p:sp>
      <p:cxnSp>
        <p:nvCxnSpPr>
          <p:cNvPr id="15" name="Straight Arrow Connector 14">
            <a:extLst>
              <a:ext uri="{FF2B5EF4-FFF2-40B4-BE49-F238E27FC236}">
                <a16:creationId xmlns:a16="http://schemas.microsoft.com/office/drawing/2014/main" id="{42B1BBBF-159B-7C41-994C-1680FE8EE0F4}"/>
              </a:ext>
            </a:extLst>
          </p:cNvPr>
          <p:cNvCxnSpPr>
            <a:cxnSpLocks/>
          </p:cNvCxnSpPr>
          <p:nvPr/>
        </p:nvCxnSpPr>
        <p:spPr>
          <a:xfrm>
            <a:off x="8009824" y="1191266"/>
            <a:ext cx="992286" cy="112626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6634BB-331F-134E-805C-1F6A37E30173}"/>
              </a:ext>
            </a:extLst>
          </p:cNvPr>
          <p:cNvCxnSpPr/>
          <p:nvPr/>
        </p:nvCxnSpPr>
        <p:spPr>
          <a:xfrm flipV="1">
            <a:off x="8480710" y="3245426"/>
            <a:ext cx="449317" cy="688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altLang="en-US" sz="4000" b="1">
                <a:ea typeface="ＭＳ Ｐゴシック" charset="-128"/>
              </a:rPr>
              <a:t>Marine bony fishes are hypoosmotic regulators</a:t>
            </a:r>
            <a:r>
              <a:rPr lang="en-US" altLang="en-US" sz="4000">
                <a:ea typeface="ＭＳ Ｐゴシック" charset="-128"/>
              </a:rPr>
              <a:t>. </a:t>
            </a:r>
          </a:p>
        </p:txBody>
      </p:sp>
      <p:sp>
        <p:nvSpPr>
          <p:cNvPr id="60418" name="Rectangle 3"/>
          <p:cNvSpPr>
            <a:spLocks noGrp="1" noChangeArrowheads="1"/>
          </p:cNvSpPr>
          <p:nvPr>
            <p:ph type="body" idx="1"/>
          </p:nvPr>
        </p:nvSpPr>
        <p:spPr/>
        <p:txBody>
          <a:bodyPr>
            <a:normAutofit/>
          </a:bodyPr>
          <a:lstStyle/>
          <a:p>
            <a:pPr>
              <a:lnSpc>
                <a:spcPct val="80000"/>
              </a:lnSpc>
            </a:pPr>
            <a:r>
              <a:rPr lang="en-US" altLang="en-US" sz="2400" dirty="0">
                <a:ea typeface="ＭＳ Ｐゴシック" charset="-128"/>
              </a:rPr>
              <a:t>Marine fishes have a much </a:t>
            </a:r>
            <a:r>
              <a:rPr lang="en-US" altLang="en-US" sz="2400" u="sng" dirty="0">
                <a:ea typeface="ＭＳ Ｐゴシック" charset="-128"/>
              </a:rPr>
              <a:t>lower blood salt concentration than in the seawater around them.</a:t>
            </a:r>
          </a:p>
          <a:p>
            <a:pPr>
              <a:lnSpc>
                <a:spcPct val="80000"/>
              </a:lnSpc>
            </a:pPr>
            <a:r>
              <a:rPr lang="en-US" altLang="en-US" sz="2400" dirty="0">
                <a:ea typeface="ＭＳ Ｐゴシック" charset="-128"/>
              </a:rPr>
              <a:t>Therefore they tend to lose water and gain salt; the </a:t>
            </a:r>
            <a:r>
              <a:rPr lang="en-US" altLang="en-US" sz="2400" u="sng" dirty="0">
                <a:ea typeface="ＭＳ Ｐゴシック" charset="-128"/>
              </a:rPr>
              <a:t>marine fish risks </a:t>
            </a:r>
            <a:r>
              <a:rPr lang="ja-JP" altLang="en-US" sz="2400" u="sng" dirty="0">
                <a:latin typeface="Arial" charset="0"/>
                <a:ea typeface="ＭＳ Ｐゴシック" charset="-128"/>
              </a:rPr>
              <a:t>“</a:t>
            </a:r>
            <a:r>
              <a:rPr lang="en-US" altLang="ja-JP" sz="2400" u="sng" dirty="0">
                <a:ea typeface="ＭＳ Ｐゴシック" charset="-128"/>
              </a:rPr>
              <a:t>drying out.</a:t>
            </a:r>
            <a:r>
              <a:rPr lang="ja-JP" altLang="en-US" sz="2400" u="sng" dirty="0">
                <a:latin typeface="Arial" charset="0"/>
                <a:ea typeface="ＭＳ Ｐゴシック" charset="-128"/>
              </a:rPr>
              <a:t>”</a:t>
            </a:r>
            <a:endParaRPr lang="en-US" altLang="ja-JP" sz="2400" u="sng" dirty="0">
              <a:ea typeface="ＭＳ Ｐゴシック" charset="-128"/>
            </a:endParaRPr>
          </a:p>
          <a:p>
            <a:pPr>
              <a:lnSpc>
                <a:spcPct val="80000"/>
              </a:lnSpc>
            </a:pPr>
            <a:r>
              <a:rPr lang="en-US" altLang="en-US" sz="2400" dirty="0">
                <a:ea typeface="ＭＳ Ｐゴシック" charset="-128"/>
              </a:rPr>
              <a:t>To compensate for water loss, a </a:t>
            </a:r>
            <a:r>
              <a:rPr lang="en-US" altLang="en-US" sz="2400" u="sng" dirty="0">
                <a:ea typeface="ＭＳ Ｐゴシック" charset="-128"/>
              </a:rPr>
              <a:t>marine teleost drinks seawater</a:t>
            </a:r>
            <a:r>
              <a:rPr lang="en-US" altLang="en-US" sz="2400" dirty="0">
                <a:ea typeface="ＭＳ Ｐゴシック" charset="-128"/>
              </a:rPr>
              <a:t>; this brings in more unneeded salt.</a:t>
            </a:r>
          </a:p>
          <a:p>
            <a:pPr>
              <a:lnSpc>
                <a:spcPct val="80000"/>
              </a:lnSpc>
            </a:pPr>
            <a:r>
              <a:rPr lang="en-US" altLang="en-US" sz="2400" dirty="0">
                <a:ea typeface="ＭＳ Ｐゴシック" charset="-128"/>
              </a:rPr>
              <a:t>Unneeded salt is carried by the blood to the gills and secreted </a:t>
            </a:r>
            <a:r>
              <a:rPr lang="en-US" altLang="en-US" sz="2400" u="sng" dirty="0">
                <a:ea typeface="ＭＳ Ｐゴシック" charset="-128"/>
              </a:rPr>
              <a:t>by special salt-secretory cells.</a:t>
            </a:r>
          </a:p>
        </p:txBody>
      </p:sp>
    </p:spTree>
    <p:extLst>
      <p:ext uri="{BB962C8B-B14F-4D97-AF65-F5344CB8AC3E}">
        <p14:creationId xmlns:p14="http://schemas.microsoft.com/office/powerpoint/2010/main" val="111701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3" name="Picture 1027" descr="24_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3338"/>
            <a:ext cx="8593138" cy="6792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1442" name="Rectangle 1026"/>
          <p:cNvSpPr>
            <a:spLocks noGrp="1" noChangeArrowheads="1"/>
          </p:cNvSpPr>
          <p:nvPr>
            <p:ph type="title"/>
          </p:nvPr>
        </p:nvSpPr>
        <p:spPr>
          <a:xfrm>
            <a:off x="2057400" y="3733800"/>
            <a:ext cx="2971800" cy="1384300"/>
          </a:xfrm>
        </p:spPr>
        <p:txBody>
          <a:bodyPr/>
          <a:lstStyle/>
          <a:p>
            <a:r>
              <a:rPr lang="en-CA" altLang="en-US">
                <a:solidFill>
                  <a:schemeClr val="bg1"/>
                </a:solidFill>
                <a:ea typeface="ＭＳ Ｐゴシック" charset="-128"/>
              </a:rPr>
              <a:t>Fig. 24.29</a:t>
            </a:r>
          </a:p>
        </p:txBody>
      </p:sp>
    </p:spTree>
    <p:extLst>
      <p:ext uri="{BB962C8B-B14F-4D97-AF65-F5344CB8AC3E}">
        <p14:creationId xmlns:p14="http://schemas.microsoft.com/office/powerpoint/2010/main" val="55097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Reproduction</a:t>
            </a:r>
          </a:p>
        </p:txBody>
      </p:sp>
      <p:sp>
        <p:nvSpPr>
          <p:cNvPr id="3" name="Content Placeholder 2"/>
          <p:cNvSpPr>
            <a:spLocks noGrp="1"/>
          </p:cNvSpPr>
          <p:nvPr>
            <p:ph idx="1"/>
          </p:nvPr>
        </p:nvSpPr>
        <p:spPr/>
        <p:txBody>
          <a:bodyPr>
            <a:normAutofit fontScale="92500" lnSpcReduction="10000"/>
          </a:bodyPr>
          <a:lstStyle/>
          <a:p>
            <a:r>
              <a:rPr lang="en-US" dirty="0"/>
              <a:t>Most sexually reproduce and have separate sexes (dioecious)</a:t>
            </a:r>
          </a:p>
          <a:p>
            <a:pPr>
              <a:defRPr/>
            </a:pPr>
            <a:r>
              <a:rPr lang="en-US" dirty="0"/>
              <a:t>Fertilization:</a:t>
            </a:r>
          </a:p>
          <a:p>
            <a:pPr lvl="1">
              <a:buFontTx/>
              <a:buChar char="-"/>
              <a:defRPr/>
            </a:pPr>
            <a:r>
              <a:rPr lang="en-US" i="1" dirty="0"/>
              <a:t>External</a:t>
            </a:r>
            <a:r>
              <a:rPr lang="en-US" dirty="0"/>
              <a:t>: most common; involves broadcast spawning</a:t>
            </a:r>
          </a:p>
          <a:p>
            <a:pPr lvl="1">
              <a:buFontTx/>
              <a:buChar char="-"/>
              <a:defRPr/>
            </a:pPr>
            <a:r>
              <a:rPr lang="en-US" i="1" dirty="0"/>
              <a:t>Internal</a:t>
            </a:r>
            <a:r>
              <a:rPr lang="en-US" dirty="0"/>
              <a:t>: mostly in cartilaginous fishes: </a:t>
            </a:r>
            <a:r>
              <a:rPr lang="en-US" i="1" dirty="0"/>
              <a:t>claspers</a:t>
            </a:r>
            <a:r>
              <a:rPr lang="en-US" dirty="0"/>
              <a:t> in males for copulation</a:t>
            </a:r>
          </a:p>
          <a:p>
            <a:r>
              <a:rPr lang="en-US" dirty="0"/>
              <a:t>Oviparous-eggs develop outside the female. </a:t>
            </a:r>
          </a:p>
          <a:p>
            <a:r>
              <a:rPr lang="en-US" dirty="0"/>
              <a:t>Ovoviviparous- eggs are fertilized internally and hatch and develop inside the mother. Don’t receive nutrients from her body. (Sharks)</a:t>
            </a:r>
          </a:p>
          <a:p>
            <a:r>
              <a:rPr lang="en-US" dirty="0"/>
              <a:t>Spawning-Most fish externally fertilize eggs in a large group. No parental care.</a:t>
            </a:r>
          </a:p>
          <a:p>
            <a:r>
              <a:rPr lang="en-US" dirty="0"/>
              <a:t>Mouth Brooding- a few species care for eggs and/or larvae by protecting them in their mouths.</a:t>
            </a:r>
          </a:p>
          <a:p>
            <a:endParaRPr lang="en-US" dirty="0"/>
          </a:p>
        </p:txBody>
      </p:sp>
    </p:spTree>
    <p:extLst>
      <p:ext uri="{BB962C8B-B14F-4D97-AF65-F5344CB8AC3E}">
        <p14:creationId xmlns:p14="http://schemas.microsoft.com/office/powerpoint/2010/main" val="133388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5257800"/>
            <a:ext cx="8229600" cy="762000"/>
          </a:xfrm>
        </p:spPr>
        <p:txBody>
          <a:bodyPr>
            <a:normAutofit fontScale="85000" lnSpcReduction="20000"/>
          </a:bodyPr>
          <a:lstStyle/>
          <a:p>
            <a:r>
              <a:rPr lang="en-US" dirty="0"/>
              <a:t>Video: </a:t>
            </a:r>
            <a:r>
              <a:rPr lang="en-US" dirty="0">
                <a:hlinkClick r:id="rId2"/>
              </a:rPr>
              <a:t>Fish reproduction strategies </a:t>
            </a:r>
            <a:endParaRPr lang="en-US" dirty="0"/>
          </a:p>
          <a:p>
            <a:r>
              <a:rPr lang="en-US" dirty="0">
                <a:hlinkClick r:id="rId3"/>
              </a:rPr>
              <a:t>Seahorse giving birth</a:t>
            </a:r>
            <a:endParaRPr lang="en-US" dirty="0"/>
          </a:p>
          <a:p>
            <a:endParaRPr lang="en-US" dirty="0"/>
          </a:p>
        </p:txBody>
      </p:sp>
      <p:pic>
        <p:nvPicPr>
          <p:cNvPr id="4" name="Picture 3"/>
          <p:cNvPicPr>
            <a:picLocks noChangeAspect="1"/>
          </p:cNvPicPr>
          <p:nvPr/>
        </p:nvPicPr>
        <p:blipFill>
          <a:blip r:embed="rId4"/>
          <a:stretch>
            <a:fillRect/>
          </a:stretch>
        </p:blipFill>
        <p:spPr>
          <a:xfrm>
            <a:off x="1524000" y="57150"/>
            <a:ext cx="4519706" cy="2305050"/>
          </a:xfrm>
          <a:prstGeom prst="rect">
            <a:avLst/>
          </a:prstGeom>
        </p:spPr>
      </p:pic>
      <p:pic>
        <p:nvPicPr>
          <p:cNvPr id="5" name="Picture 4"/>
          <p:cNvPicPr>
            <a:picLocks noChangeAspect="1"/>
          </p:cNvPicPr>
          <p:nvPr/>
        </p:nvPicPr>
        <p:blipFill>
          <a:blip r:embed="rId5"/>
          <a:stretch>
            <a:fillRect/>
          </a:stretch>
        </p:blipFill>
        <p:spPr>
          <a:xfrm>
            <a:off x="6840944" y="228600"/>
            <a:ext cx="3369856" cy="3733800"/>
          </a:xfrm>
          <a:prstGeom prst="rect">
            <a:avLst/>
          </a:prstGeom>
        </p:spPr>
      </p:pic>
      <p:sp>
        <p:nvSpPr>
          <p:cNvPr id="6" name="TextBox 5"/>
          <p:cNvSpPr txBox="1"/>
          <p:nvPr/>
        </p:nvSpPr>
        <p:spPr>
          <a:xfrm>
            <a:off x="1828800" y="2518610"/>
            <a:ext cx="4724400" cy="923330"/>
          </a:xfrm>
          <a:prstGeom prst="rect">
            <a:avLst/>
          </a:prstGeom>
          <a:noFill/>
        </p:spPr>
        <p:txBody>
          <a:bodyPr wrap="square" rtlCol="0">
            <a:spAutoFit/>
          </a:bodyPr>
          <a:lstStyle/>
          <a:p>
            <a:r>
              <a:rPr lang="en-US" dirty="0"/>
              <a:t>Deep-sea anglerfish. The male attaches to the female and becomes a symbiont, only there to provide sperm. </a:t>
            </a:r>
          </a:p>
        </p:txBody>
      </p:sp>
      <p:sp>
        <p:nvSpPr>
          <p:cNvPr id="7" name="TextBox 6"/>
          <p:cNvSpPr txBox="1"/>
          <p:nvPr/>
        </p:nvSpPr>
        <p:spPr>
          <a:xfrm>
            <a:off x="7058527" y="4090737"/>
            <a:ext cx="3009157" cy="369332"/>
          </a:xfrm>
          <a:prstGeom prst="rect">
            <a:avLst/>
          </a:prstGeom>
          <a:noFill/>
        </p:spPr>
        <p:txBody>
          <a:bodyPr wrap="none" rtlCol="0">
            <a:spAutoFit/>
          </a:bodyPr>
          <a:lstStyle/>
          <a:p>
            <a:r>
              <a:rPr lang="en-US" dirty="0"/>
              <a:t>Mouth-brooding </a:t>
            </a:r>
            <a:r>
              <a:rPr lang="en-US" dirty="0" err="1"/>
              <a:t>jawfish</a:t>
            </a:r>
            <a:r>
              <a:rPr lang="en-US" dirty="0"/>
              <a:t> male</a:t>
            </a:r>
          </a:p>
        </p:txBody>
      </p:sp>
    </p:spTree>
    <p:extLst>
      <p:ext uri="{BB962C8B-B14F-4D97-AF65-F5344CB8AC3E}">
        <p14:creationId xmlns:p14="http://schemas.microsoft.com/office/powerpoint/2010/main" val="137115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Life Cycle of Fish</a:t>
            </a:r>
          </a:p>
        </p:txBody>
      </p:sp>
      <p:sp>
        <p:nvSpPr>
          <p:cNvPr id="3" name="Content Placeholder 2"/>
          <p:cNvSpPr>
            <a:spLocks noGrp="1"/>
          </p:cNvSpPr>
          <p:nvPr>
            <p:ph idx="1"/>
          </p:nvPr>
        </p:nvSpPr>
        <p:spPr>
          <a:xfrm>
            <a:off x="1981200" y="1295400"/>
            <a:ext cx="8229600" cy="4724400"/>
          </a:xfrm>
        </p:spPr>
        <p:txBody>
          <a:bodyPr>
            <a:normAutofit lnSpcReduction="10000"/>
          </a:bodyPr>
          <a:lstStyle/>
          <a:p>
            <a:endParaRPr lang="en-US" dirty="0"/>
          </a:p>
          <a:p>
            <a:r>
              <a:rPr lang="en-US" b="1" dirty="0"/>
              <a:t>Egg: –</a:t>
            </a:r>
            <a:r>
              <a:rPr lang="en-US" dirty="0"/>
              <a:t>embryo is formed inside the egg, once the egg is fertilized. </a:t>
            </a:r>
          </a:p>
          <a:p>
            <a:r>
              <a:rPr lang="en-US" b="1" dirty="0"/>
              <a:t>Larvae:</a:t>
            </a:r>
            <a:r>
              <a:rPr lang="en-US" dirty="0"/>
              <a:t> </a:t>
            </a:r>
            <a:r>
              <a:rPr lang="en-US" b="1" dirty="0"/>
              <a:t>– </a:t>
            </a:r>
            <a:r>
              <a:rPr lang="en-US" dirty="0"/>
              <a:t>After hatching from egg, new larvae have a yolk sac. </a:t>
            </a:r>
          </a:p>
          <a:p>
            <a:pPr lvl="1"/>
            <a:r>
              <a:rPr lang="en-US" dirty="0"/>
              <a:t>Can survive for 2-4 days on their yolk sac food supply. </a:t>
            </a:r>
          </a:p>
          <a:p>
            <a:r>
              <a:rPr lang="en-US" b="1" dirty="0"/>
              <a:t>Fry: – </a:t>
            </a:r>
            <a:r>
              <a:rPr lang="en-US" dirty="0"/>
              <a:t>The young fish once the yolk sac is fully absorbed. </a:t>
            </a:r>
          </a:p>
          <a:p>
            <a:pPr lvl="1"/>
            <a:r>
              <a:rPr lang="en-US" dirty="0"/>
              <a:t>ready to start eating on their own. </a:t>
            </a:r>
          </a:p>
          <a:p>
            <a:pPr lvl="1"/>
            <a:endParaRPr lang="en-US" dirty="0"/>
          </a:p>
          <a:p>
            <a:pPr lvl="1"/>
            <a:r>
              <a:rPr lang="en-US" dirty="0"/>
              <a:t>Video: </a:t>
            </a:r>
            <a:r>
              <a:rPr lang="en-US" dirty="0">
                <a:hlinkClick r:id="rId2"/>
              </a:rPr>
              <a:t>http://viewpure.com/iCM6CawGBRk?ref=bkmk</a:t>
            </a:r>
            <a:r>
              <a:rPr lang="en-US" dirty="0"/>
              <a:t> </a:t>
            </a:r>
          </a:p>
        </p:txBody>
      </p:sp>
    </p:spTree>
    <p:extLst>
      <p:ext uri="{BB962C8B-B14F-4D97-AF65-F5344CB8AC3E}">
        <p14:creationId xmlns:p14="http://schemas.microsoft.com/office/powerpoint/2010/main" val="82293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Fish</a:t>
            </a:r>
          </a:p>
        </p:txBody>
      </p:sp>
      <p:sp>
        <p:nvSpPr>
          <p:cNvPr id="3" name="Content Placeholder 2"/>
          <p:cNvSpPr>
            <a:spLocks noGrp="1"/>
          </p:cNvSpPr>
          <p:nvPr>
            <p:ph idx="1"/>
          </p:nvPr>
        </p:nvSpPr>
        <p:spPr/>
        <p:txBody>
          <a:bodyPr/>
          <a:lstStyle/>
          <a:p>
            <a:r>
              <a:rPr lang="en-US" sz="2400" b="1" dirty="0"/>
              <a:t>Juvenile: – </a:t>
            </a:r>
            <a:r>
              <a:rPr lang="en-US" sz="2400" dirty="0"/>
              <a:t>Metamorphosis is the process that marks an end point of the larval stage. </a:t>
            </a:r>
          </a:p>
          <a:p>
            <a:pPr lvl="1"/>
            <a:r>
              <a:rPr lang="en-US" dirty="0"/>
              <a:t>acquire characteristics of an adult fish </a:t>
            </a:r>
          </a:p>
          <a:p>
            <a:r>
              <a:rPr lang="en-US" sz="2400" b="1" dirty="0" err="1"/>
              <a:t>Smolt</a:t>
            </a:r>
            <a:r>
              <a:rPr lang="en-US" sz="2400" b="1" dirty="0"/>
              <a:t>: – </a:t>
            </a:r>
            <a:r>
              <a:rPr lang="en-US" sz="2400" dirty="0"/>
              <a:t>rapid growth and maturation. </a:t>
            </a:r>
          </a:p>
          <a:p>
            <a:r>
              <a:rPr lang="en-US" sz="2400" b="1" dirty="0"/>
              <a:t>Adult:</a:t>
            </a:r>
            <a:r>
              <a:rPr lang="en-US" sz="2400" dirty="0"/>
              <a:t> </a:t>
            </a:r>
            <a:r>
              <a:rPr lang="en-US" sz="2400" b="1" dirty="0"/>
              <a:t>–</a:t>
            </a:r>
            <a:r>
              <a:rPr lang="en-US" sz="2400" dirty="0"/>
              <a:t>able to reproduce</a:t>
            </a:r>
          </a:p>
          <a:p>
            <a:r>
              <a:rPr lang="en-US" sz="2400" b="1" dirty="0"/>
              <a:t>Spawning:</a:t>
            </a:r>
            <a:r>
              <a:rPr lang="en-US" sz="2400" dirty="0"/>
              <a:t> </a:t>
            </a:r>
            <a:r>
              <a:rPr lang="en-US" sz="2400" b="1" dirty="0"/>
              <a:t>–</a:t>
            </a:r>
            <a:r>
              <a:rPr lang="en-US" sz="2400" dirty="0"/>
              <a:t> Females release the eggs in water and males release milt that helps to fertilize the eggs.</a:t>
            </a:r>
          </a:p>
          <a:p>
            <a:endParaRPr lang="en-US" sz="2400" dirty="0"/>
          </a:p>
        </p:txBody>
      </p:sp>
    </p:spTree>
    <p:extLst>
      <p:ext uri="{BB962C8B-B14F-4D97-AF65-F5344CB8AC3E}">
        <p14:creationId xmlns:p14="http://schemas.microsoft.com/office/powerpoint/2010/main" val="38887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09900" y="457200"/>
            <a:ext cx="6172200" cy="6172200"/>
          </a:xfrm>
          <a:prstGeom prst="rect">
            <a:avLst/>
          </a:prstGeom>
        </p:spPr>
      </p:pic>
    </p:spTree>
    <p:extLst>
      <p:ext uri="{BB962C8B-B14F-4D97-AF65-F5344CB8AC3E}">
        <p14:creationId xmlns:p14="http://schemas.microsoft.com/office/powerpoint/2010/main" val="186142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defRPr/>
            </a:pPr>
            <a:r>
              <a:rPr lang="en-US" altLang="en-US" dirty="0"/>
              <a:t>Movement</a:t>
            </a:r>
          </a:p>
        </p:txBody>
      </p:sp>
      <p:sp>
        <p:nvSpPr>
          <p:cNvPr id="7171" name="Rectangle 3"/>
          <p:cNvSpPr>
            <a:spLocks noGrp="1" noChangeArrowheads="1"/>
          </p:cNvSpPr>
          <p:nvPr>
            <p:ph type="body" idx="1"/>
          </p:nvPr>
        </p:nvSpPr>
        <p:spPr/>
        <p:txBody>
          <a:bodyPr/>
          <a:lstStyle/>
          <a:p>
            <a:pPr eaLnBrk="1" hangingPunct="1">
              <a:defRPr/>
            </a:pPr>
            <a:r>
              <a:rPr lang="en-US" altLang="en-US" b="1"/>
              <a:t>Locomotion</a:t>
            </a:r>
          </a:p>
          <a:p>
            <a:pPr eaLnBrk="1" hangingPunct="1">
              <a:buFontTx/>
              <a:buNone/>
              <a:defRPr/>
            </a:pPr>
            <a:r>
              <a:rPr lang="en-US" altLang="en-US"/>
              <a:t> - Typically an </a:t>
            </a:r>
            <a:r>
              <a:rPr lang="ja-JP" altLang="en-US"/>
              <a:t>“</a:t>
            </a:r>
            <a:r>
              <a:rPr lang="en-US" altLang="ja-JP"/>
              <a:t>s-shaped</a:t>
            </a:r>
            <a:r>
              <a:rPr lang="ja-JP" altLang="en-US"/>
              <a:t>”</a:t>
            </a:r>
            <a:r>
              <a:rPr lang="en-US" altLang="ja-JP"/>
              <a:t> swimming pattern</a:t>
            </a:r>
          </a:p>
          <a:p>
            <a:pPr eaLnBrk="1" hangingPunct="1">
              <a:buFontTx/>
              <a:buNone/>
              <a:defRPr/>
            </a:pPr>
            <a:r>
              <a:rPr lang="en-US" altLang="en-US"/>
              <a:t> - Bands of muscles along the body (</a:t>
            </a:r>
            <a:r>
              <a:rPr lang="en-US" altLang="en-US" i="1"/>
              <a:t>myomeres</a:t>
            </a:r>
            <a:r>
              <a:rPr lang="en-US" altLang="en-US"/>
              <a:t>) drive swimming motion</a:t>
            </a:r>
          </a:p>
          <a:p>
            <a:pPr eaLnBrk="1" hangingPunct="1">
              <a:buFontTx/>
              <a:buNone/>
              <a:defRPr/>
            </a:pPr>
            <a:r>
              <a:rPr lang="en-US" altLang="en-US"/>
              <a:t> - Different fins are used for different forward movements</a:t>
            </a:r>
          </a:p>
        </p:txBody>
      </p:sp>
      <p:pic>
        <p:nvPicPr>
          <p:cNvPr id="4" name="Picture 4" descr="cas24204_08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00" y="4346575"/>
            <a:ext cx="89328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0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96E6-2D4F-7745-A15E-8F151144A9F5}"/>
              </a:ext>
            </a:extLst>
          </p:cNvPr>
          <p:cNvSpPr>
            <a:spLocks noGrp="1"/>
          </p:cNvSpPr>
          <p:nvPr>
            <p:ph type="title"/>
          </p:nvPr>
        </p:nvSpPr>
        <p:spPr/>
        <p:txBody>
          <a:bodyPr/>
          <a:lstStyle/>
          <a:p>
            <a:r>
              <a:rPr lang="en-US" dirty="0"/>
              <a:t>Schooling and Shoaling </a:t>
            </a:r>
          </a:p>
        </p:txBody>
      </p:sp>
      <p:sp>
        <p:nvSpPr>
          <p:cNvPr id="3" name="Content Placeholder 2">
            <a:extLst>
              <a:ext uri="{FF2B5EF4-FFF2-40B4-BE49-F238E27FC236}">
                <a16:creationId xmlns:a16="http://schemas.microsoft.com/office/drawing/2014/main" id="{F75AACE2-7B16-6F4D-99DE-E41B22377097}"/>
              </a:ext>
            </a:extLst>
          </p:cNvPr>
          <p:cNvSpPr>
            <a:spLocks noGrp="1"/>
          </p:cNvSpPr>
          <p:nvPr>
            <p:ph idx="1"/>
          </p:nvPr>
        </p:nvSpPr>
        <p:spPr/>
        <p:txBody>
          <a:bodyPr>
            <a:normAutofit lnSpcReduction="10000"/>
          </a:bodyPr>
          <a:lstStyle/>
          <a:p>
            <a:r>
              <a:rPr lang="en-US" dirty="0"/>
              <a:t>Not physiology, but important fishy behavior</a:t>
            </a:r>
          </a:p>
          <a:p>
            <a:r>
              <a:rPr lang="en-US" dirty="0"/>
              <a:t>A shoal is any group of fish (can be mixed species) that stay together in a concentrated area</a:t>
            </a:r>
          </a:p>
          <a:p>
            <a:pPr lvl="1"/>
            <a:r>
              <a:rPr lang="en-US" dirty="0"/>
              <a:t>Protection from predators</a:t>
            </a:r>
          </a:p>
          <a:p>
            <a:pPr lvl="1"/>
            <a:r>
              <a:rPr lang="en-US" dirty="0"/>
              <a:t>Social</a:t>
            </a:r>
          </a:p>
          <a:p>
            <a:r>
              <a:rPr lang="en-US" dirty="0"/>
              <a:t>A school is a concentrated, polarized shoal with purposeful movement. Usually consists of a single species.</a:t>
            </a:r>
          </a:p>
          <a:p>
            <a:pPr lvl="1"/>
            <a:r>
              <a:rPr lang="en-US" dirty="0"/>
              <a:t>Physiologically, a school’s behavior is controlled via the lateral lines on each fish’s body. It senses the movement of the fishes next to it, and this fish responds by moving the same direction. There is no “leader”. </a:t>
            </a:r>
          </a:p>
          <a:p>
            <a:pPr lvl="1"/>
            <a:r>
              <a:rPr lang="en-US" dirty="0"/>
              <a:t>Video: </a:t>
            </a:r>
            <a:r>
              <a:rPr lang="en-US" dirty="0">
                <a:hlinkClick r:id="rId2"/>
              </a:rPr>
              <a:t>https://www.youtube.com/watch?v</a:t>
            </a:r>
            <a:r>
              <a:rPr lang="en-US">
                <a:hlinkClick r:id="rId2"/>
              </a:rPr>
              <a:t>=dkP8NUwB2io</a:t>
            </a:r>
            <a:endParaRPr lang="en-US"/>
          </a:p>
          <a:p>
            <a:pPr lvl="1"/>
            <a:endParaRPr lang="en-US" dirty="0"/>
          </a:p>
        </p:txBody>
      </p:sp>
    </p:spTree>
    <p:extLst>
      <p:ext uri="{BB962C8B-B14F-4D97-AF65-F5344CB8AC3E}">
        <p14:creationId xmlns:p14="http://schemas.microsoft.com/office/powerpoint/2010/main" val="426707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Fish Physiology</a:t>
            </a:r>
          </a:p>
        </p:txBody>
      </p:sp>
      <p:sp>
        <p:nvSpPr>
          <p:cNvPr id="3" name="Subtitle 2"/>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23700026-D2A8-2D45-9170-934D2C355CE1}"/>
              </a:ext>
            </a:extLst>
          </p:cNvPr>
          <p:cNvSpPr txBox="1"/>
          <p:nvPr/>
        </p:nvSpPr>
        <p:spPr>
          <a:xfrm>
            <a:off x="720090" y="411480"/>
            <a:ext cx="9530751" cy="369332"/>
          </a:xfrm>
          <a:prstGeom prst="rect">
            <a:avLst/>
          </a:prstGeom>
          <a:noFill/>
        </p:spPr>
        <p:txBody>
          <a:bodyPr wrap="none" rtlCol="0">
            <a:spAutoFit/>
          </a:bodyPr>
          <a:lstStyle/>
          <a:p>
            <a:r>
              <a:rPr lang="en-US" dirty="0"/>
              <a:t>Assignments due: Design a fish (both from the website and the fish you needed to design yourself. </a:t>
            </a:r>
          </a:p>
        </p:txBody>
      </p:sp>
    </p:spTree>
    <p:extLst>
      <p:ext uri="{BB962C8B-B14F-4D97-AF65-F5344CB8AC3E}">
        <p14:creationId xmlns:p14="http://schemas.microsoft.com/office/powerpoint/2010/main" val="163620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and Physiology</a:t>
            </a:r>
          </a:p>
        </p:txBody>
      </p:sp>
      <p:sp>
        <p:nvSpPr>
          <p:cNvPr id="3" name="Content Placeholder 2"/>
          <p:cNvSpPr>
            <a:spLocks noGrp="1"/>
          </p:cNvSpPr>
          <p:nvPr>
            <p:ph idx="1"/>
          </p:nvPr>
        </p:nvSpPr>
        <p:spPr/>
        <p:txBody>
          <a:bodyPr/>
          <a:lstStyle/>
          <a:p>
            <a:r>
              <a:rPr lang="en-US" dirty="0"/>
              <a:t>Physiology: The physical mechanisms and structures that keep a living body functioning. </a:t>
            </a:r>
          </a:p>
          <a:p>
            <a:endParaRPr lang="en-US" dirty="0"/>
          </a:p>
          <a:p>
            <a:r>
              <a:rPr lang="en-US" dirty="0"/>
              <a:t>How an organism is built (anatomy) correlates with how it functions (physiology), as well as its habitat (where it lives)</a:t>
            </a:r>
          </a:p>
        </p:txBody>
      </p:sp>
    </p:spTree>
    <p:extLst>
      <p:ext uri="{BB962C8B-B14F-4D97-AF65-F5344CB8AC3E}">
        <p14:creationId xmlns:p14="http://schemas.microsoft.com/office/powerpoint/2010/main" val="111182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Circulatory System</a:t>
            </a:r>
          </a:p>
        </p:txBody>
      </p:sp>
      <p:sp>
        <p:nvSpPr>
          <p:cNvPr id="3" name="Content Placeholder 2"/>
          <p:cNvSpPr>
            <a:spLocks noGrp="1"/>
          </p:cNvSpPr>
          <p:nvPr>
            <p:ph idx="1"/>
          </p:nvPr>
        </p:nvSpPr>
        <p:spPr>
          <a:xfrm>
            <a:off x="1120000" y="1825625"/>
            <a:ext cx="5750700" cy="4351338"/>
          </a:xfrm>
        </p:spPr>
        <p:txBody>
          <a:bodyPr/>
          <a:lstStyle/>
          <a:p>
            <a:r>
              <a:rPr lang="en-US" altLang="en-US" dirty="0">
                <a:ea typeface="ＭＳ Ｐゴシック" charset="-128"/>
              </a:rPr>
              <a:t>2 chambered heart</a:t>
            </a:r>
          </a:p>
          <a:p>
            <a:r>
              <a:rPr lang="en-US" altLang="en-US" dirty="0">
                <a:ea typeface="ＭＳ Ｐゴシック" charset="-128"/>
              </a:rPr>
              <a:t>Deoxygenated blood enters 1</a:t>
            </a:r>
            <a:r>
              <a:rPr lang="en-US" altLang="en-US" baseline="30000" dirty="0">
                <a:ea typeface="ＭＳ Ｐゴシック" charset="-128"/>
              </a:rPr>
              <a:t>st</a:t>
            </a:r>
            <a:r>
              <a:rPr lang="en-US" altLang="en-US" dirty="0">
                <a:ea typeface="ＭＳ Ｐゴシック" charset="-128"/>
              </a:rPr>
              <a:t> chamber of heart from body (atrium)</a:t>
            </a:r>
          </a:p>
          <a:p>
            <a:r>
              <a:rPr lang="en-US" altLang="en-US" dirty="0">
                <a:ea typeface="ＭＳ Ｐゴシック" charset="-128"/>
              </a:rPr>
              <a:t>2</a:t>
            </a:r>
            <a:r>
              <a:rPr lang="en-US" altLang="en-US" baseline="30000" dirty="0">
                <a:ea typeface="ＭＳ Ｐゴシック" charset="-128"/>
              </a:rPr>
              <a:t>nd</a:t>
            </a:r>
            <a:r>
              <a:rPr lang="en-US" altLang="en-US" dirty="0">
                <a:ea typeface="ＭＳ Ｐゴシック" charset="-128"/>
              </a:rPr>
              <a:t> chamber pumps this blood into gills (ventricle)</a:t>
            </a:r>
          </a:p>
          <a:p>
            <a:r>
              <a:rPr lang="en-US" altLang="en-US" dirty="0">
                <a:ea typeface="ＭＳ Ｐゴシック" charset="-128"/>
              </a:rPr>
              <a:t>Gas exchange takes place in gills</a:t>
            </a:r>
          </a:p>
          <a:p>
            <a:r>
              <a:rPr lang="en-US" altLang="en-US" dirty="0">
                <a:ea typeface="ＭＳ Ｐゴシック" charset="-128"/>
              </a:rPr>
              <a:t>Oxygenated blood carried to rest of body</a:t>
            </a:r>
          </a:p>
          <a:p>
            <a:endParaRPr lang="en-US" dirty="0"/>
          </a:p>
        </p:txBody>
      </p:sp>
      <p:sp>
        <p:nvSpPr>
          <p:cNvPr id="4" name="Rectangle 3" descr="cas28193_08_15"/>
          <p:cNvSpPr>
            <a:spLocks noGrp="1" noChangeAspect="1" noChangeArrowheads="1"/>
          </p:cNvSpPr>
          <p:nvPr isPhoto="1"/>
        </p:nvSpPr>
        <p:spPr bwMode="auto">
          <a:xfrm>
            <a:off x="6616699" y="1284287"/>
            <a:ext cx="5592491" cy="28813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pic>
        <p:nvPicPr>
          <p:cNvPr id="5" name="Picture 4"/>
          <p:cNvPicPr>
            <a:picLocks noChangeAspect="1"/>
          </p:cNvPicPr>
          <p:nvPr/>
        </p:nvPicPr>
        <p:blipFill>
          <a:blip r:embed="rId3"/>
          <a:stretch>
            <a:fillRect/>
          </a:stretch>
        </p:blipFill>
        <p:spPr>
          <a:xfrm>
            <a:off x="7213600" y="4324350"/>
            <a:ext cx="3810000" cy="2044700"/>
          </a:xfrm>
          <a:prstGeom prst="rect">
            <a:avLst/>
          </a:prstGeom>
        </p:spPr>
      </p:pic>
    </p:spTree>
    <p:extLst>
      <p:ext uri="{BB962C8B-B14F-4D97-AF65-F5344CB8AC3E}">
        <p14:creationId xmlns:p14="http://schemas.microsoft.com/office/powerpoint/2010/main" val="100242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Respiration</a:t>
            </a:r>
          </a:p>
        </p:txBody>
      </p:sp>
      <p:sp>
        <p:nvSpPr>
          <p:cNvPr id="3" name="Content Placeholder 2"/>
          <p:cNvSpPr>
            <a:spLocks noGrp="1"/>
          </p:cNvSpPr>
          <p:nvPr>
            <p:ph idx="1"/>
          </p:nvPr>
        </p:nvSpPr>
        <p:spPr>
          <a:xfrm>
            <a:off x="1120000" y="1825625"/>
            <a:ext cx="6119000" cy="4351338"/>
          </a:xfrm>
        </p:spPr>
        <p:txBody>
          <a:bodyPr/>
          <a:lstStyle/>
          <a:p>
            <a:r>
              <a:rPr lang="en-US" altLang="en-US" dirty="0">
                <a:ea typeface="ＭＳ Ｐゴシック" charset="-128"/>
              </a:rPr>
              <a:t>Must keep gills irrigated</a:t>
            </a:r>
          </a:p>
          <a:p>
            <a:pPr lvl="1"/>
            <a:r>
              <a:rPr lang="en-US" altLang="en-US" dirty="0">
                <a:ea typeface="ＭＳ Ｐゴシック" charset="-128"/>
              </a:rPr>
              <a:t>Swimming, opening &amp; closing of mouth</a:t>
            </a:r>
          </a:p>
          <a:p>
            <a:r>
              <a:rPr lang="en-US" altLang="en-US" dirty="0">
                <a:ea typeface="ＭＳ Ｐゴシック" charset="-128"/>
              </a:rPr>
              <a:t>Each gill has rows of filaments with lamellae (increases surface area)</a:t>
            </a:r>
          </a:p>
          <a:p>
            <a:r>
              <a:rPr lang="en-US" altLang="en-US" dirty="0">
                <a:ea typeface="ＭＳ Ｐゴシック" charset="-128"/>
              </a:rPr>
              <a:t>Oxygen diffuses from sea water to blood</a:t>
            </a:r>
          </a:p>
          <a:p>
            <a:r>
              <a:rPr lang="en-US" altLang="en-US" dirty="0">
                <a:ea typeface="ＭＳ Ｐゴシック" charset="-128"/>
              </a:rPr>
              <a:t>Water and blood flow in opposite directions </a:t>
            </a:r>
            <a:r>
              <a:rPr lang="en-US" altLang="en-US" dirty="0">
                <a:ea typeface="ＭＳ Ｐゴシック" charset="-128"/>
                <a:sym typeface="Wingdings" charset="2"/>
              </a:rPr>
              <a:t> boosting diffusion rate</a:t>
            </a:r>
          </a:p>
          <a:p>
            <a:pPr lvl="1"/>
            <a:r>
              <a:rPr lang="en-US" altLang="en-US" dirty="0">
                <a:ea typeface="ＭＳ Ｐゴシック" charset="-128"/>
                <a:sym typeface="Wingdings" charset="2"/>
              </a:rPr>
              <a:t>Counter-current diffusion</a:t>
            </a:r>
            <a:endParaRPr lang="en-US" altLang="en-US" dirty="0">
              <a:ea typeface="ＭＳ Ｐゴシック" charset="-128"/>
            </a:endParaRPr>
          </a:p>
          <a:p>
            <a:endParaRPr lang="en-US" altLang="en-US" dirty="0">
              <a:ea typeface="ＭＳ Ｐゴシック" charset="-128"/>
            </a:endParaRPr>
          </a:p>
          <a:p>
            <a:endParaRPr lang="en-US" dirty="0"/>
          </a:p>
        </p:txBody>
      </p:sp>
      <p:sp>
        <p:nvSpPr>
          <p:cNvPr id="4" name="Rectangle 3" descr="cas28193_08_17"/>
          <p:cNvSpPr>
            <a:spLocks noGrp="1" noChangeAspect="1" noChangeArrowheads="1"/>
          </p:cNvSpPr>
          <p:nvPr isPhoto="1"/>
        </p:nvSpPr>
        <p:spPr bwMode="auto">
          <a:xfrm>
            <a:off x="6959599" y="508000"/>
            <a:ext cx="4842175" cy="6045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Tree>
    <p:extLst>
      <p:ext uri="{BB962C8B-B14F-4D97-AF65-F5344CB8AC3E}">
        <p14:creationId xmlns:p14="http://schemas.microsoft.com/office/powerpoint/2010/main" val="4833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981200" y="152400"/>
            <a:ext cx="8534400" cy="609600"/>
          </a:xfrm>
        </p:spPr>
        <p:txBody>
          <a:bodyPr>
            <a:normAutofit fontScale="90000"/>
          </a:bodyPr>
          <a:lstStyle/>
          <a:p>
            <a:r>
              <a:rPr lang="en-US" altLang="en-US" sz="3200" b="1" dirty="0">
                <a:ea typeface="ＭＳ Ｐゴシック" charset="-128"/>
              </a:rPr>
              <a:t>Neutral Buoyancy (maintaining vertical position in the water column)</a:t>
            </a:r>
            <a:endParaRPr lang="en-CA" altLang="en-US" sz="3200" dirty="0">
              <a:ea typeface="ＭＳ Ｐゴシック" charset="-128"/>
            </a:endParaRPr>
          </a:p>
        </p:txBody>
      </p:sp>
      <p:pic>
        <p:nvPicPr>
          <p:cNvPr id="55298" name="Picture 6" descr="24_2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24014" y="914400"/>
            <a:ext cx="3176587" cy="5638800"/>
          </a:xfrm>
          <a:noFill/>
        </p:spPr>
      </p:pic>
      <p:sp>
        <p:nvSpPr>
          <p:cNvPr id="55299" name="Rectangle 7"/>
          <p:cNvSpPr>
            <a:spLocks noGrp="1" noChangeArrowheads="1"/>
          </p:cNvSpPr>
          <p:nvPr>
            <p:ph type="body" sz="half" idx="2"/>
          </p:nvPr>
        </p:nvSpPr>
        <p:spPr>
          <a:xfrm>
            <a:off x="4953000" y="1143000"/>
            <a:ext cx="5715000" cy="5486400"/>
          </a:xfrm>
        </p:spPr>
        <p:txBody>
          <a:bodyPr/>
          <a:lstStyle/>
          <a:p>
            <a:pPr>
              <a:lnSpc>
                <a:spcPct val="90000"/>
              </a:lnSpc>
            </a:pPr>
            <a:r>
              <a:rPr lang="en-US" altLang="en-US" sz="2400" dirty="0">
                <a:ea typeface="ＭＳ Ｐゴシック" charset="-128"/>
              </a:rPr>
              <a:t> Fish are slightly heavier than water.</a:t>
            </a:r>
          </a:p>
          <a:p>
            <a:pPr>
              <a:lnSpc>
                <a:spcPct val="90000"/>
              </a:lnSpc>
            </a:pPr>
            <a:r>
              <a:rPr lang="en-US" altLang="en-US" sz="2400" dirty="0">
                <a:ea typeface="ＭＳ Ｐゴシック" charset="-128"/>
              </a:rPr>
              <a:t>To keep from sinking, sharks must continually move forward</a:t>
            </a:r>
          </a:p>
          <a:p>
            <a:pPr lvl="1"/>
            <a:r>
              <a:rPr lang="en-US" altLang="en-US" sz="2000" dirty="0">
                <a:ea typeface="ＭＳ Ｐゴシック" charset="-128"/>
              </a:rPr>
              <a:t>The shark liver has </a:t>
            </a:r>
            <a:r>
              <a:rPr lang="en-US" altLang="en-US" sz="2000" b="1" dirty="0" err="1">
                <a:ea typeface="ＭＳ Ｐゴシック" charset="-128"/>
              </a:rPr>
              <a:t>squaline</a:t>
            </a:r>
            <a:r>
              <a:rPr lang="en-US" altLang="en-US" sz="2000" dirty="0">
                <a:ea typeface="ＭＳ Ｐゴシック" charset="-128"/>
              </a:rPr>
              <a:t>, a fatty hydrocarbon, that acts to keep sharks a little buoyant. </a:t>
            </a:r>
          </a:p>
          <a:p>
            <a:pPr>
              <a:lnSpc>
                <a:spcPct val="90000"/>
              </a:lnSpc>
            </a:pPr>
            <a:r>
              <a:rPr lang="en-US" altLang="en-US" sz="2400" dirty="0">
                <a:ea typeface="ＭＳ Ｐゴシック" charset="-128"/>
              </a:rPr>
              <a:t>The </a:t>
            </a:r>
            <a:r>
              <a:rPr lang="en-US" altLang="en-US" sz="2400" b="1" dirty="0">
                <a:ea typeface="ＭＳ Ｐゴシック" charset="-128"/>
              </a:rPr>
              <a:t>swim bladder</a:t>
            </a:r>
            <a:r>
              <a:rPr lang="en-US" altLang="en-US" sz="2400" dirty="0">
                <a:ea typeface="ＭＳ Ｐゴシック" charset="-128"/>
              </a:rPr>
              <a:t>, is the most efficient flotation device.</a:t>
            </a:r>
          </a:p>
          <a:p>
            <a:pPr lvl="1"/>
            <a:r>
              <a:rPr lang="en-US" altLang="en-US" sz="2000" dirty="0">
                <a:ea typeface="ＭＳ Ｐゴシック" charset="-128"/>
              </a:rPr>
              <a:t>Found in bony fish only</a:t>
            </a:r>
          </a:p>
          <a:p>
            <a:pPr lvl="1">
              <a:lnSpc>
                <a:spcPct val="90000"/>
              </a:lnSpc>
            </a:pPr>
            <a:r>
              <a:rPr lang="en-US" altLang="en-US" sz="2000" dirty="0">
                <a:ea typeface="ＭＳ Ｐゴシック" charset="-128"/>
              </a:rPr>
              <a:t>A fish can control depth by adjusting the volume of gas in the swim bladder.</a:t>
            </a:r>
          </a:p>
          <a:p>
            <a:pPr lvl="1">
              <a:lnSpc>
                <a:spcPct val="90000"/>
              </a:lnSpc>
            </a:pPr>
            <a:r>
              <a:rPr lang="en-US" altLang="en-US" sz="2000" dirty="0">
                <a:ea typeface="ＭＳ Ｐゴシック" charset="-128"/>
              </a:rPr>
              <a:t>Due to pressure, as a fish descends, the bladder is compressed making the total density of the fish greater.</a:t>
            </a:r>
          </a:p>
          <a:p>
            <a:pPr lvl="1">
              <a:lnSpc>
                <a:spcPct val="90000"/>
              </a:lnSpc>
            </a:pPr>
            <a:r>
              <a:rPr lang="en-US" altLang="en-US" sz="2000" dirty="0">
                <a:ea typeface="ＭＳ Ｐゴシック" charset="-128"/>
              </a:rPr>
              <a:t>As a fish ascends, the bladder expands making the fish lighter and it will rise ever faster.</a:t>
            </a:r>
          </a:p>
        </p:txBody>
      </p:sp>
    </p:spTree>
    <p:extLst>
      <p:ext uri="{BB962C8B-B14F-4D97-AF65-F5344CB8AC3E}">
        <p14:creationId xmlns:p14="http://schemas.microsoft.com/office/powerpoint/2010/main" val="408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Teleosts</a:t>
            </a:r>
            <a:r>
              <a:rPr lang="en-US" dirty="0"/>
              <a:t> vs. </a:t>
            </a:r>
            <a:r>
              <a:rPr lang="en-US" dirty="0" err="1"/>
              <a:t>Chondrichthians</a:t>
            </a:r>
            <a:endParaRPr lang="en-US" dirty="0"/>
          </a:p>
        </p:txBody>
      </p:sp>
      <p:sp>
        <p:nvSpPr>
          <p:cNvPr id="3" name="Content Placeholder 2"/>
          <p:cNvSpPr>
            <a:spLocks noGrp="1"/>
          </p:cNvSpPr>
          <p:nvPr>
            <p:ph idx="1"/>
          </p:nvPr>
        </p:nvSpPr>
        <p:spPr/>
        <p:txBody>
          <a:bodyPr/>
          <a:lstStyle/>
          <a:p>
            <a:r>
              <a:rPr lang="en-US" dirty="0" err="1"/>
              <a:t>Teleosts</a:t>
            </a:r>
            <a:r>
              <a:rPr lang="en-US" dirty="0"/>
              <a:t>: Swim bladder provide buoyancy</a:t>
            </a:r>
          </a:p>
          <a:p>
            <a:r>
              <a:rPr lang="en-US" dirty="0" err="1"/>
              <a:t>Chondricthians</a:t>
            </a:r>
            <a:r>
              <a:rPr lang="en-US" dirty="0"/>
              <a:t>: Stiff pectoral fins and </a:t>
            </a:r>
            <a:r>
              <a:rPr lang="en-US" dirty="0" err="1"/>
              <a:t>squaline</a:t>
            </a:r>
            <a:r>
              <a:rPr lang="en-US" dirty="0"/>
              <a:t> oil provide </a:t>
            </a:r>
            <a:r>
              <a:rPr lang="en-US" dirty="0" err="1"/>
              <a:t>buoancy</a:t>
            </a:r>
            <a:endParaRPr lang="en-US" dirty="0"/>
          </a:p>
        </p:txBody>
      </p:sp>
      <p:pic>
        <p:nvPicPr>
          <p:cNvPr id="4" name="Picture 4" descr="cas24204_0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2" y="3123577"/>
            <a:ext cx="9274628" cy="335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98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81200" y="292100"/>
            <a:ext cx="8229600" cy="774700"/>
          </a:xfrm>
        </p:spPr>
        <p:txBody>
          <a:bodyPr>
            <a:normAutofit fontScale="90000"/>
          </a:bodyPr>
          <a:lstStyle/>
          <a:p>
            <a:r>
              <a:rPr lang="en-US" altLang="en-US" b="1">
                <a:ea typeface="ＭＳ Ｐゴシック" charset="-128"/>
              </a:rPr>
              <a:t>Osmotic Regulation</a:t>
            </a:r>
            <a:r>
              <a:rPr lang="en-US" altLang="en-US">
                <a:ea typeface="ＭＳ Ｐゴシック" charset="-128"/>
              </a:rPr>
              <a:t> </a:t>
            </a:r>
          </a:p>
        </p:txBody>
      </p:sp>
      <p:sp>
        <p:nvSpPr>
          <p:cNvPr id="58370" name="Rectangle 3"/>
          <p:cNvSpPr>
            <a:spLocks noGrp="1" noChangeArrowheads="1"/>
          </p:cNvSpPr>
          <p:nvPr>
            <p:ph type="body" idx="1"/>
          </p:nvPr>
        </p:nvSpPr>
        <p:spPr>
          <a:xfrm>
            <a:off x="1981200" y="1371600"/>
            <a:ext cx="8382000" cy="5257800"/>
          </a:xfrm>
        </p:spPr>
        <p:txBody>
          <a:bodyPr/>
          <a:lstStyle/>
          <a:p>
            <a:r>
              <a:rPr lang="en-US" altLang="en-US">
                <a:ea typeface="ＭＳ Ｐゴシック" charset="-128"/>
              </a:rPr>
              <a:t> Freshwater has far less salt than is in fish blood; water tends to enter the body of the fish and salt is lost by diffusion.</a:t>
            </a:r>
          </a:p>
          <a:p>
            <a:r>
              <a:rPr lang="en-US" altLang="en-US">
                <a:ea typeface="ＭＳ Ｐゴシック" charset="-128"/>
              </a:rPr>
              <a:t>The scaled and mucous-covered body is mostly impermeable, but gills allow water and salt fluxes.</a:t>
            </a:r>
          </a:p>
        </p:txBody>
      </p:sp>
    </p:spTree>
    <p:extLst>
      <p:ext uri="{BB962C8B-B14F-4D97-AF65-F5344CB8AC3E}">
        <p14:creationId xmlns:p14="http://schemas.microsoft.com/office/powerpoint/2010/main" val="77808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en-US" sz="4000" b="1">
                <a:ea typeface="ＭＳ Ｐゴシック" charset="-128"/>
              </a:rPr>
              <a:t>Freshwater fishes are hyperosmotic regulators</a:t>
            </a:r>
            <a:r>
              <a:rPr lang="en-US" altLang="en-US" sz="4000">
                <a:ea typeface="ＭＳ Ｐゴシック" charset="-128"/>
              </a:rPr>
              <a:t>. </a:t>
            </a:r>
          </a:p>
        </p:txBody>
      </p:sp>
      <p:sp>
        <p:nvSpPr>
          <p:cNvPr id="59394" name="Rectangle 3"/>
          <p:cNvSpPr>
            <a:spLocks noGrp="1" noChangeArrowheads="1"/>
          </p:cNvSpPr>
          <p:nvPr>
            <p:ph type="body" idx="1"/>
          </p:nvPr>
        </p:nvSpPr>
        <p:spPr/>
        <p:txBody>
          <a:bodyPr>
            <a:normAutofit fontScale="92500"/>
          </a:bodyPr>
          <a:lstStyle/>
          <a:p>
            <a:pPr>
              <a:lnSpc>
                <a:spcPct val="90000"/>
              </a:lnSpc>
            </a:pPr>
            <a:r>
              <a:rPr lang="en-US" altLang="en-US" dirty="0">
                <a:ea typeface="ＭＳ Ｐゴシック" charset="-128"/>
              </a:rPr>
              <a:t>There is </a:t>
            </a:r>
            <a:r>
              <a:rPr lang="en-US" altLang="en-US" u="sng" dirty="0">
                <a:ea typeface="ＭＳ Ｐゴシック" charset="-128"/>
              </a:rPr>
              <a:t>more water surrounding the fish than there is inside its cells </a:t>
            </a:r>
          </a:p>
          <a:p>
            <a:pPr>
              <a:lnSpc>
                <a:spcPct val="90000"/>
              </a:lnSpc>
            </a:pPr>
            <a:r>
              <a:rPr lang="en-US" altLang="en-US" dirty="0">
                <a:ea typeface="ＭＳ Ｐゴシック" charset="-128"/>
              </a:rPr>
              <a:t>The </a:t>
            </a:r>
            <a:r>
              <a:rPr lang="en-US" altLang="en-US" dirty="0" err="1">
                <a:ea typeface="ＭＳ Ｐゴシック" charset="-128"/>
              </a:rPr>
              <a:t>opisthonephric</a:t>
            </a:r>
            <a:r>
              <a:rPr lang="en-US" altLang="en-US" dirty="0">
                <a:ea typeface="ＭＳ Ｐゴシック" charset="-128"/>
              </a:rPr>
              <a:t> </a:t>
            </a:r>
            <a:r>
              <a:rPr lang="en-US" altLang="en-US" u="sng" dirty="0">
                <a:ea typeface="ＭＳ Ｐゴシック" charset="-128"/>
              </a:rPr>
              <a:t>kidney pumps excess water out</a:t>
            </a:r>
            <a:r>
              <a:rPr lang="en-US" altLang="en-US" dirty="0">
                <a:ea typeface="ＭＳ Ｐゴシック" charset="-128"/>
              </a:rPr>
              <a:t>.</a:t>
            </a:r>
          </a:p>
          <a:p>
            <a:pPr>
              <a:lnSpc>
                <a:spcPct val="90000"/>
              </a:lnSpc>
            </a:pPr>
            <a:r>
              <a:rPr lang="en-US" altLang="en-US" dirty="0">
                <a:ea typeface="ＭＳ Ｐゴシック" charset="-128"/>
              </a:rPr>
              <a:t>Special salt-absorbing cells located in epithelium actively move salt ions from the water to the fishes</a:t>
            </a:r>
            <a:r>
              <a:rPr lang="ja-JP" altLang="en-US" dirty="0">
                <a:latin typeface="Arial" charset="0"/>
                <a:ea typeface="ＭＳ Ｐゴシック" charset="-128"/>
              </a:rPr>
              <a:t>’</a:t>
            </a:r>
            <a:r>
              <a:rPr lang="en-US" altLang="ja-JP" dirty="0">
                <a:ea typeface="ＭＳ Ｐゴシック" charset="-128"/>
              </a:rPr>
              <a:t> blood.</a:t>
            </a:r>
          </a:p>
          <a:p>
            <a:pPr>
              <a:lnSpc>
                <a:spcPct val="90000"/>
              </a:lnSpc>
            </a:pPr>
            <a:r>
              <a:rPr lang="en-US" altLang="en-US" dirty="0">
                <a:ea typeface="ＭＳ Ｐゴシック" charset="-128"/>
              </a:rPr>
              <a:t>These systems are efficient; a freshwater fish devotes little energy to keeping osmotic balance.</a:t>
            </a:r>
          </a:p>
          <a:p>
            <a:pPr>
              <a:lnSpc>
                <a:spcPct val="90000"/>
              </a:lnSpc>
            </a:pPr>
            <a:r>
              <a:rPr lang="en-US" altLang="en-US" dirty="0">
                <a:ea typeface="ＭＳ Ｐゴシック" charset="-128"/>
              </a:rPr>
              <a:t>About 90% of bony fishes are restricted to either freshwater or seawater habitats.</a:t>
            </a:r>
          </a:p>
          <a:p>
            <a:pPr>
              <a:lnSpc>
                <a:spcPct val="90000"/>
              </a:lnSpc>
            </a:pPr>
            <a:r>
              <a:rPr lang="en-US" altLang="en-US" dirty="0" err="1">
                <a:ea typeface="ＭＳ Ｐゴシック" charset="-128"/>
              </a:rPr>
              <a:t>Euryhaline</a:t>
            </a:r>
            <a:r>
              <a:rPr lang="en-US" altLang="en-US" dirty="0">
                <a:ea typeface="ＭＳ Ｐゴシック" charset="-128"/>
              </a:rPr>
              <a:t> fishes live in estuaries where salinity fluctuates throughout the day.</a:t>
            </a:r>
          </a:p>
        </p:txBody>
      </p:sp>
    </p:spTree>
    <p:extLst>
      <p:ext uri="{BB962C8B-B14F-4D97-AF65-F5344CB8AC3E}">
        <p14:creationId xmlns:p14="http://schemas.microsoft.com/office/powerpoint/2010/main" val="3786199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15454</TotalTime>
  <Words>980</Words>
  <Application>Microsoft Macintosh PowerPoint</Application>
  <PresentationFormat>Widescreen</PresentationFormat>
  <Paragraphs>110</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メイリオ</vt:lpstr>
      <vt:lpstr>ＭＳ Ｐゴシック</vt:lpstr>
      <vt:lpstr>Arial</vt:lpstr>
      <vt:lpstr>Calibri</vt:lpstr>
      <vt:lpstr>Corbel</vt:lpstr>
      <vt:lpstr>Tahoma</vt:lpstr>
      <vt:lpstr>Wingdings</vt:lpstr>
      <vt:lpstr>Depth</vt:lpstr>
      <vt:lpstr>Starter Questions Google classroom</vt:lpstr>
      <vt:lpstr>Fish Physiology</vt:lpstr>
      <vt:lpstr>Anatomy and Physiology</vt:lpstr>
      <vt:lpstr>Circulatory System</vt:lpstr>
      <vt:lpstr>Respiration</vt:lpstr>
      <vt:lpstr>Neutral Buoyancy (maintaining vertical position in the water column)</vt:lpstr>
      <vt:lpstr>Teleosts vs. Chondrichthians</vt:lpstr>
      <vt:lpstr>Osmotic Regulation </vt:lpstr>
      <vt:lpstr>Freshwater fishes are hyperosmotic regulators. </vt:lpstr>
      <vt:lpstr>Marine bony fishes are hypoosmotic regulators. </vt:lpstr>
      <vt:lpstr>Fig. 24.29</vt:lpstr>
      <vt:lpstr>Reproduction</vt:lpstr>
      <vt:lpstr>PowerPoint Presentation</vt:lpstr>
      <vt:lpstr>Life Cycle of Fish</vt:lpstr>
      <vt:lpstr>Life Cycle of Fish</vt:lpstr>
      <vt:lpstr>PowerPoint Presentation</vt:lpstr>
      <vt:lpstr>Movement</vt:lpstr>
      <vt:lpstr>Schooling and Shoaling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Physiology</dc:title>
  <dc:creator>Microsoft Office User</dc:creator>
  <cp:lastModifiedBy>Microsoft Office User</cp:lastModifiedBy>
  <cp:revision>19</cp:revision>
  <dcterms:created xsi:type="dcterms:W3CDTF">2017-03-31T15:11:24Z</dcterms:created>
  <dcterms:modified xsi:type="dcterms:W3CDTF">2018-11-13T17:36:22Z</dcterms:modified>
</cp:coreProperties>
</file>