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24"/>
  </p:normalViewPr>
  <p:slideViewPr>
    <p:cSldViewPr snapToGrid="0" snapToObjects="1">
      <p:cViewPr varScale="1">
        <p:scale>
          <a:sx n="89" d="100"/>
          <a:sy n="89" d="100"/>
        </p:scale>
        <p:origin x="19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10/25/18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10/25/18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10/25/18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10/25/18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10/25/18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theaustralian/videos/10150794990344978/?pnref=story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hapeoflife.org/video/molluscs-octopus-camouflage" TargetMode="External"/><Relationship Id="rId2" Type="http://schemas.openxmlformats.org/officeDocument/2006/relationships/hyperlink" Target="http://shapeoflife.org/video/molluscs-survival-gam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afeshare.tv/x/ss58bed4d8a084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share.tv/x/TaaZD6gX4Rw" TargetMode="External"/><Relationship Id="rId2" Type="http://schemas.openxmlformats.org/officeDocument/2006/relationships/hyperlink" Target="https://safeshare.tv/x/5WkkJUDD4a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SmartSchoolHouse/videos/1278970945471466/?autoplay_reason=all_page_organic_allowed&amp;video_container_type=0&amp;video_creator_product_type=2&amp;app_id=2392950137&amp;live_video_guests=0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nationalgeographic.com/video/weirdest-clam-vs-world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ncyclopedia.com/plants-and-animals/animals/zoology-invertebrates/scallop)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Starter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57300"/>
            <a:ext cx="9798051" cy="4991099"/>
          </a:xfrm>
        </p:spPr>
        <p:txBody>
          <a:bodyPr>
            <a:noAutofit/>
          </a:bodyPr>
          <a:lstStyle/>
          <a:p>
            <a:r>
              <a:rPr lang="en-US" sz="2800" dirty="0"/>
              <a:t>1. What are the classes of echinoderms? </a:t>
            </a:r>
          </a:p>
          <a:p>
            <a:pPr lvl="1"/>
            <a:r>
              <a:rPr lang="en-US" sz="2400" dirty="0" err="1"/>
              <a:t>Asteroidea</a:t>
            </a:r>
            <a:endParaRPr lang="en-US" sz="2400" dirty="0"/>
          </a:p>
          <a:p>
            <a:pPr lvl="1"/>
            <a:r>
              <a:rPr lang="en-US" sz="2400" dirty="0" err="1"/>
              <a:t>Echinoidea</a:t>
            </a:r>
            <a:endParaRPr lang="en-US" sz="2400" dirty="0"/>
          </a:p>
          <a:p>
            <a:pPr lvl="1"/>
            <a:r>
              <a:rPr lang="en-US" sz="2400" dirty="0" err="1"/>
              <a:t>Holothuroidea</a:t>
            </a:r>
            <a:endParaRPr lang="en-US" sz="2400" dirty="0"/>
          </a:p>
          <a:p>
            <a:pPr lvl="1"/>
            <a:r>
              <a:rPr lang="en-US" sz="2400" dirty="0" err="1"/>
              <a:t>Ophiuroidea</a:t>
            </a:r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2. What is a keystone species?</a:t>
            </a:r>
          </a:p>
          <a:p>
            <a:pPr lvl="1"/>
            <a:r>
              <a:rPr lang="en-US" sz="2400" dirty="0"/>
              <a:t>If removed from an ecosystem, the food web collapses. </a:t>
            </a:r>
          </a:p>
        </p:txBody>
      </p:sp>
    </p:spTree>
    <p:extLst>
      <p:ext uri="{BB962C8B-B14F-4D97-AF65-F5344CB8AC3E}">
        <p14:creationId xmlns:p14="http://schemas.microsoft.com/office/powerpoint/2010/main" val="182109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4" descr="cas24204_07_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1"/>
            <a:ext cx="80772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897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Cephalopods! </a:t>
            </a:r>
          </a:p>
        </p:txBody>
      </p:sp>
      <p:pic>
        <p:nvPicPr>
          <p:cNvPr id="9011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524000"/>
            <a:ext cx="4864100" cy="1676400"/>
          </a:xfrm>
        </p:spPr>
      </p:pic>
      <p:pic>
        <p:nvPicPr>
          <p:cNvPr id="9011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889000"/>
            <a:ext cx="36449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29000"/>
            <a:ext cx="352583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3568700"/>
            <a:ext cx="3473450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8" name="TextBox 2"/>
          <p:cNvSpPr txBox="1">
            <a:spLocks noChangeArrowheads="1"/>
          </p:cNvSpPr>
          <p:nvPr/>
        </p:nvSpPr>
        <p:spPr bwMode="auto">
          <a:xfrm>
            <a:off x="1749426" y="6415089"/>
            <a:ext cx="2593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Tahoma" charset="0"/>
              <a:buChar char="–"/>
              <a:defRPr sz="28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Tahoma" charset="0"/>
              <a:buChar char="–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charset="2"/>
              <a:buChar char="v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charset="2"/>
              <a:buChar char="v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charset="2"/>
              <a:buChar char="v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charset="2"/>
              <a:buChar char="v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charset="2"/>
              <a:buChar char="v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hlinkClick r:id="rId6"/>
              </a:rPr>
              <a:t>Cuttlefish hunting video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871129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Phylum Mollusca worksheet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>
                <a:hlinkClick r:id="rId2"/>
              </a:rPr>
              <a:t>VIDEO: Shape of Life</a:t>
            </a:r>
            <a:endParaRPr lang="en-US" dirty="0"/>
          </a:p>
          <a:p>
            <a:pPr>
              <a:defRPr/>
            </a:pPr>
            <a:r>
              <a:rPr lang="en-US" dirty="0"/>
              <a:t>VIDEO: </a:t>
            </a:r>
            <a:r>
              <a:rPr lang="en-US" dirty="0">
                <a:hlinkClick r:id="rId3"/>
              </a:rPr>
              <a:t>Octopus Camouflage</a:t>
            </a:r>
            <a:endParaRPr lang="en-US" dirty="0"/>
          </a:p>
          <a:p>
            <a:pPr>
              <a:defRPr/>
            </a:pPr>
            <a:r>
              <a:rPr lang="en-US" dirty="0"/>
              <a:t>VIDEO: </a:t>
            </a:r>
            <a:r>
              <a:rPr lang="en-US" dirty="0">
                <a:hlinkClick r:id="rId4"/>
              </a:rPr>
              <a:t>Octopus through small opening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DUE Thursday 10/25 (Will go on 2</a:t>
            </a:r>
            <a:r>
              <a:rPr lang="en-US" baseline="30000" dirty="0"/>
              <a:t>nd</a:t>
            </a:r>
            <a:r>
              <a:rPr lang="en-US" dirty="0"/>
              <a:t> quarter grades) </a:t>
            </a:r>
          </a:p>
        </p:txBody>
      </p:sp>
    </p:spTree>
    <p:extLst>
      <p:ext uri="{BB962C8B-B14F-4D97-AF65-F5344CB8AC3E}">
        <p14:creationId xmlns:p14="http://schemas.microsoft.com/office/powerpoint/2010/main" val="1677619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/>
              <a:t>Molluscs (Phylum Mollusca)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524000"/>
            <a:ext cx="8229600" cy="50292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600" b="1" dirty="0">
                <a:cs typeface="+mn-cs"/>
              </a:rPr>
              <a:t>Basic characteristics: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Basic body plan: head, muscular </a:t>
            </a:r>
            <a:r>
              <a:rPr lang="en-US" sz="2400" i="1" dirty="0"/>
              <a:t>foot, </a:t>
            </a:r>
            <a:r>
              <a:rPr lang="en-US" sz="2400" dirty="0"/>
              <a:t>and visceral mass of internal organs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Body covered by skin-like </a:t>
            </a:r>
            <a:r>
              <a:rPr lang="en-US" sz="2400" i="1" dirty="0"/>
              <a:t>mantle</a:t>
            </a:r>
            <a:r>
              <a:rPr lang="en-US" sz="2400" dirty="0"/>
              <a:t> that often secretes shell of calcium carbonate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i="1" dirty="0"/>
              <a:t>Radula: </a:t>
            </a:r>
            <a:r>
              <a:rPr lang="en-US" sz="2400" dirty="0"/>
              <a:t>tooth structure for grazing and other types of feeding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Well developed nervous system with brain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Open circulatory system, complete digestive system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Large, successful group with nearly 100,000 known species but many remaining to be discovered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684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Mollusc</a:t>
            </a:r>
            <a:r>
              <a:rPr lang="en-US" dirty="0"/>
              <a:t> Anatomy (external)</a:t>
            </a:r>
          </a:p>
        </p:txBody>
      </p:sp>
      <p:pic>
        <p:nvPicPr>
          <p:cNvPr id="8192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7388" y="1539748"/>
            <a:ext cx="7599362" cy="4688015"/>
          </a:xfrm>
        </p:spPr>
      </p:pic>
    </p:spTree>
    <p:extLst>
      <p:ext uri="{BB962C8B-B14F-4D97-AF65-F5344CB8AC3E}">
        <p14:creationId xmlns:p14="http://schemas.microsoft.com/office/powerpoint/2010/main" val="121542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altLang="en-US"/>
              <a:t>Types of Molluscs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295400"/>
            <a:ext cx="8229600" cy="502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600" b="1" dirty="0"/>
              <a:t>Gastropods (Class </a:t>
            </a:r>
            <a:r>
              <a:rPr lang="en-US" altLang="en-US" sz="3600" b="1" dirty="0" err="1"/>
              <a:t>Gastropoda</a:t>
            </a:r>
            <a:r>
              <a:rPr lang="en-US" altLang="en-US" sz="3600" b="1" dirty="0"/>
              <a:t>)</a:t>
            </a:r>
          </a:p>
          <a:p>
            <a:pPr lvl="1" eaLnBrk="1" hangingPunct="1">
              <a:defRPr/>
            </a:pPr>
            <a:r>
              <a:rPr lang="en-US" altLang="en-US" sz="2400" dirty="0"/>
              <a:t>Largest group of </a:t>
            </a:r>
            <a:r>
              <a:rPr lang="en-US" altLang="en-US" sz="2400" dirty="0" err="1"/>
              <a:t>molluscs</a:t>
            </a:r>
            <a:r>
              <a:rPr lang="en-US" altLang="en-US" sz="2400" dirty="0"/>
              <a:t> (snails, limpets, abalones, sea slugs)</a:t>
            </a:r>
          </a:p>
          <a:p>
            <a:pPr lvl="1" eaLnBrk="1" hangingPunct="1">
              <a:defRPr/>
            </a:pPr>
            <a:r>
              <a:rPr lang="en-US" altLang="en-US" sz="2400" dirty="0" err="1"/>
              <a:t>Gastropoda</a:t>
            </a:r>
            <a:r>
              <a:rPr lang="en-US" altLang="en-US" sz="2400" dirty="0"/>
              <a:t> = </a:t>
            </a:r>
            <a:r>
              <a:rPr lang="ja-JP" altLang="en-US" sz="2400" dirty="0"/>
              <a:t>“</a:t>
            </a:r>
            <a:r>
              <a:rPr lang="en-US" altLang="ja-JP" sz="2400" dirty="0"/>
              <a:t>belly-footed</a:t>
            </a:r>
            <a:r>
              <a:rPr lang="ja-JP" altLang="en-US" sz="2400" dirty="0"/>
              <a:t>”</a:t>
            </a:r>
            <a:r>
              <a:rPr lang="en-US" altLang="ja-JP" sz="2400" dirty="0"/>
              <a:t> (internal organs over foot)</a:t>
            </a:r>
          </a:p>
          <a:p>
            <a:pPr lvl="1" eaLnBrk="1" hangingPunct="1">
              <a:defRPr/>
            </a:pPr>
            <a:r>
              <a:rPr lang="en-US" altLang="en-US" sz="2400" dirty="0"/>
              <a:t>Coiled shell on most species</a:t>
            </a:r>
          </a:p>
          <a:p>
            <a:pPr lvl="1" eaLnBrk="1" hangingPunct="1">
              <a:defRPr/>
            </a:pPr>
            <a:r>
              <a:rPr lang="en-US" altLang="en-US" sz="2400" dirty="0"/>
              <a:t>Radula for grazing on seaweeds; some are deposit feeders or even suspension feeders</a:t>
            </a:r>
          </a:p>
          <a:p>
            <a:pPr lvl="1" eaLnBrk="1" hangingPunct="1">
              <a:defRPr/>
            </a:pPr>
            <a:r>
              <a:rPr lang="en-US" altLang="en-US" sz="2400" dirty="0"/>
              <a:t>Some are carnivores and use radula to capture prey</a:t>
            </a:r>
          </a:p>
        </p:txBody>
      </p:sp>
    </p:spTree>
    <p:extLst>
      <p:ext uri="{BB962C8B-B14F-4D97-AF65-F5344CB8AC3E}">
        <p14:creationId xmlns:p14="http://schemas.microsoft.com/office/powerpoint/2010/main" val="500807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Box 1"/>
          <p:cNvSpPr txBox="1">
            <a:spLocks noChangeArrowheads="1"/>
          </p:cNvSpPr>
          <p:nvPr/>
        </p:nvSpPr>
        <p:spPr bwMode="auto">
          <a:xfrm>
            <a:off x="2667000" y="5245100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Tahoma" charset="0"/>
              <a:buChar char="–"/>
              <a:defRPr sz="28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Tahoma" charset="0"/>
              <a:buChar char="–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charset="2"/>
              <a:buChar char="v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charset="2"/>
              <a:buChar char="v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charset="2"/>
              <a:buChar char="v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charset="2"/>
              <a:buChar char="v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charset="2"/>
              <a:buChar char="v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hlinkClick r:id="rId2"/>
              </a:rPr>
              <a:t>Video</a:t>
            </a:r>
            <a:endParaRPr lang="en-US" altLang="en-US" sz="1800"/>
          </a:p>
        </p:txBody>
      </p:sp>
      <p:sp>
        <p:nvSpPr>
          <p:cNvPr id="83970" name="TextBox 2"/>
          <p:cNvSpPr txBox="1">
            <a:spLocks noChangeArrowheads="1"/>
          </p:cNvSpPr>
          <p:nvPr/>
        </p:nvSpPr>
        <p:spPr bwMode="auto">
          <a:xfrm>
            <a:off x="4572001" y="5429250"/>
            <a:ext cx="1679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Tahoma" charset="0"/>
              <a:buChar char="–"/>
              <a:defRPr sz="28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Tahoma" charset="0"/>
              <a:buChar char="–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charset="2"/>
              <a:buChar char="v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charset="2"/>
              <a:buChar char="v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charset="2"/>
              <a:buChar char="v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charset="2"/>
              <a:buChar char="v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charset="2"/>
              <a:buChar char="v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hlinkClick r:id="rId3"/>
              </a:rPr>
              <a:t>Another video!</a:t>
            </a:r>
            <a:endParaRPr lang="en-US" altLang="en-US" sz="1800"/>
          </a:p>
        </p:txBody>
      </p:sp>
      <p:pic>
        <p:nvPicPr>
          <p:cNvPr id="8397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5562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Box 1"/>
          <p:cNvSpPr txBox="1">
            <a:spLocks noChangeArrowheads="1"/>
          </p:cNvSpPr>
          <p:nvPr/>
        </p:nvSpPr>
        <p:spPr bwMode="auto">
          <a:xfrm>
            <a:off x="7820025" y="5830889"/>
            <a:ext cx="1347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Tahoma" charset="0"/>
              <a:buChar char="–"/>
              <a:defRPr sz="28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Tahoma" charset="0"/>
              <a:buChar char="–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charset="2"/>
              <a:buChar char="v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charset="2"/>
              <a:buChar char="v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charset="2"/>
              <a:buChar char="v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charset="2"/>
              <a:buChar char="v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charset="2"/>
              <a:buChar char="v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hlinkClick r:id="rId5"/>
              </a:rPr>
              <a:t>One more!!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076012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4" descr="cas24204_07_2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3255964"/>
            <a:ext cx="2549525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4" name="Picture 5" descr="cas24204_07_2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63901"/>
            <a:ext cx="2554288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6" descr="cas24204_07_22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685800"/>
            <a:ext cx="2562225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7" descr="cas24204_07_22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85801"/>
            <a:ext cx="25463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1538" y="1943100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Gastropods</a:t>
            </a:r>
          </a:p>
        </p:txBody>
      </p:sp>
    </p:spTree>
    <p:extLst>
      <p:ext uri="{BB962C8B-B14F-4D97-AF65-F5344CB8AC3E}">
        <p14:creationId xmlns:p14="http://schemas.microsoft.com/office/powerpoint/2010/main" val="588968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/>
              <a:t>Types of Molluscs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57175" y="1371600"/>
            <a:ext cx="10644188" cy="54864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endParaRPr lang="en-US" altLang="en-US" dirty="0"/>
          </a:p>
          <a:p>
            <a:pPr marL="0" indent="0">
              <a:lnSpc>
                <a:spcPct val="90000"/>
              </a:lnSpc>
              <a:defRPr/>
            </a:pPr>
            <a:r>
              <a:rPr lang="en-US" altLang="en-US" sz="2800" b="1" dirty="0"/>
              <a:t>Bivalves (Class Bivalvia)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/>
              <a:t>Specialized filter feeders: clams, oysters, scallops, mussels, shipworms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/>
              <a:t>Compressed body in </a:t>
            </a:r>
            <a:r>
              <a:rPr lang="en-US" altLang="en-US" sz="2400" i="1" dirty="0"/>
              <a:t>mantle cavity </a:t>
            </a:r>
            <a:r>
              <a:rPr lang="en-US" altLang="en-US" sz="2400" dirty="0"/>
              <a:t>between two shells or </a:t>
            </a:r>
            <a:r>
              <a:rPr lang="en-US" altLang="en-US" sz="2400" i="1" dirty="0"/>
              <a:t>valves </a:t>
            </a:r>
            <a:r>
              <a:rPr lang="en-US" altLang="en-US" sz="2400" dirty="0"/>
              <a:t>(= Bivalvia)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/>
              <a:t>Expanded, folded gills for respiration and filter feeding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/>
              <a:t>Water enters and exits mantle cavity through </a:t>
            </a:r>
            <a:r>
              <a:rPr lang="en-US" altLang="en-US" sz="2400" i="1" dirty="0"/>
              <a:t>siphons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/>
              <a:t>Head, radula absent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/>
              <a:t>Clams burrow (using muscular foot for burrowing), oysters and mussels attach to hard substrates or grow attached to each other, scallops are free-living </a:t>
            </a:r>
          </a:p>
        </p:txBody>
      </p:sp>
    </p:spTree>
    <p:extLst>
      <p:ext uri="{BB962C8B-B14F-4D97-AF65-F5344CB8AC3E}">
        <p14:creationId xmlns:p14="http://schemas.microsoft.com/office/powerpoint/2010/main" val="1041316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1"/>
            <a:ext cx="4718050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TextBox 1"/>
          <p:cNvSpPr txBox="1">
            <a:spLocks noChangeArrowheads="1"/>
          </p:cNvSpPr>
          <p:nvPr/>
        </p:nvSpPr>
        <p:spPr bwMode="auto">
          <a:xfrm>
            <a:off x="2633664" y="4946650"/>
            <a:ext cx="90392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Tahoma" charset="0"/>
              <a:buChar char="–"/>
              <a:defRPr sz="28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Tahoma" charset="0"/>
              <a:buChar char="–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charset="2"/>
              <a:buChar char="v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charset="2"/>
              <a:buChar char="v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charset="2"/>
              <a:buChar char="v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charset="2"/>
              <a:buChar char="v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charset="2"/>
              <a:buChar char="v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3"/>
              </a:rPr>
              <a:t>Video</a:t>
            </a: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Scallops link: </a:t>
            </a:r>
            <a:r>
              <a:rPr lang="en-US" sz="1800" u="sng" dirty="0">
                <a:hlinkClick r:id="rId4"/>
              </a:rPr>
              <a:t>https://www.encyclopedia.com/plants-and-animals/animals/zoology-invertebrates/scallop)</a:t>
            </a:r>
            <a:r>
              <a:rPr lang="en-US" sz="1800" dirty="0"/>
              <a:t> 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554125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/>
              <a:t>Types of Molluscs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171575"/>
            <a:ext cx="9853612" cy="54578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dirty="0"/>
              <a:t>Cephalopods (Class </a:t>
            </a:r>
            <a:r>
              <a:rPr lang="en-US" altLang="en-US" sz="2800" b="1" dirty="0" err="1"/>
              <a:t>Cephalopoda</a:t>
            </a:r>
            <a:r>
              <a:rPr lang="en-US" altLang="en-US" sz="2800" b="1" dirty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/>
              <a:t>Squids, octopuses, cuttlefishes, chambered nautilus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ja-JP" altLang="en-US" sz="2400" dirty="0"/>
              <a:t>“</a:t>
            </a:r>
            <a:r>
              <a:rPr lang="en-US" altLang="ja-JP" sz="2400" dirty="0"/>
              <a:t>Head-footed</a:t>
            </a:r>
            <a:r>
              <a:rPr lang="ja-JP" altLang="en-US" sz="2400" dirty="0"/>
              <a:t>”</a:t>
            </a:r>
            <a:r>
              <a:rPr lang="en-US" altLang="ja-JP" sz="2400" dirty="0"/>
              <a:t> (= </a:t>
            </a:r>
            <a:r>
              <a:rPr lang="en-US" altLang="ja-JP" sz="2400" dirty="0" err="1"/>
              <a:t>Cephalopoda</a:t>
            </a:r>
            <a:r>
              <a:rPr lang="en-US" altLang="ja-JP" sz="2400" dirty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/>
              <a:t>Fast swimming predators using water jet propulsion, water entering and exiting mantle cavity by way of </a:t>
            </a:r>
            <a:r>
              <a:rPr lang="en-US" altLang="en-US" sz="2400" i="1" dirty="0"/>
              <a:t>siphon</a:t>
            </a:r>
            <a:r>
              <a:rPr lang="en-US" altLang="en-US" sz="2400" dirty="0"/>
              <a:t> (</a:t>
            </a:r>
            <a:r>
              <a:rPr lang="en-US" altLang="en-US" sz="2400" i="1" dirty="0"/>
              <a:t>funnel</a:t>
            </a:r>
            <a:r>
              <a:rPr lang="en-US" altLang="en-US" sz="2400" dirty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/>
              <a:t>Well developed nervous system, with large, complex eyes, brain, nerves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/>
              <a:t>Thick mantle covering body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/>
              <a:t>Radula beak-like jaws to crush or rip prey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/>
              <a:t>Shell internal (the </a:t>
            </a:r>
            <a:r>
              <a:rPr lang="en-US" altLang="en-US" sz="2400" i="1" dirty="0"/>
              <a:t>pen</a:t>
            </a:r>
            <a:r>
              <a:rPr lang="en-US" altLang="en-US" sz="2400" dirty="0"/>
              <a:t> of squids) or absent 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2200" dirty="0"/>
              <a:t>Nautilus is the only cephalopod with external shell.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 err="1"/>
              <a:t>Chromatophores</a:t>
            </a:r>
            <a:r>
              <a:rPr lang="en-US" altLang="en-US" sz="2400" dirty="0"/>
              <a:t>: cells in skin can change the color and texture of their skin</a:t>
            </a:r>
          </a:p>
        </p:txBody>
      </p:sp>
    </p:spTree>
    <p:extLst>
      <p:ext uri="{BB962C8B-B14F-4D97-AF65-F5344CB8AC3E}">
        <p14:creationId xmlns:p14="http://schemas.microsoft.com/office/powerpoint/2010/main" val="344419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3305</TotalTime>
  <Words>420</Words>
  <Application>Microsoft Macintosh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メイリオ</vt:lpstr>
      <vt:lpstr>ＭＳ Ｐゴシック</vt:lpstr>
      <vt:lpstr>Arial</vt:lpstr>
      <vt:lpstr>Century Gothic</vt:lpstr>
      <vt:lpstr>Tahoma</vt:lpstr>
      <vt:lpstr>Wingdings 3</vt:lpstr>
      <vt:lpstr>Ion</vt:lpstr>
      <vt:lpstr>Starter Questions</vt:lpstr>
      <vt:lpstr>Molluscs (Phylum Mollusca)</vt:lpstr>
      <vt:lpstr>Mollusc Anatomy (external)</vt:lpstr>
      <vt:lpstr>Types of Molluscs</vt:lpstr>
      <vt:lpstr>PowerPoint Presentation</vt:lpstr>
      <vt:lpstr>PowerPoint Presentation</vt:lpstr>
      <vt:lpstr>Types of Molluscs</vt:lpstr>
      <vt:lpstr>PowerPoint Presentation</vt:lpstr>
      <vt:lpstr>Types of Molluscs</vt:lpstr>
      <vt:lpstr>PowerPoint Presentation</vt:lpstr>
      <vt:lpstr>Cephalopods! </vt:lpstr>
      <vt:lpstr>Assignment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Molluscs (Phylum Mollusca)</dc:title>
  <dc:creator>Microsoft Office User</dc:creator>
  <cp:lastModifiedBy>Microsoft Office User</cp:lastModifiedBy>
  <cp:revision>17</cp:revision>
  <dcterms:created xsi:type="dcterms:W3CDTF">2018-03-15T15:44:39Z</dcterms:created>
  <dcterms:modified xsi:type="dcterms:W3CDTF">2018-10-26T21:16:05Z</dcterms:modified>
</cp:coreProperties>
</file>