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4" r:id="rId2"/>
    <p:sldId id="256" r:id="rId3"/>
    <p:sldId id="259" r:id="rId4"/>
    <p:sldId id="260" r:id="rId5"/>
    <p:sldId id="272" r:id="rId6"/>
    <p:sldId id="257" r:id="rId7"/>
    <p:sldId id="258" r:id="rId8"/>
    <p:sldId id="268" r:id="rId9"/>
    <p:sldId id="269" r:id="rId10"/>
    <p:sldId id="270" r:id="rId11"/>
    <p:sldId id="277" r:id="rId12"/>
    <p:sldId id="271" r:id="rId13"/>
    <p:sldId id="267" r:id="rId14"/>
    <p:sldId id="266" r:id="rId15"/>
    <p:sldId id="264" r:id="rId16"/>
    <p:sldId id="273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/>
    <p:restoredTop sz="94576"/>
  </p:normalViewPr>
  <p:slideViewPr>
    <p:cSldViewPr snapToGrid="0" snapToObjects="1">
      <p:cViewPr varScale="1">
        <p:scale>
          <a:sx n="118" d="100"/>
          <a:sy n="118" d="100"/>
        </p:scale>
        <p:origin x="111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0388-1F8B-314B-BC90-7BDD963BE4B7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D943-382B-4345-96B7-14AE712548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0388-1F8B-314B-BC90-7BDD963BE4B7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D943-382B-4345-96B7-14AE712548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0388-1F8B-314B-BC90-7BDD963BE4B7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D943-382B-4345-96B7-14AE712548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0388-1F8B-314B-BC90-7BDD963BE4B7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D943-382B-4345-96B7-14AE712548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0388-1F8B-314B-BC90-7BDD963BE4B7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D943-382B-4345-96B7-14AE712548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0388-1F8B-314B-BC90-7BDD963BE4B7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D943-382B-4345-96B7-14AE712548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0388-1F8B-314B-BC90-7BDD963BE4B7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D943-382B-4345-96B7-14AE712548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0388-1F8B-314B-BC90-7BDD963BE4B7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D943-382B-4345-96B7-14AE712548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0388-1F8B-314B-BC90-7BDD963BE4B7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D943-382B-4345-96B7-14AE712548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0388-1F8B-314B-BC90-7BDD963BE4B7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D943-382B-4345-96B7-14AE712548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0388-1F8B-314B-BC90-7BDD963BE4B7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D943-382B-4345-96B7-14AE712548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0388-1F8B-314B-BC90-7BDD963BE4B7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D943-382B-4345-96B7-14AE712548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0CF0388-1F8B-314B-BC90-7BDD963BE4B7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8C84D943-382B-4345-96B7-14AE712548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ic.lawrencehallofscience.org/scienceview/scienceview.berkeley.edu/html/showcase/flash/fish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What are the three classes of fishes?</a:t>
            </a:r>
          </a:p>
          <a:p>
            <a:pPr lvl="1"/>
            <a:r>
              <a:rPr lang="en-US" dirty="0" err="1"/>
              <a:t>Osteichthyes</a:t>
            </a:r>
            <a:r>
              <a:rPr lang="en-US" dirty="0"/>
              <a:t>, </a:t>
            </a:r>
            <a:r>
              <a:rPr lang="en-US" dirty="0" err="1"/>
              <a:t>Chondrichthyes</a:t>
            </a:r>
            <a:r>
              <a:rPr lang="en-US" dirty="0"/>
              <a:t>, </a:t>
            </a:r>
            <a:r>
              <a:rPr lang="en-US" dirty="0" err="1"/>
              <a:t>Agnatha</a:t>
            </a:r>
            <a:endParaRPr lang="en-US" dirty="0"/>
          </a:p>
          <a:p>
            <a:r>
              <a:rPr lang="en-US" dirty="0"/>
              <a:t>2. List two characteristics of bony fishes</a:t>
            </a:r>
          </a:p>
          <a:p>
            <a:pPr lvl="1"/>
            <a:r>
              <a:rPr lang="en-US" dirty="0"/>
              <a:t>Opercula, swim bladder, lateral line, </a:t>
            </a:r>
            <a:r>
              <a:rPr lang="en-US" dirty="0" err="1"/>
              <a:t>ctenoid</a:t>
            </a:r>
            <a:r>
              <a:rPr lang="en-US" dirty="0"/>
              <a:t> or cycloid scales, bony skeleton</a:t>
            </a:r>
          </a:p>
          <a:p>
            <a:r>
              <a:rPr lang="en-US" dirty="0"/>
              <a:t>3. List two characteristics of </a:t>
            </a:r>
            <a:r>
              <a:rPr lang="en-US" dirty="0" err="1"/>
              <a:t>cartilagenous</a:t>
            </a:r>
            <a:r>
              <a:rPr lang="en-US" dirty="0"/>
              <a:t> fishes</a:t>
            </a:r>
          </a:p>
          <a:p>
            <a:pPr lvl="1"/>
            <a:r>
              <a:rPr lang="en-US" dirty="0"/>
              <a:t>Open gills, </a:t>
            </a:r>
            <a:r>
              <a:rPr lang="en-US" dirty="0" err="1"/>
              <a:t>placoid</a:t>
            </a:r>
            <a:r>
              <a:rPr lang="en-US" dirty="0"/>
              <a:t> scales, skeleton of cartilage, ventral mouth, males have claspers, spiracles </a:t>
            </a:r>
          </a:p>
        </p:txBody>
      </p:sp>
    </p:spTree>
    <p:extLst>
      <p:ext uri="{BB962C8B-B14F-4D97-AF65-F5344CB8AC3E}">
        <p14:creationId xmlns:p14="http://schemas.microsoft.com/office/powerpoint/2010/main" val="62915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shapes cont.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Dorsoventrally</a:t>
            </a:r>
            <a:r>
              <a:rPr lang="en-US" b="1" dirty="0"/>
              <a:t> depressed</a:t>
            </a:r>
            <a:r>
              <a:rPr lang="en-US" dirty="0"/>
              <a:t>: </a:t>
            </a:r>
            <a:r>
              <a:rPr lang="en-US" b="1" dirty="0"/>
              <a:t>flattened top to bottom</a:t>
            </a:r>
            <a:r>
              <a:rPr lang="en-US" dirty="0"/>
              <a:t>. Demersal (bottom-dwelling). May be ambush hunters or hide from predators, or feed on organisms in the substrate.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899" y="3124199"/>
            <a:ext cx="4565651" cy="28249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21200" y="6083300"/>
            <a:ext cx="387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Rays are </a:t>
            </a:r>
            <a:r>
              <a:rPr lang="en-US" dirty="0" err="1"/>
              <a:t>dorsoventrally</a:t>
            </a:r>
            <a:r>
              <a:rPr lang="en-US" dirty="0"/>
              <a:t> depressed</a:t>
            </a:r>
          </a:p>
        </p:txBody>
      </p:sp>
    </p:spTree>
    <p:extLst>
      <p:ext uri="{BB962C8B-B14F-4D97-AF65-F5344CB8AC3E}">
        <p14:creationId xmlns:p14="http://schemas.microsoft.com/office/powerpoint/2010/main" val="1513426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Laterally or </a:t>
            </a:r>
            <a:r>
              <a:rPr lang="en-US" dirty="0" err="1"/>
              <a:t>Dorsoventrally</a:t>
            </a:r>
            <a:r>
              <a:rPr lang="en-US" dirty="0"/>
              <a:t> compressed?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4756651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Flounders, halibut</a:t>
            </a:r>
          </a:p>
          <a:p>
            <a:r>
              <a:rPr lang="en-US" dirty="0"/>
              <a:t>Demersal fish, ambush predators</a:t>
            </a:r>
          </a:p>
          <a:p>
            <a:r>
              <a:rPr lang="en-US" dirty="0"/>
              <a:t>These fish LOOK like they are dorsoventrally flattened, but are actually laterally flattened. </a:t>
            </a:r>
          </a:p>
          <a:p>
            <a:r>
              <a:rPr lang="en-US" dirty="0"/>
              <a:t>Both eyes are on one side of the face, they lie on their other side on the benthic surface. </a:t>
            </a:r>
          </a:p>
          <a:p>
            <a:r>
              <a:rPr lang="en-US" dirty="0"/>
              <a:t>Metamorphosis video: http://</a:t>
            </a:r>
            <a:r>
              <a:rPr lang="en-US" dirty="0" err="1"/>
              <a:t>viewpure.com</a:t>
            </a:r>
            <a:r>
              <a:rPr lang="en-US" dirty="0"/>
              <a:t>/qePwW44HhNg?ref=</a:t>
            </a:r>
            <a:r>
              <a:rPr lang="en-US" dirty="0" err="1"/>
              <a:t>bkmk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929" y="1213184"/>
            <a:ext cx="3737115" cy="2111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601" y="3681663"/>
            <a:ext cx="3721768" cy="279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66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shapes cont.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1625599"/>
          </a:xfrm>
        </p:spPr>
        <p:txBody>
          <a:bodyPr/>
          <a:lstStyle/>
          <a:p>
            <a:r>
              <a:rPr lang="en-US" b="1" dirty="0"/>
              <a:t>Snake- or ribbon-like</a:t>
            </a:r>
            <a:r>
              <a:rPr lang="en-US" dirty="0"/>
              <a:t>: burrowing fish or live in holes in rocks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51" y="2119313"/>
            <a:ext cx="4406900" cy="3305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0700" y="5549900"/>
            <a:ext cx="11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Grass eel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86" y="2311917"/>
            <a:ext cx="4518611" cy="241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6900" y="5029200"/>
            <a:ext cx="123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Moray eel</a:t>
            </a:r>
          </a:p>
        </p:txBody>
      </p:sp>
    </p:spTree>
    <p:extLst>
      <p:ext uri="{BB962C8B-B14F-4D97-AF65-F5344CB8AC3E}">
        <p14:creationId xmlns:p14="http://schemas.microsoft.com/office/powerpoint/2010/main" val="501586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Color Patterns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11480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en-US" sz="2000" b="1" i="1" dirty="0"/>
              <a:t>Countershading</a:t>
            </a:r>
            <a:r>
              <a:rPr lang="en-US" sz="2000" dirty="0"/>
              <a:t>, the dorsal surface is darker than the ventral (belly) surface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800" dirty="0"/>
              <a:t>When seen from above, the darker coloration of the dorsal surface blends in with the darker color of the ocean bottom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800" dirty="0"/>
              <a:t>When seen from below, the lighter ventral surface blends in with the lighter color of the ocean surface</a:t>
            </a:r>
          </a:p>
          <a:p>
            <a:pPr lvl="1" eaLnBrk="1" hangingPunct="1">
              <a:defRPr/>
            </a:pPr>
            <a:r>
              <a:rPr lang="en-US" sz="2000" b="1" i="1" dirty="0"/>
              <a:t>Disruptive coloration </a:t>
            </a:r>
            <a:r>
              <a:rPr lang="en-US" sz="2000" dirty="0"/>
              <a:t>- bars or stripes that help break up the silhouette for predator avoidance</a:t>
            </a:r>
          </a:p>
          <a:p>
            <a:pPr lvl="1" eaLnBrk="1" hangingPunct="1">
              <a:defRPr/>
            </a:pPr>
            <a:r>
              <a:rPr lang="en-US" sz="2000" b="1" i="1" dirty="0"/>
              <a:t>Cryptic coloration </a:t>
            </a:r>
            <a:r>
              <a:rPr lang="en-US" sz="2000" dirty="0"/>
              <a:t>- coloration that helps blend in with the background</a:t>
            </a:r>
          </a:p>
          <a:p>
            <a:pPr lvl="1" eaLnBrk="1" hangingPunct="1">
              <a:defRPr/>
            </a:pPr>
            <a:r>
              <a:rPr lang="en-US" sz="2000" b="1" i="1" dirty="0"/>
              <a:t>Warning coloration </a:t>
            </a:r>
            <a:r>
              <a:rPr lang="en-US" sz="2000" dirty="0"/>
              <a:t>- color to advertise bad taste or poisonous nature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5338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495" b="9495"/>
          <a:stretch>
            <a:fillRect/>
          </a:stretch>
        </p:blipFill>
        <p:spPr>
          <a:xfrm>
            <a:off x="312469" y="330300"/>
            <a:ext cx="3580880" cy="19339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25" y="2785961"/>
            <a:ext cx="2540000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650" y="373347"/>
            <a:ext cx="3158566" cy="2101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5317" y="2762990"/>
            <a:ext cx="2932481" cy="19357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831" y="4829967"/>
            <a:ext cx="2614882" cy="1834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3654" y="4812164"/>
            <a:ext cx="2731296" cy="20458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08E093-3453-CC4B-9C23-D8B9CD413AF6}"/>
              </a:ext>
            </a:extLst>
          </p:cNvPr>
          <p:cNvSpPr txBox="1"/>
          <p:nvPr/>
        </p:nvSpPr>
        <p:spPr>
          <a:xfrm>
            <a:off x="540725" y="1872263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disruptive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81ED4E-5090-2045-A155-7E88AD5F7DAF}"/>
              </a:ext>
            </a:extLst>
          </p:cNvPr>
          <p:cNvSpPr txBox="1"/>
          <p:nvPr/>
        </p:nvSpPr>
        <p:spPr>
          <a:xfrm>
            <a:off x="1374809" y="4123807"/>
            <a:ext cx="1705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Countershading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D9F89F-3B50-A541-8607-59CCFDBB6AC3}"/>
              </a:ext>
            </a:extLst>
          </p:cNvPr>
          <p:cNvSpPr txBox="1"/>
          <p:nvPr/>
        </p:nvSpPr>
        <p:spPr>
          <a:xfrm>
            <a:off x="5007428" y="278596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cryptic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D30B25-3BD8-EE49-97A6-44703F5C35BE}"/>
              </a:ext>
            </a:extLst>
          </p:cNvPr>
          <p:cNvSpPr txBox="1"/>
          <p:nvPr/>
        </p:nvSpPr>
        <p:spPr>
          <a:xfrm>
            <a:off x="4565650" y="2065112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disruptive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3B2960-DC2D-F840-953C-8A94D2211060}"/>
              </a:ext>
            </a:extLst>
          </p:cNvPr>
          <p:cNvSpPr txBox="1"/>
          <p:nvPr/>
        </p:nvSpPr>
        <p:spPr>
          <a:xfrm>
            <a:off x="855532" y="6294955"/>
            <a:ext cx="10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5765D4-8B42-F547-BE3C-E560792EED34}"/>
              </a:ext>
            </a:extLst>
          </p:cNvPr>
          <p:cNvSpPr txBox="1"/>
          <p:nvPr/>
        </p:nvSpPr>
        <p:spPr>
          <a:xfrm>
            <a:off x="5160417" y="6479621"/>
            <a:ext cx="10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warning</a:t>
            </a:r>
          </a:p>
        </p:txBody>
      </p:sp>
    </p:spTree>
    <p:extLst>
      <p:ext uri="{BB962C8B-B14F-4D97-AF65-F5344CB8AC3E}">
        <p14:creationId xmlns:p14="http://schemas.microsoft.com/office/powerpoint/2010/main" val="2047302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 Fish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 Go </a:t>
            </a:r>
            <a:r>
              <a:rPr lang="en-US" dirty="0">
                <a:hlinkClick r:id="rId2"/>
              </a:rPr>
              <a:t>to: https://static.lawrencehallofscience.org/scienceview/scienceview.berkeley.edu/html/showcase/flash/fish.html </a:t>
            </a:r>
            <a:endParaRPr lang="en-US" dirty="0"/>
          </a:p>
          <a:p>
            <a:r>
              <a:rPr lang="en-US" dirty="0"/>
              <a:t>Read the instructions, create a SUCCESSFUL body design for each habitat. Fill out the worksheet; be sure to draw all of your creations! </a:t>
            </a:r>
          </a:p>
          <a:p>
            <a:r>
              <a:rPr lang="en-US" dirty="0"/>
              <a:t>2. Design your own fish! </a:t>
            </a:r>
            <a:r>
              <a:rPr lang="en-US" b="1" dirty="0"/>
              <a:t>Follow the instructions and rubric. </a:t>
            </a:r>
          </a:p>
          <a:p>
            <a:r>
              <a:rPr lang="en-US" b="1" dirty="0"/>
              <a:t>Due Monday 11/19. </a:t>
            </a:r>
          </a:p>
        </p:txBody>
      </p:sp>
    </p:spTree>
    <p:extLst>
      <p:ext uri="{BB962C8B-B14F-4D97-AF65-F5344CB8AC3E}">
        <p14:creationId xmlns:p14="http://schemas.microsoft.com/office/powerpoint/2010/main" val="3919770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4635"/>
          </a:xfrm>
        </p:spPr>
        <p:txBody>
          <a:bodyPr/>
          <a:lstStyle/>
          <a:p>
            <a:r>
              <a:rPr lang="en-US" dirty="0"/>
              <a:t>STARTER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23" y="842211"/>
            <a:ext cx="8042276" cy="4343400"/>
          </a:xfrm>
        </p:spPr>
        <p:txBody>
          <a:bodyPr/>
          <a:lstStyle/>
          <a:p>
            <a:r>
              <a:rPr lang="en-US" dirty="0"/>
              <a:t>1-6 Write the fin names that correspond with the numbers.</a:t>
            </a:r>
          </a:p>
          <a:p>
            <a:r>
              <a:rPr lang="en-US" dirty="0"/>
              <a:t>7.What are the two classes of fish? </a:t>
            </a:r>
          </a:p>
          <a:p>
            <a:r>
              <a:rPr lang="en-US" dirty="0"/>
              <a:t>8.  List 3 types of color patterns in fish.</a:t>
            </a:r>
          </a:p>
        </p:txBody>
      </p:sp>
      <p:pic>
        <p:nvPicPr>
          <p:cNvPr id="4" name="Content Placeholder 3" descr="fins imag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9391" r="-12695" b="-7387"/>
          <a:stretch/>
        </p:blipFill>
        <p:spPr>
          <a:xfrm>
            <a:off x="323349" y="2480678"/>
            <a:ext cx="9369425" cy="447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08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Anatomy Lab: rotate through each fish specimen. Fill in your lab sheet. Make sure you can identify all the fins, gills, lateral lines, and spiracles (if present). Decide if the fish is a bony fish or </a:t>
            </a:r>
            <a:r>
              <a:rPr lang="en-US" dirty="0" err="1"/>
              <a:t>cartilagenous</a:t>
            </a:r>
            <a:r>
              <a:rPr lang="en-US" dirty="0"/>
              <a:t> </a:t>
            </a:r>
            <a:r>
              <a:rPr lang="en-US" b="1" dirty="0"/>
              <a:t>based on its external appearance </a:t>
            </a:r>
            <a:r>
              <a:rPr lang="en-US" dirty="0"/>
              <a:t>(i.e., you can’t see bones or swim bladders)</a:t>
            </a:r>
          </a:p>
          <a:p>
            <a:r>
              <a:rPr lang="en-US" dirty="0"/>
              <a:t>When done, get your computer. Complete the Fish physiology worksheet from the website link. </a:t>
            </a:r>
          </a:p>
        </p:txBody>
      </p:sp>
    </p:spTree>
    <p:extLst>
      <p:ext uri="{BB962C8B-B14F-4D97-AF65-F5344CB8AC3E}">
        <p14:creationId xmlns:p14="http://schemas.microsoft.com/office/powerpoint/2010/main" val="531763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Fish: External Anatomy and Adaptations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1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Fins and Swimming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Pectoral fins </a:t>
            </a:r>
            <a:r>
              <a:rPr lang="en-US" dirty="0"/>
              <a:t>(paired; analogous to arms in humans): provide stabilization, steering, and some propulsion.</a:t>
            </a:r>
          </a:p>
          <a:p>
            <a:r>
              <a:rPr lang="en-US" b="1" dirty="0"/>
              <a:t>Pelvic fins </a:t>
            </a:r>
            <a:r>
              <a:rPr lang="en-US" dirty="0"/>
              <a:t>(paired; analogous to hind legs): stabilization, steering, stopping.</a:t>
            </a:r>
          </a:p>
          <a:p>
            <a:r>
              <a:rPr lang="en-US" b="1" dirty="0"/>
              <a:t>Dorsal fin </a:t>
            </a:r>
            <a:r>
              <a:rPr lang="en-US" dirty="0"/>
              <a:t>(not paired, but some fish have more than one): Stabilization</a:t>
            </a:r>
          </a:p>
          <a:p>
            <a:r>
              <a:rPr lang="en-US" b="1" dirty="0"/>
              <a:t>Caudal fin</a:t>
            </a:r>
            <a:r>
              <a:rPr lang="en-US" dirty="0"/>
              <a:t>: tail fin. Propulsion and stabilization.</a:t>
            </a:r>
          </a:p>
          <a:p>
            <a:r>
              <a:rPr lang="en-US" b="1" dirty="0"/>
              <a:t>Anal fin</a:t>
            </a:r>
            <a:r>
              <a:rPr lang="en-US" dirty="0"/>
              <a:t>: on ventral surface, for stabilization.  </a:t>
            </a:r>
          </a:p>
          <a:p>
            <a:r>
              <a:rPr lang="en-US" b="1" dirty="0" err="1"/>
              <a:t>Finlets</a:t>
            </a:r>
            <a:r>
              <a:rPr lang="en-US" b="1" dirty="0"/>
              <a:t> and caudal keel</a:t>
            </a:r>
            <a:r>
              <a:rPr lang="en-US" dirty="0"/>
              <a:t>: found in some fast-swimming fish. Stabilization and hydrodynamics.</a:t>
            </a:r>
          </a:p>
          <a:p>
            <a:r>
              <a:rPr lang="en-US" b="1" dirty="0"/>
              <a:t>Adipose</a:t>
            </a:r>
            <a:r>
              <a:rPr lang="en-US" dirty="0"/>
              <a:t>:  on ventral surface in front of tail, possibly sensory.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60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5"/>
            <a:ext cx="8042276" cy="2084845"/>
          </a:xfrm>
        </p:spPr>
        <p:txBody>
          <a:bodyPr/>
          <a:lstStyle/>
          <a:p>
            <a:pPr algn="l"/>
            <a:r>
              <a:rPr lang="en-US" sz="2000" dirty="0"/>
              <a:t>1. Pectoral</a:t>
            </a:r>
            <a:br>
              <a:rPr lang="en-US" sz="2000" dirty="0"/>
            </a:br>
            <a:r>
              <a:rPr lang="en-US" sz="2000" dirty="0"/>
              <a:t>2. Pelvic</a:t>
            </a:r>
            <a:br>
              <a:rPr lang="en-US" sz="2000" dirty="0"/>
            </a:br>
            <a:r>
              <a:rPr lang="en-US" sz="2000" dirty="0"/>
              <a:t>3. Dorsal</a:t>
            </a:r>
            <a:br>
              <a:rPr lang="en-US" sz="2000" dirty="0"/>
            </a:br>
            <a:r>
              <a:rPr lang="en-US" sz="2000" dirty="0"/>
              <a:t>4. </a:t>
            </a:r>
            <a:r>
              <a:rPr lang="en-US" sz="2000" dirty="0" err="1"/>
              <a:t>Finlet</a:t>
            </a:r>
            <a:r>
              <a:rPr lang="en-US" sz="2000" dirty="0"/>
              <a:t>/keel</a:t>
            </a:r>
            <a:br>
              <a:rPr lang="en-US" sz="2000" dirty="0"/>
            </a:br>
            <a:r>
              <a:rPr lang="en-US" sz="2000" dirty="0"/>
              <a:t>5. Anal </a:t>
            </a:r>
            <a:br>
              <a:rPr lang="en-US" sz="2000" dirty="0"/>
            </a:br>
            <a:r>
              <a:rPr lang="en-US" sz="2000" dirty="0"/>
              <a:t>6. caudal  </a:t>
            </a:r>
          </a:p>
        </p:txBody>
      </p:sp>
      <p:pic>
        <p:nvPicPr>
          <p:cNvPr id="4" name="Content Placeholder 3" descr="fins image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9391" r="-12695" b="-7387"/>
          <a:stretch/>
        </p:blipFill>
        <p:spPr>
          <a:xfrm>
            <a:off x="215065" y="1818941"/>
            <a:ext cx="9369425" cy="4478338"/>
          </a:xfrm>
        </p:spPr>
      </p:pic>
    </p:spTree>
    <p:extLst>
      <p:ext uri="{BB962C8B-B14F-4D97-AF65-F5344CB8AC3E}">
        <p14:creationId xmlns:p14="http://schemas.microsoft.com/office/powerpoint/2010/main" val="3905174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43326"/>
          </a:xfrm>
        </p:spPr>
        <p:txBody>
          <a:bodyPr/>
          <a:lstStyle/>
          <a:p>
            <a:r>
              <a:rPr lang="en-US" dirty="0"/>
              <a:t>Mouth and Feeding Habits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50902"/>
            <a:ext cx="8042276" cy="4343400"/>
          </a:xfrm>
        </p:spPr>
        <p:txBody>
          <a:bodyPr/>
          <a:lstStyle/>
          <a:p>
            <a:r>
              <a:rPr lang="en-US" b="1" dirty="0"/>
              <a:t>Inferior or ventrally </a:t>
            </a:r>
            <a:r>
              <a:rPr lang="en-US" dirty="0"/>
              <a:t>positioned mouths: eat prey in substrate or by attacking from above.</a:t>
            </a:r>
          </a:p>
          <a:p>
            <a:r>
              <a:rPr lang="en-US" b="1" dirty="0"/>
              <a:t>Superior: </a:t>
            </a:r>
            <a:r>
              <a:rPr lang="en-US" dirty="0"/>
              <a:t>mouth toward top of face. Eat from surface of water.</a:t>
            </a:r>
          </a:p>
          <a:p>
            <a:r>
              <a:rPr lang="en-US" b="1" dirty="0"/>
              <a:t>Terminal</a:t>
            </a:r>
            <a:r>
              <a:rPr lang="en-US" dirty="0"/>
              <a:t>: mouth at middle of head at the end. Feed on what’s ahead of  them (filter feed) or chase prey.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63" y="3803652"/>
            <a:ext cx="46355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08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Mouth and Feeding Habits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Mouth structure and position tell the diet of fishes</a:t>
            </a:r>
          </a:p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The </a:t>
            </a:r>
            <a:r>
              <a:rPr lang="ja-JP" altLang="en-US" dirty="0">
                <a:latin typeface="Tahoma" charset="0"/>
                <a:ea typeface="ＭＳ Ｐゴシック" charset="0"/>
              </a:rPr>
              <a:t>“</a:t>
            </a:r>
            <a:r>
              <a:rPr lang="en-US" dirty="0">
                <a:latin typeface="Tahoma" charset="0"/>
                <a:ea typeface="ＭＳ Ｐゴシック" charset="0"/>
              </a:rPr>
              <a:t>beak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r>
              <a:rPr lang="en-US" dirty="0">
                <a:latin typeface="Tahoma" charset="0"/>
                <a:ea typeface="ＭＳ Ｐゴシック" charset="0"/>
              </a:rPr>
              <a:t> (fused teeth) of parrotfishes is used for scraping algae and other organisms off hard surfaces</a:t>
            </a:r>
          </a:p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The long tube-like mouth of butterfly fishes to feed on corals or plankton. They pick at small prey. </a:t>
            </a:r>
          </a:p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The rows of sharp teeth and a wide mouth of the barracuda to capture its prey – other fishes</a:t>
            </a:r>
          </a:p>
          <a:p>
            <a:r>
              <a:rPr lang="en-US" dirty="0" err="1"/>
              <a:t>Slipmouths</a:t>
            </a:r>
            <a:r>
              <a:rPr lang="en-US" dirty="0"/>
              <a:t> or </a:t>
            </a:r>
            <a:r>
              <a:rPr lang="en-US" dirty="0" err="1"/>
              <a:t>ponyfish</a:t>
            </a:r>
            <a:r>
              <a:rPr lang="en-US" dirty="0"/>
              <a:t> have an extendable jaw. Eat mollusks and sometimes algae. </a:t>
            </a:r>
          </a:p>
        </p:txBody>
      </p:sp>
    </p:spTree>
    <p:extLst>
      <p:ext uri="{BB962C8B-B14F-4D97-AF65-F5344CB8AC3E}">
        <p14:creationId xmlns:p14="http://schemas.microsoft.com/office/powerpoint/2010/main" val="932003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as24204_08_1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81" t="-5556" r="-1656" b="1"/>
          <a:stretch/>
        </p:blipFill>
        <p:spPr bwMode="auto">
          <a:xfrm>
            <a:off x="-1423988" y="0"/>
            <a:ext cx="10015538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23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Shapes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444532"/>
            <a:ext cx="8474076" cy="434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Determined by habitat (where they live) </a:t>
            </a:r>
          </a:p>
          <a:p>
            <a:r>
              <a:rPr lang="en-US" b="1" dirty="0"/>
              <a:t>Fusiform-</a:t>
            </a:r>
            <a:r>
              <a:rPr lang="en-US" dirty="0"/>
              <a:t> streamlined. Fast or long-distance swimmers. Mainly in the open ocean.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Tuna: live in the vast open ocean. Swim continuously.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884" y="3129278"/>
            <a:ext cx="5566816" cy="21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3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shapes cont.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130799"/>
          </a:xfrm>
        </p:spPr>
        <p:txBody>
          <a:bodyPr>
            <a:normAutofit/>
          </a:bodyPr>
          <a:lstStyle/>
          <a:p>
            <a:r>
              <a:rPr lang="en-US" b="1" dirty="0"/>
              <a:t>Laterally compressed: flattened side to side</a:t>
            </a:r>
            <a:r>
              <a:rPr lang="en-US" dirty="0"/>
              <a:t>. Maneuvering through tight habitats like coral reefs or kelp forests.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Lookdowns: live in shallow coastal waters that are rocky or have coral reefs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3" y="2882901"/>
            <a:ext cx="5791200" cy="26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55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12567</TotalTime>
  <Words>806</Words>
  <Application>Microsoft Macintosh PowerPoint</Application>
  <PresentationFormat>On-screen Show (4:3)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Ｐゴシック</vt:lpstr>
      <vt:lpstr>News Gothic MT</vt:lpstr>
      <vt:lpstr>Tahoma</vt:lpstr>
      <vt:lpstr>Wingdings 2</vt:lpstr>
      <vt:lpstr>Breeze</vt:lpstr>
      <vt:lpstr>Starter</vt:lpstr>
      <vt:lpstr>Fish: External Anatomy and Adaptations</vt:lpstr>
      <vt:lpstr>Fins and Swimming</vt:lpstr>
      <vt:lpstr>1. Pectoral 2. Pelvic 3. Dorsal 4. Finlet/keel 5. Anal  6. caudal  </vt:lpstr>
      <vt:lpstr>Mouth and Feeding Habits</vt:lpstr>
      <vt:lpstr>Mouth and Feeding Habits</vt:lpstr>
      <vt:lpstr>PowerPoint Presentation</vt:lpstr>
      <vt:lpstr>Body Shapes</vt:lpstr>
      <vt:lpstr>Body shapes cont. </vt:lpstr>
      <vt:lpstr>Body shapes cont. </vt:lpstr>
      <vt:lpstr>Laterally or Dorsoventrally compressed? </vt:lpstr>
      <vt:lpstr>Body shapes cont. </vt:lpstr>
      <vt:lpstr>Color Patterns</vt:lpstr>
      <vt:lpstr>PowerPoint Presentation</vt:lpstr>
      <vt:lpstr>Design a Fish</vt:lpstr>
      <vt:lpstr>STARTER</vt:lpstr>
      <vt:lpstr>Assignment</vt:lpstr>
    </vt:vector>
  </TitlesOfParts>
  <Company>Canyons School District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 Anatomy and Adaptations</dc:title>
  <dc:creator>Vanessa Fravel</dc:creator>
  <cp:lastModifiedBy>Microsoft Office User</cp:lastModifiedBy>
  <cp:revision>43</cp:revision>
  <cp:lastPrinted>2017-03-27T13:24:29Z</cp:lastPrinted>
  <dcterms:created xsi:type="dcterms:W3CDTF">2015-10-28T16:07:27Z</dcterms:created>
  <dcterms:modified xsi:type="dcterms:W3CDTF">2018-11-12T23:07:01Z</dcterms:modified>
</cp:coreProperties>
</file>