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6" r:id="rId3"/>
    <p:sldId id="317" r:id="rId4"/>
    <p:sldId id="257" r:id="rId5"/>
    <p:sldId id="258" r:id="rId6"/>
    <p:sldId id="259" r:id="rId7"/>
    <p:sldId id="260" r:id="rId8"/>
    <p:sldId id="261" r:id="rId9"/>
    <p:sldId id="319" r:id="rId10"/>
    <p:sldId id="297" r:id="rId11"/>
    <p:sldId id="296" r:id="rId12"/>
    <p:sldId id="295" r:id="rId13"/>
    <p:sldId id="267" r:id="rId14"/>
    <p:sldId id="268" r:id="rId15"/>
    <p:sldId id="323" r:id="rId16"/>
    <p:sldId id="270" r:id="rId17"/>
    <p:sldId id="3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p:restoredTop sz="94624"/>
  </p:normalViewPr>
  <p:slideViewPr>
    <p:cSldViewPr snapToGrid="0" snapToObjects="1">
      <p:cViewPr varScale="1">
        <p:scale>
          <a:sx n="89" d="100"/>
          <a:sy n="89" d="100"/>
        </p:scale>
        <p:origin x="19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9D5B-5739-4840-9276-6217D5172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6C40ED-996B-334B-9EF7-626C2F7727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7B2AC-5A05-0644-9087-D725FD1E2B48}"/>
              </a:ext>
            </a:extLst>
          </p:cNvPr>
          <p:cNvSpPr>
            <a:spLocks noGrp="1"/>
          </p:cNvSpPr>
          <p:nvPr>
            <p:ph type="dt" sz="half" idx="10"/>
          </p:nvPr>
        </p:nvSpPr>
        <p:spPr/>
        <p:txBody>
          <a:bodyPr/>
          <a:lstStyle/>
          <a:p>
            <a:fld id="{DC8DDC6F-34DF-5944-AAC7-82E34D64E866}" type="datetimeFigureOut">
              <a:rPr lang="en-US" smtClean="0"/>
              <a:t>8/23/18</a:t>
            </a:fld>
            <a:endParaRPr lang="en-US"/>
          </a:p>
        </p:txBody>
      </p:sp>
      <p:sp>
        <p:nvSpPr>
          <p:cNvPr id="5" name="Footer Placeholder 4">
            <a:extLst>
              <a:ext uri="{FF2B5EF4-FFF2-40B4-BE49-F238E27FC236}">
                <a16:creationId xmlns:a16="http://schemas.microsoft.com/office/drawing/2014/main" id="{C93A1480-6EE4-9446-BB02-134EA3D35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7E3E0-C4A3-9242-A856-9E019C1B1AE1}"/>
              </a:ext>
            </a:extLst>
          </p:cNvPr>
          <p:cNvSpPr>
            <a:spLocks noGrp="1"/>
          </p:cNvSpPr>
          <p:nvPr>
            <p:ph type="sldNum" sz="quarter" idx="12"/>
          </p:nvPr>
        </p:nvSpPr>
        <p:spPr/>
        <p:txBody>
          <a:bodyPr/>
          <a:lstStyle/>
          <a:p>
            <a:fld id="{732A9775-DDB9-5448-8A2A-6168DC94DA33}" type="slidenum">
              <a:rPr lang="en-US" smtClean="0"/>
              <a:t>‹#›</a:t>
            </a:fld>
            <a:endParaRPr lang="en-US"/>
          </a:p>
        </p:txBody>
      </p:sp>
    </p:spTree>
    <p:extLst>
      <p:ext uri="{BB962C8B-B14F-4D97-AF65-F5344CB8AC3E}">
        <p14:creationId xmlns:p14="http://schemas.microsoft.com/office/powerpoint/2010/main" val="33261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19A3E-89A4-184C-9C9B-2B6FBB08D6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EC2313-3EAF-8F46-9D40-57F18D27588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3D555-CEEB-9F46-A8C5-E568EEB7A9CB}"/>
              </a:ext>
            </a:extLst>
          </p:cNvPr>
          <p:cNvSpPr>
            <a:spLocks noGrp="1"/>
          </p:cNvSpPr>
          <p:nvPr>
            <p:ph type="dt" sz="half" idx="10"/>
          </p:nvPr>
        </p:nvSpPr>
        <p:spPr/>
        <p:txBody>
          <a:bodyPr/>
          <a:lstStyle/>
          <a:p>
            <a:fld id="{DC8DDC6F-34DF-5944-AAC7-82E34D64E866}" type="datetimeFigureOut">
              <a:rPr lang="en-US" smtClean="0"/>
              <a:t>8/23/18</a:t>
            </a:fld>
            <a:endParaRPr lang="en-US"/>
          </a:p>
        </p:txBody>
      </p:sp>
      <p:sp>
        <p:nvSpPr>
          <p:cNvPr id="5" name="Footer Placeholder 4">
            <a:extLst>
              <a:ext uri="{FF2B5EF4-FFF2-40B4-BE49-F238E27FC236}">
                <a16:creationId xmlns:a16="http://schemas.microsoft.com/office/drawing/2014/main" id="{AF3F015E-5FCC-C24E-90C1-618A25336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3C6CF-1AF1-1A4E-88A4-6196A8457A97}"/>
              </a:ext>
            </a:extLst>
          </p:cNvPr>
          <p:cNvSpPr>
            <a:spLocks noGrp="1"/>
          </p:cNvSpPr>
          <p:nvPr>
            <p:ph type="sldNum" sz="quarter" idx="12"/>
          </p:nvPr>
        </p:nvSpPr>
        <p:spPr/>
        <p:txBody>
          <a:bodyPr/>
          <a:lstStyle/>
          <a:p>
            <a:fld id="{732A9775-DDB9-5448-8A2A-6168DC94DA33}" type="slidenum">
              <a:rPr lang="en-US" smtClean="0"/>
              <a:t>‹#›</a:t>
            </a:fld>
            <a:endParaRPr lang="en-US"/>
          </a:p>
        </p:txBody>
      </p:sp>
    </p:spTree>
    <p:extLst>
      <p:ext uri="{BB962C8B-B14F-4D97-AF65-F5344CB8AC3E}">
        <p14:creationId xmlns:p14="http://schemas.microsoft.com/office/powerpoint/2010/main" val="90001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C5469F-4D26-0943-B2E6-BAE4B6CDEC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04B18E-9226-C543-85E1-25ED5D10FB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63FF1-D63C-DA4F-AB53-5356C620A260}"/>
              </a:ext>
            </a:extLst>
          </p:cNvPr>
          <p:cNvSpPr>
            <a:spLocks noGrp="1"/>
          </p:cNvSpPr>
          <p:nvPr>
            <p:ph type="dt" sz="half" idx="10"/>
          </p:nvPr>
        </p:nvSpPr>
        <p:spPr/>
        <p:txBody>
          <a:bodyPr/>
          <a:lstStyle/>
          <a:p>
            <a:fld id="{DC8DDC6F-34DF-5944-AAC7-82E34D64E866}" type="datetimeFigureOut">
              <a:rPr lang="en-US" smtClean="0"/>
              <a:t>8/23/18</a:t>
            </a:fld>
            <a:endParaRPr lang="en-US"/>
          </a:p>
        </p:txBody>
      </p:sp>
      <p:sp>
        <p:nvSpPr>
          <p:cNvPr id="5" name="Footer Placeholder 4">
            <a:extLst>
              <a:ext uri="{FF2B5EF4-FFF2-40B4-BE49-F238E27FC236}">
                <a16:creationId xmlns:a16="http://schemas.microsoft.com/office/drawing/2014/main" id="{23DCDDD9-1F93-7A46-A758-EEEE87B27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EA597-F4AE-634A-8AA7-1988B513C26C}"/>
              </a:ext>
            </a:extLst>
          </p:cNvPr>
          <p:cNvSpPr>
            <a:spLocks noGrp="1"/>
          </p:cNvSpPr>
          <p:nvPr>
            <p:ph type="sldNum" sz="quarter" idx="12"/>
          </p:nvPr>
        </p:nvSpPr>
        <p:spPr/>
        <p:txBody>
          <a:bodyPr/>
          <a:lstStyle/>
          <a:p>
            <a:fld id="{732A9775-DDB9-5448-8A2A-6168DC94DA33}" type="slidenum">
              <a:rPr lang="en-US" smtClean="0"/>
              <a:t>‹#›</a:t>
            </a:fld>
            <a:endParaRPr lang="en-US"/>
          </a:p>
        </p:txBody>
      </p:sp>
    </p:spTree>
    <p:extLst>
      <p:ext uri="{BB962C8B-B14F-4D97-AF65-F5344CB8AC3E}">
        <p14:creationId xmlns:p14="http://schemas.microsoft.com/office/powerpoint/2010/main" val="325406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F520-AA80-7A47-9D76-98B287F778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F4CD5-58AC-A04B-A3F5-538536DED6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4EA92-0033-0C43-92E2-CEA03CC572BD}"/>
              </a:ext>
            </a:extLst>
          </p:cNvPr>
          <p:cNvSpPr>
            <a:spLocks noGrp="1"/>
          </p:cNvSpPr>
          <p:nvPr>
            <p:ph type="dt" sz="half" idx="10"/>
          </p:nvPr>
        </p:nvSpPr>
        <p:spPr/>
        <p:txBody>
          <a:bodyPr/>
          <a:lstStyle/>
          <a:p>
            <a:fld id="{DC8DDC6F-34DF-5944-AAC7-82E34D64E866}" type="datetimeFigureOut">
              <a:rPr lang="en-US" smtClean="0"/>
              <a:t>8/23/18</a:t>
            </a:fld>
            <a:endParaRPr lang="en-US"/>
          </a:p>
        </p:txBody>
      </p:sp>
      <p:sp>
        <p:nvSpPr>
          <p:cNvPr id="5" name="Footer Placeholder 4">
            <a:extLst>
              <a:ext uri="{FF2B5EF4-FFF2-40B4-BE49-F238E27FC236}">
                <a16:creationId xmlns:a16="http://schemas.microsoft.com/office/drawing/2014/main" id="{3D8A12E5-ABAB-4B4F-9548-3DFB3E383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4B458-D2EB-BD42-AA17-12C74C5224A3}"/>
              </a:ext>
            </a:extLst>
          </p:cNvPr>
          <p:cNvSpPr>
            <a:spLocks noGrp="1"/>
          </p:cNvSpPr>
          <p:nvPr>
            <p:ph type="sldNum" sz="quarter" idx="12"/>
          </p:nvPr>
        </p:nvSpPr>
        <p:spPr/>
        <p:txBody>
          <a:bodyPr/>
          <a:lstStyle/>
          <a:p>
            <a:fld id="{732A9775-DDB9-5448-8A2A-6168DC94DA33}" type="slidenum">
              <a:rPr lang="en-US" smtClean="0"/>
              <a:t>‹#›</a:t>
            </a:fld>
            <a:endParaRPr lang="en-US"/>
          </a:p>
        </p:txBody>
      </p:sp>
    </p:spTree>
    <p:extLst>
      <p:ext uri="{BB962C8B-B14F-4D97-AF65-F5344CB8AC3E}">
        <p14:creationId xmlns:p14="http://schemas.microsoft.com/office/powerpoint/2010/main" val="263712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32D9-85F1-4445-813B-88EEE9A01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62B0F6-9F0F-2E41-82D9-EBFAB9C5C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8CE859-B979-3D48-BCE6-E3AF0B00F1DC}"/>
              </a:ext>
            </a:extLst>
          </p:cNvPr>
          <p:cNvSpPr>
            <a:spLocks noGrp="1"/>
          </p:cNvSpPr>
          <p:nvPr>
            <p:ph type="dt" sz="half" idx="10"/>
          </p:nvPr>
        </p:nvSpPr>
        <p:spPr/>
        <p:txBody>
          <a:bodyPr/>
          <a:lstStyle/>
          <a:p>
            <a:fld id="{DC8DDC6F-34DF-5944-AAC7-82E34D64E866}" type="datetimeFigureOut">
              <a:rPr lang="en-US" smtClean="0"/>
              <a:t>8/23/18</a:t>
            </a:fld>
            <a:endParaRPr lang="en-US"/>
          </a:p>
        </p:txBody>
      </p:sp>
      <p:sp>
        <p:nvSpPr>
          <p:cNvPr id="5" name="Footer Placeholder 4">
            <a:extLst>
              <a:ext uri="{FF2B5EF4-FFF2-40B4-BE49-F238E27FC236}">
                <a16:creationId xmlns:a16="http://schemas.microsoft.com/office/drawing/2014/main" id="{F16757B0-0030-CA4F-A1AF-42EF34862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4A1F5-AE73-9941-8507-8B0446E8FAC7}"/>
              </a:ext>
            </a:extLst>
          </p:cNvPr>
          <p:cNvSpPr>
            <a:spLocks noGrp="1"/>
          </p:cNvSpPr>
          <p:nvPr>
            <p:ph type="sldNum" sz="quarter" idx="12"/>
          </p:nvPr>
        </p:nvSpPr>
        <p:spPr/>
        <p:txBody>
          <a:bodyPr/>
          <a:lstStyle/>
          <a:p>
            <a:fld id="{732A9775-DDB9-5448-8A2A-6168DC94DA33}" type="slidenum">
              <a:rPr lang="en-US" smtClean="0"/>
              <a:t>‹#›</a:t>
            </a:fld>
            <a:endParaRPr lang="en-US"/>
          </a:p>
        </p:txBody>
      </p:sp>
    </p:spTree>
    <p:extLst>
      <p:ext uri="{BB962C8B-B14F-4D97-AF65-F5344CB8AC3E}">
        <p14:creationId xmlns:p14="http://schemas.microsoft.com/office/powerpoint/2010/main" val="270757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2BB4-F1EB-7A44-915F-F231D2BCA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52CADF-5B78-D34F-88FA-A964540509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B7B326-673F-484D-B10D-826090766B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E1CB8A-5537-F549-A779-4EFB456C817A}"/>
              </a:ext>
            </a:extLst>
          </p:cNvPr>
          <p:cNvSpPr>
            <a:spLocks noGrp="1"/>
          </p:cNvSpPr>
          <p:nvPr>
            <p:ph type="dt" sz="half" idx="10"/>
          </p:nvPr>
        </p:nvSpPr>
        <p:spPr/>
        <p:txBody>
          <a:bodyPr/>
          <a:lstStyle/>
          <a:p>
            <a:fld id="{DC8DDC6F-34DF-5944-AAC7-82E34D64E866}" type="datetimeFigureOut">
              <a:rPr lang="en-US" smtClean="0"/>
              <a:t>8/23/18</a:t>
            </a:fld>
            <a:endParaRPr lang="en-US"/>
          </a:p>
        </p:txBody>
      </p:sp>
      <p:sp>
        <p:nvSpPr>
          <p:cNvPr id="6" name="Footer Placeholder 5">
            <a:extLst>
              <a:ext uri="{FF2B5EF4-FFF2-40B4-BE49-F238E27FC236}">
                <a16:creationId xmlns:a16="http://schemas.microsoft.com/office/drawing/2014/main" id="{6663261B-06D5-F844-B4E5-D7172B619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D6C6C-7B4C-7E4E-A599-48F6B3A39F50}"/>
              </a:ext>
            </a:extLst>
          </p:cNvPr>
          <p:cNvSpPr>
            <a:spLocks noGrp="1"/>
          </p:cNvSpPr>
          <p:nvPr>
            <p:ph type="sldNum" sz="quarter" idx="12"/>
          </p:nvPr>
        </p:nvSpPr>
        <p:spPr/>
        <p:txBody>
          <a:bodyPr/>
          <a:lstStyle/>
          <a:p>
            <a:fld id="{732A9775-DDB9-5448-8A2A-6168DC94DA33}" type="slidenum">
              <a:rPr lang="en-US" smtClean="0"/>
              <a:t>‹#›</a:t>
            </a:fld>
            <a:endParaRPr lang="en-US"/>
          </a:p>
        </p:txBody>
      </p:sp>
    </p:spTree>
    <p:extLst>
      <p:ext uri="{BB962C8B-B14F-4D97-AF65-F5344CB8AC3E}">
        <p14:creationId xmlns:p14="http://schemas.microsoft.com/office/powerpoint/2010/main" val="134035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2C57-F3BC-4647-8C64-B6D3441F02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B93C7-86AC-D84D-9070-7E27B3130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830A90-20A9-C940-910A-29077D33BE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1403BF-8877-BE4F-8BC8-AC412C814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960D61-C2FB-6C40-8F34-BAA3A3F7AA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F670C9-DEDD-6E45-8C37-9B0BCA3AA5A6}"/>
              </a:ext>
            </a:extLst>
          </p:cNvPr>
          <p:cNvSpPr>
            <a:spLocks noGrp="1"/>
          </p:cNvSpPr>
          <p:nvPr>
            <p:ph type="dt" sz="half" idx="10"/>
          </p:nvPr>
        </p:nvSpPr>
        <p:spPr/>
        <p:txBody>
          <a:bodyPr/>
          <a:lstStyle/>
          <a:p>
            <a:fld id="{DC8DDC6F-34DF-5944-AAC7-82E34D64E866}" type="datetimeFigureOut">
              <a:rPr lang="en-US" smtClean="0"/>
              <a:t>8/23/18</a:t>
            </a:fld>
            <a:endParaRPr lang="en-US"/>
          </a:p>
        </p:txBody>
      </p:sp>
      <p:sp>
        <p:nvSpPr>
          <p:cNvPr id="8" name="Footer Placeholder 7">
            <a:extLst>
              <a:ext uri="{FF2B5EF4-FFF2-40B4-BE49-F238E27FC236}">
                <a16:creationId xmlns:a16="http://schemas.microsoft.com/office/drawing/2014/main" id="{C884F84F-76E4-2C42-936B-431475DC22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A749A-F142-9342-B28D-A914BFED7AEA}"/>
              </a:ext>
            </a:extLst>
          </p:cNvPr>
          <p:cNvSpPr>
            <a:spLocks noGrp="1"/>
          </p:cNvSpPr>
          <p:nvPr>
            <p:ph type="sldNum" sz="quarter" idx="12"/>
          </p:nvPr>
        </p:nvSpPr>
        <p:spPr/>
        <p:txBody>
          <a:bodyPr/>
          <a:lstStyle/>
          <a:p>
            <a:fld id="{732A9775-DDB9-5448-8A2A-6168DC94DA33}" type="slidenum">
              <a:rPr lang="en-US" smtClean="0"/>
              <a:t>‹#›</a:t>
            </a:fld>
            <a:endParaRPr lang="en-US"/>
          </a:p>
        </p:txBody>
      </p:sp>
    </p:spTree>
    <p:extLst>
      <p:ext uri="{BB962C8B-B14F-4D97-AF65-F5344CB8AC3E}">
        <p14:creationId xmlns:p14="http://schemas.microsoft.com/office/powerpoint/2010/main" val="410564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DADF-8A68-544C-B87C-73324F00C7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D155E2-3FB3-B94D-AD0C-1622F685A7BB}"/>
              </a:ext>
            </a:extLst>
          </p:cNvPr>
          <p:cNvSpPr>
            <a:spLocks noGrp="1"/>
          </p:cNvSpPr>
          <p:nvPr>
            <p:ph type="dt" sz="half" idx="10"/>
          </p:nvPr>
        </p:nvSpPr>
        <p:spPr/>
        <p:txBody>
          <a:bodyPr/>
          <a:lstStyle/>
          <a:p>
            <a:fld id="{DC8DDC6F-34DF-5944-AAC7-82E34D64E866}" type="datetimeFigureOut">
              <a:rPr lang="en-US" smtClean="0"/>
              <a:t>8/23/18</a:t>
            </a:fld>
            <a:endParaRPr lang="en-US"/>
          </a:p>
        </p:txBody>
      </p:sp>
      <p:sp>
        <p:nvSpPr>
          <p:cNvPr id="4" name="Footer Placeholder 3">
            <a:extLst>
              <a:ext uri="{FF2B5EF4-FFF2-40B4-BE49-F238E27FC236}">
                <a16:creationId xmlns:a16="http://schemas.microsoft.com/office/drawing/2014/main" id="{21051558-D363-3F48-A8D0-F970567D82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21D396-8511-A248-B89D-804276D6A845}"/>
              </a:ext>
            </a:extLst>
          </p:cNvPr>
          <p:cNvSpPr>
            <a:spLocks noGrp="1"/>
          </p:cNvSpPr>
          <p:nvPr>
            <p:ph type="sldNum" sz="quarter" idx="12"/>
          </p:nvPr>
        </p:nvSpPr>
        <p:spPr/>
        <p:txBody>
          <a:bodyPr/>
          <a:lstStyle/>
          <a:p>
            <a:fld id="{732A9775-DDB9-5448-8A2A-6168DC94DA33}" type="slidenum">
              <a:rPr lang="en-US" smtClean="0"/>
              <a:t>‹#›</a:t>
            </a:fld>
            <a:endParaRPr lang="en-US"/>
          </a:p>
        </p:txBody>
      </p:sp>
    </p:spTree>
    <p:extLst>
      <p:ext uri="{BB962C8B-B14F-4D97-AF65-F5344CB8AC3E}">
        <p14:creationId xmlns:p14="http://schemas.microsoft.com/office/powerpoint/2010/main" val="6358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53A58-3193-AE4F-B9EE-02146E9C291C}"/>
              </a:ext>
            </a:extLst>
          </p:cNvPr>
          <p:cNvSpPr>
            <a:spLocks noGrp="1"/>
          </p:cNvSpPr>
          <p:nvPr>
            <p:ph type="dt" sz="half" idx="10"/>
          </p:nvPr>
        </p:nvSpPr>
        <p:spPr/>
        <p:txBody>
          <a:bodyPr/>
          <a:lstStyle/>
          <a:p>
            <a:fld id="{DC8DDC6F-34DF-5944-AAC7-82E34D64E866}" type="datetimeFigureOut">
              <a:rPr lang="en-US" smtClean="0"/>
              <a:t>8/23/18</a:t>
            </a:fld>
            <a:endParaRPr lang="en-US"/>
          </a:p>
        </p:txBody>
      </p:sp>
      <p:sp>
        <p:nvSpPr>
          <p:cNvPr id="3" name="Footer Placeholder 2">
            <a:extLst>
              <a:ext uri="{FF2B5EF4-FFF2-40B4-BE49-F238E27FC236}">
                <a16:creationId xmlns:a16="http://schemas.microsoft.com/office/drawing/2014/main" id="{591F5F38-13E0-0547-A3A5-801E8AA02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F5AAA9-39A8-9F46-A610-8672378C24C7}"/>
              </a:ext>
            </a:extLst>
          </p:cNvPr>
          <p:cNvSpPr>
            <a:spLocks noGrp="1"/>
          </p:cNvSpPr>
          <p:nvPr>
            <p:ph type="sldNum" sz="quarter" idx="12"/>
          </p:nvPr>
        </p:nvSpPr>
        <p:spPr/>
        <p:txBody>
          <a:bodyPr/>
          <a:lstStyle/>
          <a:p>
            <a:fld id="{732A9775-DDB9-5448-8A2A-6168DC94DA33}" type="slidenum">
              <a:rPr lang="en-US" smtClean="0"/>
              <a:t>‹#›</a:t>
            </a:fld>
            <a:endParaRPr lang="en-US"/>
          </a:p>
        </p:txBody>
      </p:sp>
    </p:spTree>
    <p:extLst>
      <p:ext uri="{BB962C8B-B14F-4D97-AF65-F5344CB8AC3E}">
        <p14:creationId xmlns:p14="http://schemas.microsoft.com/office/powerpoint/2010/main" val="52642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45B6-B5EB-6747-896A-05EE90839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D23CBB-7A34-3D48-A866-6305F08C7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4659B2-B3D2-1547-ACCC-73D7EE8C1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CA3956-D608-9B42-BACC-DDD9D15BD1A3}"/>
              </a:ext>
            </a:extLst>
          </p:cNvPr>
          <p:cNvSpPr>
            <a:spLocks noGrp="1"/>
          </p:cNvSpPr>
          <p:nvPr>
            <p:ph type="dt" sz="half" idx="10"/>
          </p:nvPr>
        </p:nvSpPr>
        <p:spPr/>
        <p:txBody>
          <a:bodyPr/>
          <a:lstStyle/>
          <a:p>
            <a:fld id="{DC8DDC6F-34DF-5944-AAC7-82E34D64E866}" type="datetimeFigureOut">
              <a:rPr lang="en-US" smtClean="0"/>
              <a:t>8/23/18</a:t>
            </a:fld>
            <a:endParaRPr lang="en-US"/>
          </a:p>
        </p:txBody>
      </p:sp>
      <p:sp>
        <p:nvSpPr>
          <p:cNvPr id="6" name="Footer Placeholder 5">
            <a:extLst>
              <a:ext uri="{FF2B5EF4-FFF2-40B4-BE49-F238E27FC236}">
                <a16:creationId xmlns:a16="http://schemas.microsoft.com/office/drawing/2014/main" id="{10C80C2D-D127-AB4B-A14A-5A04541B0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D7C1A9-57E0-9748-BA44-46C52E5136B4}"/>
              </a:ext>
            </a:extLst>
          </p:cNvPr>
          <p:cNvSpPr>
            <a:spLocks noGrp="1"/>
          </p:cNvSpPr>
          <p:nvPr>
            <p:ph type="sldNum" sz="quarter" idx="12"/>
          </p:nvPr>
        </p:nvSpPr>
        <p:spPr/>
        <p:txBody>
          <a:bodyPr/>
          <a:lstStyle/>
          <a:p>
            <a:fld id="{732A9775-DDB9-5448-8A2A-6168DC94DA33}" type="slidenum">
              <a:rPr lang="en-US" smtClean="0"/>
              <a:t>‹#›</a:t>
            </a:fld>
            <a:endParaRPr lang="en-US"/>
          </a:p>
        </p:txBody>
      </p:sp>
    </p:spTree>
    <p:extLst>
      <p:ext uri="{BB962C8B-B14F-4D97-AF65-F5344CB8AC3E}">
        <p14:creationId xmlns:p14="http://schemas.microsoft.com/office/powerpoint/2010/main" val="65927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CF84-8B17-744A-B93D-57A41F26A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39C159-A860-144D-9101-3DBE06538F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D39F5B-9708-EE4D-B7F7-D3278D893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2BFEF0-5EB6-2447-A38D-4048577020AC}"/>
              </a:ext>
            </a:extLst>
          </p:cNvPr>
          <p:cNvSpPr>
            <a:spLocks noGrp="1"/>
          </p:cNvSpPr>
          <p:nvPr>
            <p:ph type="dt" sz="half" idx="10"/>
          </p:nvPr>
        </p:nvSpPr>
        <p:spPr/>
        <p:txBody>
          <a:bodyPr/>
          <a:lstStyle/>
          <a:p>
            <a:fld id="{DC8DDC6F-34DF-5944-AAC7-82E34D64E866}" type="datetimeFigureOut">
              <a:rPr lang="en-US" smtClean="0"/>
              <a:t>8/23/18</a:t>
            </a:fld>
            <a:endParaRPr lang="en-US"/>
          </a:p>
        </p:txBody>
      </p:sp>
      <p:sp>
        <p:nvSpPr>
          <p:cNvPr id="6" name="Footer Placeholder 5">
            <a:extLst>
              <a:ext uri="{FF2B5EF4-FFF2-40B4-BE49-F238E27FC236}">
                <a16:creationId xmlns:a16="http://schemas.microsoft.com/office/drawing/2014/main" id="{C3A7BCF1-502F-904A-8F2E-01FEC3D1D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83AFC-5DA8-5245-8953-3B4BE14FD1FC}"/>
              </a:ext>
            </a:extLst>
          </p:cNvPr>
          <p:cNvSpPr>
            <a:spLocks noGrp="1"/>
          </p:cNvSpPr>
          <p:nvPr>
            <p:ph type="sldNum" sz="quarter" idx="12"/>
          </p:nvPr>
        </p:nvSpPr>
        <p:spPr/>
        <p:txBody>
          <a:bodyPr/>
          <a:lstStyle/>
          <a:p>
            <a:fld id="{732A9775-DDB9-5448-8A2A-6168DC94DA33}" type="slidenum">
              <a:rPr lang="en-US" smtClean="0"/>
              <a:t>‹#›</a:t>
            </a:fld>
            <a:endParaRPr lang="en-US"/>
          </a:p>
        </p:txBody>
      </p:sp>
    </p:spTree>
    <p:extLst>
      <p:ext uri="{BB962C8B-B14F-4D97-AF65-F5344CB8AC3E}">
        <p14:creationId xmlns:p14="http://schemas.microsoft.com/office/powerpoint/2010/main" val="334779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A4A0B-3438-2345-8F5E-755EE74DA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B30CED-DDEA-4644-AF00-35C0A66C9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C1DFC-5F52-A84A-99A5-1B2C58E67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DDC6F-34DF-5944-AAC7-82E34D64E866}" type="datetimeFigureOut">
              <a:rPr lang="en-US" smtClean="0"/>
              <a:t>8/23/18</a:t>
            </a:fld>
            <a:endParaRPr lang="en-US"/>
          </a:p>
        </p:txBody>
      </p:sp>
      <p:sp>
        <p:nvSpPr>
          <p:cNvPr id="5" name="Footer Placeholder 4">
            <a:extLst>
              <a:ext uri="{FF2B5EF4-FFF2-40B4-BE49-F238E27FC236}">
                <a16:creationId xmlns:a16="http://schemas.microsoft.com/office/drawing/2014/main" id="{066B703A-2D94-244A-83DB-5F2D22CF33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F7F52-BD86-F842-9E2F-465BF40CFA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A9775-DDB9-5448-8A2A-6168DC94DA33}" type="slidenum">
              <a:rPr lang="en-US" smtClean="0"/>
              <a:t>‹#›</a:t>
            </a:fld>
            <a:endParaRPr lang="en-US"/>
          </a:p>
        </p:txBody>
      </p:sp>
    </p:spTree>
    <p:extLst>
      <p:ext uri="{BB962C8B-B14F-4D97-AF65-F5344CB8AC3E}">
        <p14:creationId xmlns:p14="http://schemas.microsoft.com/office/powerpoint/2010/main" val="1355463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viewpure.com/b5Lfg-3bBlQ?ref=search"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viewpure.com/0LpYOUKSt7o?ref=sear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afeshare.tv/x/Ul-mlxElxT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F3DF-A781-3F48-B57A-C8A0329A41C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F011FB2-11AD-C343-840B-0F0D3767F6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286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A249-5A7E-7F42-A6D6-A1EF4C7547E4}"/>
              </a:ext>
            </a:extLst>
          </p:cNvPr>
          <p:cNvSpPr>
            <a:spLocks noGrp="1"/>
          </p:cNvSpPr>
          <p:nvPr>
            <p:ph type="title"/>
          </p:nvPr>
        </p:nvSpPr>
        <p:spPr/>
        <p:txBody>
          <a:bodyPr>
            <a:normAutofit/>
          </a:bodyPr>
          <a:lstStyle/>
          <a:p>
            <a:pPr>
              <a:defRPr/>
            </a:pPr>
            <a:r>
              <a:rPr lang="en-US" altLang="en-US" sz="5400" dirty="0">
                <a:solidFill>
                  <a:schemeClr val="bg1"/>
                </a:solidFill>
              </a:rPr>
              <a:t>Human History with the ocean world</a:t>
            </a:r>
          </a:p>
        </p:txBody>
      </p:sp>
      <p:sp>
        <p:nvSpPr>
          <p:cNvPr id="3" name="Content Placeholder 2">
            <a:extLst>
              <a:ext uri="{FF2B5EF4-FFF2-40B4-BE49-F238E27FC236}">
                <a16:creationId xmlns:a16="http://schemas.microsoft.com/office/drawing/2014/main" id="{1F3B4B79-6070-1442-9D92-3F03D5C6BA9C}"/>
              </a:ext>
            </a:extLst>
          </p:cNvPr>
          <p:cNvSpPr>
            <a:spLocks noGrp="1"/>
          </p:cNvSpPr>
          <p:nvPr>
            <p:ph idx="1"/>
          </p:nvPr>
        </p:nvSpPr>
        <p:spPr/>
        <p:txBody>
          <a:bodyPr>
            <a:normAutofit/>
          </a:bodyPr>
          <a:lstStyle/>
          <a:p>
            <a:pPr>
              <a:defRPr/>
            </a:pPr>
            <a:r>
              <a:rPr lang="en-US" sz="4000" dirty="0">
                <a:solidFill>
                  <a:schemeClr val="bg1"/>
                </a:solidFill>
              </a:rPr>
              <a:t>Clam shells, which are approximately 165,000 years old, have been discovered in a cave previously inhabited by humans in South Africa </a:t>
            </a:r>
          </a:p>
          <a:p>
            <a:pPr>
              <a:defRPr/>
            </a:pPr>
            <a:r>
              <a:rPr lang="en-US" sz="4000" dirty="0">
                <a:solidFill>
                  <a:schemeClr val="bg1"/>
                </a:solidFill>
              </a:rPr>
              <a:t>110,000-year-old shell harpoons and fishhooks have also been found</a:t>
            </a:r>
          </a:p>
          <a:p>
            <a:pPr>
              <a:defRPr/>
            </a:pPr>
            <a:r>
              <a:rPr lang="en-US" sz="4000" dirty="0">
                <a:solidFill>
                  <a:schemeClr val="bg1"/>
                </a:solidFill>
              </a:rPr>
              <a:t>This shows that humans have been using the sea since early times</a:t>
            </a:r>
          </a:p>
          <a:p>
            <a:pPr>
              <a:defRPr/>
            </a:pPr>
            <a:endParaRPr lang="en-US" sz="4000" dirty="0">
              <a:solidFill>
                <a:schemeClr val="bg1"/>
              </a:solidFill>
            </a:endParaRPr>
          </a:p>
        </p:txBody>
      </p:sp>
    </p:spTree>
    <p:extLst>
      <p:ext uri="{BB962C8B-B14F-4D97-AF65-F5344CB8AC3E}">
        <p14:creationId xmlns:p14="http://schemas.microsoft.com/office/powerpoint/2010/main" val="310862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6AFE-4647-444E-B1CB-6DFB2A4853B2}"/>
              </a:ext>
            </a:extLst>
          </p:cNvPr>
          <p:cNvSpPr>
            <a:spLocks noGrp="1"/>
          </p:cNvSpPr>
          <p:nvPr>
            <p:ph type="title"/>
          </p:nvPr>
        </p:nvSpPr>
        <p:spPr/>
        <p:txBody>
          <a:bodyPr>
            <a:normAutofit/>
          </a:bodyPr>
          <a:lstStyle/>
          <a:p>
            <a:pPr>
              <a:defRPr/>
            </a:pPr>
            <a:r>
              <a:rPr lang="en-US" altLang="en-US" sz="6000" dirty="0">
                <a:solidFill>
                  <a:schemeClr val="bg1"/>
                </a:solidFill>
              </a:rPr>
              <a:t>History</a:t>
            </a:r>
          </a:p>
        </p:txBody>
      </p:sp>
      <p:sp>
        <p:nvSpPr>
          <p:cNvPr id="3" name="Content Placeholder 2">
            <a:extLst>
              <a:ext uri="{FF2B5EF4-FFF2-40B4-BE49-F238E27FC236}">
                <a16:creationId xmlns:a16="http://schemas.microsoft.com/office/drawing/2014/main" id="{01BEA385-9A7D-C64A-AB9D-DA6B3A03B841}"/>
              </a:ext>
            </a:extLst>
          </p:cNvPr>
          <p:cNvSpPr>
            <a:spLocks noGrp="1"/>
          </p:cNvSpPr>
          <p:nvPr>
            <p:ph idx="1"/>
          </p:nvPr>
        </p:nvSpPr>
        <p:spPr>
          <a:xfrm>
            <a:off x="285750" y="1363664"/>
            <a:ext cx="4743450" cy="4994274"/>
          </a:xfrm>
        </p:spPr>
        <p:txBody>
          <a:bodyPr>
            <a:normAutofit lnSpcReduction="10000"/>
          </a:bodyPr>
          <a:lstStyle/>
          <a:p>
            <a:pPr>
              <a:defRPr/>
            </a:pPr>
            <a:r>
              <a:rPr lang="en-US" altLang="en-US" sz="3200" dirty="0">
                <a:solidFill>
                  <a:schemeClr val="bg1"/>
                </a:solidFill>
              </a:rPr>
              <a:t>Early explorations were made by Pacific Islanders as well as the Phoenicians, who extensively sailed the Mediterranean and adjacent seas </a:t>
            </a:r>
          </a:p>
          <a:p>
            <a:pPr>
              <a:defRPr/>
            </a:pPr>
            <a:r>
              <a:rPr lang="en-US" altLang="en-US" sz="3200" dirty="0">
                <a:solidFill>
                  <a:schemeClr val="bg1"/>
                </a:solidFill>
              </a:rPr>
              <a:t>Ancient Greeks (~2-3 thousand years ago) also had extensive knowledge of the Mediterranean Sea.</a:t>
            </a:r>
          </a:p>
        </p:txBody>
      </p:sp>
      <p:pic>
        <p:nvPicPr>
          <p:cNvPr id="40963" name="Picture 3">
            <a:extLst>
              <a:ext uri="{FF2B5EF4-FFF2-40B4-BE49-F238E27FC236}">
                <a16:creationId xmlns:a16="http://schemas.microsoft.com/office/drawing/2014/main" id="{E3BB7981-7D25-9445-82B5-ED01B4CAF9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1"/>
            <a:ext cx="57912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a:extLst>
              <a:ext uri="{FF2B5EF4-FFF2-40B4-BE49-F238E27FC236}">
                <a16:creationId xmlns:a16="http://schemas.microsoft.com/office/drawing/2014/main" id="{B5173F97-B769-B54A-9564-FB56164E57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5938" y="3048000"/>
            <a:ext cx="4627562"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232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BCC9-C326-1545-8FFF-3C7759B63D8E}"/>
              </a:ext>
            </a:extLst>
          </p:cNvPr>
          <p:cNvSpPr>
            <a:spLocks noGrp="1"/>
          </p:cNvSpPr>
          <p:nvPr>
            <p:ph type="title"/>
          </p:nvPr>
        </p:nvSpPr>
        <p:spPr/>
        <p:txBody>
          <a:bodyPr>
            <a:normAutofit/>
          </a:bodyPr>
          <a:lstStyle/>
          <a:p>
            <a:pPr>
              <a:defRPr/>
            </a:pPr>
            <a:r>
              <a:rPr lang="en-US" altLang="en-US" sz="5400" dirty="0">
                <a:solidFill>
                  <a:schemeClr val="bg1"/>
                </a:solidFill>
              </a:rPr>
              <a:t>History</a:t>
            </a:r>
          </a:p>
        </p:txBody>
      </p:sp>
      <p:sp>
        <p:nvSpPr>
          <p:cNvPr id="3" name="Content Placeholder 2">
            <a:extLst>
              <a:ext uri="{FF2B5EF4-FFF2-40B4-BE49-F238E27FC236}">
                <a16:creationId xmlns:a16="http://schemas.microsoft.com/office/drawing/2014/main" id="{B364F1DD-80C0-6141-8F32-5BF6AE11CA19}"/>
              </a:ext>
            </a:extLst>
          </p:cNvPr>
          <p:cNvSpPr>
            <a:spLocks noGrp="1"/>
          </p:cNvSpPr>
          <p:nvPr>
            <p:ph idx="1"/>
          </p:nvPr>
        </p:nvSpPr>
        <p:spPr>
          <a:xfrm>
            <a:off x="228600" y="1690687"/>
            <a:ext cx="5867400" cy="5024437"/>
          </a:xfrm>
        </p:spPr>
        <p:txBody>
          <a:bodyPr>
            <a:normAutofit fontScale="92500"/>
          </a:bodyPr>
          <a:lstStyle/>
          <a:p>
            <a:pPr>
              <a:defRPr/>
            </a:pPr>
            <a:r>
              <a:rPr lang="en-US" altLang="en-US" sz="3200" dirty="0">
                <a:solidFill>
                  <a:schemeClr val="bg1"/>
                </a:solidFill>
              </a:rPr>
              <a:t>Captain James Cook and his crew, which included naturalists, sailed around the world beginning in 1768, and were the first Europeans to view the Antarctic ice fields and land on Hawaii, Tahiti and many other Pacific islands. </a:t>
            </a:r>
          </a:p>
          <a:p>
            <a:pPr>
              <a:defRPr/>
            </a:pPr>
            <a:r>
              <a:rPr lang="en-US" altLang="en-US" sz="3200" dirty="0">
                <a:solidFill>
                  <a:schemeClr val="bg1"/>
                </a:solidFill>
              </a:rPr>
              <a:t>His crew did extensive mapping and brought back many specimens.</a:t>
            </a:r>
          </a:p>
          <a:p>
            <a:pPr>
              <a:defRPr/>
            </a:pPr>
            <a:r>
              <a:rPr lang="en-US" altLang="en-US" sz="3200" dirty="0">
                <a:solidFill>
                  <a:schemeClr val="bg1"/>
                </a:solidFill>
              </a:rPr>
              <a:t>1831-1836 HMS Beagle (Darwin)</a:t>
            </a:r>
          </a:p>
          <a:p>
            <a:pPr>
              <a:defRPr/>
            </a:pPr>
            <a:r>
              <a:rPr lang="en-US" altLang="en-US" sz="3200" dirty="0">
                <a:solidFill>
                  <a:schemeClr val="bg1"/>
                </a:solidFill>
              </a:rPr>
              <a:t>1872-76 HMS Challenger</a:t>
            </a:r>
          </a:p>
          <a:p>
            <a:pPr>
              <a:defRPr/>
            </a:pPr>
            <a:endParaRPr lang="en-US" altLang="en-US" sz="3200" dirty="0">
              <a:solidFill>
                <a:schemeClr val="bg1"/>
              </a:solidFill>
            </a:endParaRPr>
          </a:p>
        </p:txBody>
      </p:sp>
      <p:pic>
        <p:nvPicPr>
          <p:cNvPr id="4" name="Picture 3">
            <a:extLst>
              <a:ext uri="{FF2B5EF4-FFF2-40B4-BE49-F238E27FC236}">
                <a16:creationId xmlns:a16="http://schemas.microsoft.com/office/drawing/2014/main" id="{C13D8674-6FAB-3B48-B610-28A9E8EB042E}"/>
              </a:ext>
            </a:extLst>
          </p:cNvPr>
          <p:cNvPicPr>
            <a:picLocks noChangeAspect="1"/>
          </p:cNvPicPr>
          <p:nvPr/>
        </p:nvPicPr>
        <p:blipFill>
          <a:blip r:embed="rId3"/>
          <a:stretch>
            <a:fillRect/>
          </a:stretch>
        </p:blipFill>
        <p:spPr>
          <a:xfrm>
            <a:off x="6096000" y="87313"/>
            <a:ext cx="5973208" cy="4957762"/>
          </a:xfrm>
          <a:prstGeom prst="rect">
            <a:avLst/>
          </a:prstGeom>
        </p:spPr>
      </p:pic>
      <p:sp>
        <p:nvSpPr>
          <p:cNvPr id="5" name="TextBox 4">
            <a:extLst>
              <a:ext uri="{FF2B5EF4-FFF2-40B4-BE49-F238E27FC236}">
                <a16:creationId xmlns:a16="http://schemas.microsoft.com/office/drawing/2014/main" id="{6647A862-573F-EF48-8157-A689FDD9B06C}"/>
              </a:ext>
            </a:extLst>
          </p:cNvPr>
          <p:cNvSpPr txBox="1"/>
          <p:nvPr/>
        </p:nvSpPr>
        <p:spPr>
          <a:xfrm>
            <a:off x="9115425" y="5186363"/>
            <a:ext cx="1843069" cy="369332"/>
          </a:xfrm>
          <a:prstGeom prst="rect">
            <a:avLst/>
          </a:prstGeom>
          <a:noFill/>
        </p:spPr>
        <p:txBody>
          <a:bodyPr wrap="none" rtlCol="0">
            <a:spAutoFit/>
          </a:bodyPr>
          <a:lstStyle/>
          <a:p>
            <a:r>
              <a:rPr lang="en-US" dirty="0">
                <a:solidFill>
                  <a:schemeClr val="bg1"/>
                </a:solidFill>
              </a:rPr>
              <a:t>Art by Geoff Hunt</a:t>
            </a:r>
          </a:p>
        </p:txBody>
      </p:sp>
    </p:spTree>
    <p:extLst>
      <p:ext uri="{BB962C8B-B14F-4D97-AF65-F5344CB8AC3E}">
        <p14:creationId xmlns:p14="http://schemas.microsoft.com/office/powerpoint/2010/main" val="239339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F3110AB-113B-EC4B-B502-7EA984351F9A}"/>
              </a:ext>
            </a:extLst>
          </p:cNvPr>
          <p:cNvSpPr>
            <a:spLocks noGrp="1" noChangeArrowheads="1"/>
          </p:cNvSpPr>
          <p:nvPr>
            <p:ph type="title"/>
          </p:nvPr>
        </p:nvSpPr>
        <p:spPr/>
        <p:txBody>
          <a:bodyPr/>
          <a:lstStyle/>
          <a:p>
            <a:pPr eaLnBrk="1" hangingPunct="1">
              <a:defRPr/>
            </a:pPr>
            <a:r>
              <a:rPr lang="en-US" altLang="en-US" dirty="0">
                <a:solidFill>
                  <a:schemeClr val="bg1"/>
                </a:solidFill>
              </a:rPr>
              <a:t>Modern Marine Biology &amp; Oceanography</a:t>
            </a:r>
          </a:p>
        </p:txBody>
      </p:sp>
      <p:sp>
        <p:nvSpPr>
          <p:cNvPr id="16387" name="Rectangle 3">
            <a:extLst>
              <a:ext uri="{FF2B5EF4-FFF2-40B4-BE49-F238E27FC236}">
                <a16:creationId xmlns:a16="http://schemas.microsoft.com/office/drawing/2014/main" id="{2440F5C6-5086-E04A-852A-8577590A2982}"/>
              </a:ext>
            </a:extLst>
          </p:cNvPr>
          <p:cNvSpPr>
            <a:spLocks noGrp="1" noChangeArrowheads="1"/>
          </p:cNvSpPr>
          <p:nvPr>
            <p:ph type="body" idx="1"/>
          </p:nvPr>
        </p:nvSpPr>
        <p:spPr>
          <a:xfrm>
            <a:off x="271463" y="1371600"/>
            <a:ext cx="11082337" cy="4805363"/>
          </a:xfrm>
        </p:spPr>
        <p:txBody>
          <a:bodyPr>
            <a:normAutofit lnSpcReduction="10000"/>
          </a:bodyPr>
          <a:lstStyle/>
          <a:p>
            <a:pPr eaLnBrk="1" hangingPunct="1">
              <a:lnSpc>
                <a:spcPct val="80000"/>
              </a:lnSpc>
              <a:defRPr/>
            </a:pPr>
            <a:r>
              <a:rPr lang="en-US" altLang="en-US" sz="4000" dirty="0">
                <a:solidFill>
                  <a:schemeClr val="bg1"/>
                </a:solidFill>
              </a:rPr>
              <a:t>Many marine biology research stations exist in locations around the world.</a:t>
            </a:r>
          </a:p>
          <a:p>
            <a:pPr eaLnBrk="1" hangingPunct="1">
              <a:lnSpc>
                <a:spcPct val="80000"/>
              </a:lnSpc>
              <a:defRPr/>
            </a:pPr>
            <a:r>
              <a:rPr lang="en-US" altLang="en-US" sz="4000" dirty="0">
                <a:solidFill>
                  <a:schemeClr val="bg1"/>
                </a:solidFill>
              </a:rPr>
              <a:t>Several facilities in the United States are considered among the most famous:</a:t>
            </a:r>
          </a:p>
          <a:p>
            <a:pPr lvl="1" eaLnBrk="1" hangingPunct="1">
              <a:lnSpc>
                <a:spcPct val="80000"/>
              </a:lnSpc>
              <a:buFont typeface="Tahoma" charset="0"/>
              <a:buChar char="–"/>
              <a:defRPr/>
            </a:pPr>
            <a:r>
              <a:rPr lang="en-US" altLang="en-US" sz="3600" dirty="0">
                <a:solidFill>
                  <a:schemeClr val="bg1"/>
                </a:solidFill>
              </a:rPr>
              <a:t>Woods Hole Oceanographic Institution and Marine Biological Laboratory, Massachusetts </a:t>
            </a:r>
          </a:p>
          <a:p>
            <a:pPr lvl="1" eaLnBrk="1" hangingPunct="1">
              <a:lnSpc>
                <a:spcPct val="80000"/>
              </a:lnSpc>
              <a:buFont typeface="Tahoma" charset="0"/>
              <a:buChar char="–"/>
              <a:defRPr/>
            </a:pPr>
            <a:r>
              <a:rPr lang="en-US" altLang="en-US" sz="3600" dirty="0">
                <a:solidFill>
                  <a:schemeClr val="bg1"/>
                </a:solidFill>
              </a:rPr>
              <a:t>Scripps Institution - La Jolla, California </a:t>
            </a:r>
          </a:p>
          <a:p>
            <a:pPr lvl="1" eaLnBrk="1" hangingPunct="1">
              <a:lnSpc>
                <a:spcPct val="80000"/>
              </a:lnSpc>
              <a:buFont typeface="Tahoma" charset="0"/>
              <a:buChar char="–"/>
              <a:defRPr/>
            </a:pPr>
            <a:r>
              <a:rPr lang="en-US" altLang="en-US" sz="3600" dirty="0">
                <a:solidFill>
                  <a:schemeClr val="bg1"/>
                </a:solidFill>
              </a:rPr>
              <a:t>Friday Harbor Laboratories, Washington state</a:t>
            </a:r>
          </a:p>
          <a:p>
            <a:pPr lvl="1" eaLnBrk="1" hangingPunct="1">
              <a:lnSpc>
                <a:spcPct val="80000"/>
              </a:lnSpc>
              <a:buFont typeface="Tahoma" charset="0"/>
              <a:buChar char="–"/>
              <a:defRPr/>
            </a:pPr>
            <a:r>
              <a:rPr lang="en-US" altLang="en-US" sz="3600" dirty="0">
                <a:solidFill>
                  <a:schemeClr val="bg1"/>
                </a:solidFill>
              </a:rPr>
              <a:t>National Oceanic and Atmospheric Administration (NOAA)</a:t>
            </a:r>
          </a:p>
        </p:txBody>
      </p:sp>
    </p:spTree>
    <p:extLst>
      <p:ext uri="{BB962C8B-B14F-4D97-AF65-F5344CB8AC3E}">
        <p14:creationId xmlns:p14="http://schemas.microsoft.com/office/powerpoint/2010/main" val="358319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390DD04-4405-AB43-98AE-AED35F1FFADD}"/>
              </a:ext>
            </a:extLst>
          </p:cNvPr>
          <p:cNvSpPr>
            <a:spLocks noGrp="1" noChangeArrowheads="1"/>
          </p:cNvSpPr>
          <p:nvPr>
            <p:ph type="title"/>
          </p:nvPr>
        </p:nvSpPr>
        <p:spPr/>
        <p:txBody>
          <a:bodyPr/>
          <a:lstStyle/>
          <a:p>
            <a:pPr eaLnBrk="1" hangingPunct="1">
              <a:defRPr/>
            </a:pPr>
            <a:r>
              <a:rPr lang="en-US" altLang="en-US" dirty="0">
                <a:solidFill>
                  <a:schemeClr val="bg1"/>
                </a:solidFill>
              </a:rPr>
              <a:t>Important Tools in Modern Marine Biology</a:t>
            </a:r>
          </a:p>
        </p:txBody>
      </p:sp>
      <p:sp>
        <p:nvSpPr>
          <p:cNvPr id="17411" name="Rectangle 3">
            <a:extLst>
              <a:ext uri="{FF2B5EF4-FFF2-40B4-BE49-F238E27FC236}">
                <a16:creationId xmlns:a16="http://schemas.microsoft.com/office/drawing/2014/main" id="{2C31758B-D010-8A48-AAB4-9EEFE3BB86B0}"/>
              </a:ext>
            </a:extLst>
          </p:cNvPr>
          <p:cNvSpPr>
            <a:spLocks noGrp="1" noChangeArrowheads="1"/>
          </p:cNvSpPr>
          <p:nvPr>
            <p:ph type="body" idx="1"/>
          </p:nvPr>
        </p:nvSpPr>
        <p:spPr>
          <a:xfrm>
            <a:off x="457200" y="1457325"/>
            <a:ext cx="9753600" cy="5019675"/>
          </a:xfrm>
        </p:spPr>
        <p:txBody>
          <a:bodyPr>
            <a:normAutofit lnSpcReduction="10000"/>
          </a:bodyPr>
          <a:lstStyle/>
          <a:p>
            <a:pPr eaLnBrk="1" hangingPunct="1">
              <a:lnSpc>
                <a:spcPct val="90000"/>
              </a:lnSpc>
              <a:defRPr/>
            </a:pPr>
            <a:r>
              <a:rPr lang="en-US" altLang="en-US" sz="3600" u="sng" dirty="0">
                <a:solidFill>
                  <a:schemeClr val="bg1"/>
                </a:solidFill>
              </a:rPr>
              <a:t>Remote sensing</a:t>
            </a:r>
            <a:r>
              <a:rPr lang="en-US" altLang="en-US" sz="3600" dirty="0">
                <a:solidFill>
                  <a:schemeClr val="bg1"/>
                </a:solidFill>
              </a:rPr>
              <a:t> – Satellites are used to study large expanses of the ocean surface and sea floor. </a:t>
            </a:r>
            <a:endParaRPr lang="en-US" altLang="en-US" sz="3600" u="sng" dirty="0">
              <a:solidFill>
                <a:schemeClr val="bg1"/>
              </a:solidFill>
            </a:endParaRPr>
          </a:p>
          <a:p>
            <a:pPr eaLnBrk="1" hangingPunct="1">
              <a:lnSpc>
                <a:spcPct val="90000"/>
              </a:lnSpc>
              <a:defRPr/>
            </a:pPr>
            <a:r>
              <a:rPr lang="en-US" altLang="en-US" sz="3600" u="sng" dirty="0">
                <a:solidFill>
                  <a:schemeClr val="bg1"/>
                </a:solidFill>
              </a:rPr>
              <a:t>Sonar</a:t>
            </a:r>
            <a:r>
              <a:rPr lang="en-US" altLang="en-US" sz="3600" dirty="0">
                <a:solidFill>
                  <a:schemeClr val="bg1"/>
                </a:solidFill>
              </a:rPr>
              <a:t> – Used to map seafloor depths and formations</a:t>
            </a:r>
          </a:p>
          <a:p>
            <a:pPr eaLnBrk="1" hangingPunct="1">
              <a:lnSpc>
                <a:spcPct val="90000"/>
              </a:lnSpc>
              <a:defRPr/>
            </a:pPr>
            <a:r>
              <a:rPr lang="en-US" altLang="en-US" sz="3600" u="sng" dirty="0">
                <a:solidFill>
                  <a:schemeClr val="bg1"/>
                </a:solidFill>
              </a:rPr>
              <a:t>SCUBA</a:t>
            </a:r>
            <a:r>
              <a:rPr lang="en-US" altLang="en-US" sz="3600" dirty="0">
                <a:solidFill>
                  <a:schemeClr val="bg1"/>
                </a:solidFill>
              </a:rPr>
              <a:t> – Used for the study of the marine environment for longer periods and at depths otherwise unavailable to humans</a:t>
            </a:r>
          </a:p>
          <a:p>
            <a:pPr eaLnBrk="1" hangingPunct="1">
              <a:lnSpc>
                <a:spcPct val="90000"/>
              </a:lnSpc>
              <a:defRPr/>
            </a:pPr>
            <a:r>
              <a:rPr lang="en-US" altLang="en-US" sz="3600" u="sng" dirty="0">
                <a:solidFill>
                  <a:schemeClr val="bg1"/>
                </a:solidFill>
              </a:rPr>
              <a:t>Remotely operated vehicles</a:t>
            </a:r>
            <a:r>
              <a:rPr lang="en-US" altLang="en-US" sz="3600" dirty="0">
                <a:solidFill>
                  <a:schemeClr val="bg1"/>
                </a:solidFill>
              </a:rPr>
              <a:t> (</a:t>
            </a:r>
            <a:r>
              <a:rPr lang="en-US" altLang="en-US" sz="3600" u="sng" dirty="0">
                <a:solidFill>
                  <a:schemeClr val="bg1"/>
                </a:solidFill>
              </a:rPr>
              <a:t>ROVs</a:t>
            </a:r>
            <a:r>
              <a:rPr lang="en-US" altLang="en-US" sz="3600" dirty="0">
                <a:solidFill>
                  <a:schemeClr val="bg1"/>
                </a:solidFill>
              </a:rPr>
              <a:t>) – Allows for direct exploration of the marine environment when scuba is not an option. </a:t>
            </a:r>
          </a:p>
        </p:txBody>
      </p:sp>
    </p:spTree>
    <p:extLst>
      <p:ext uri="{BB962C8B-B14F-4D97-AF65-F5344CB8AC3E}">
        <p14:creationId xmlns:p14="http://schemas.microsoft.com/office/powerpoint/2010/main" val="12442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F92B-47E0-5840-A826-706B85CC9C99}"/>
              </a:ext>
            </a:extLst>
          </p:cNvPr>
          <p:cNvSpPr>
            <a:spLocks noGrp="1"/>
          </p:cNvSpPr>
          <p:nvPr>
            <p:ph type="title"/>
          </p:nvPr>
        </p:nvSpPr>
        <p:spPr/>
        <p:txBody>
          <a:bodyPr>
            <a:normAutofit/>
          </a:bodyPr>
          <a:lstStyle/>
          <a:p>
            <a:pPr>
              <a:defRPr/>
            </a:pPr>
            <a:r>
              <a:rPr lang="en-US" sz="7200" dirty="0">
                <a:solidFill>
                  <a:schemeClr val="bg1"/>
                </a:solidFill>
              </a:rPr>
              <a:t>Critter Cams</a:t>
            </a:r>
          </a:p>
        </p:txBody>
      </p:sp>
      <p:sp>
        <p:nvSpPr>
          <p:cNvPr id="3" name="Content Placeholder 2">
            <a:extLst>
              <a:ext uri="{FF2B5EF4-FFF2-40B4-BE49-F238E27FC236}">
                <a16:creationId xmlns:a16="http://schemas.microsoft.com/office/drawing/2014/main" id="{F7682125-D5FE-1F4E-AD51-8110A5D9F2ED}"/>
              </a:ext>
            </a:extLst>
          </p:cNvPr>
          <p:cNvSpPr>
            <a:spLocks noGrp="1"/>
          </p:cNvSpPr>
          <p:nvPr>
            <p:ph idx="1"/>
          </p:nvPr>
        </p:nvSpPr>
        <p:spPr/>
        <p:txBody>
          <a:bodyPr>
            <a:normAutofit lnSpcReduction="10000"/>
          </a:bodyPr>
          <a:lstStyle/>
          <a:p>
            <a:pPr>
              <a:defRPr/>
            </a:pPr>
            <a:r>
              <a:rPr lang="en-US" sz="4400" dirty="0">
                <a:solidFill>
                  <a:schemeClr val="bg1"/>
                </a:solidFill>
              </a:rPr>
              <a:t>An important modern tool is the amazing technological ability to attach cameras to animals themselves and see what they see. </a:t>
            </a:r>
          </a:p>
          <a:p>
            <a:pPr>
              <a:defRPr/>
            </a:pPr>
            <a:r>
              <a:rPr lang="en-US" sz="4400" dirty="0">
                <a:solidFill>
                  <a:schemeClr val="bg1"/>
                </a:solidFill>
                <a:hlinkClick r:id="rId3">
                  <a:extLst>
                    <a:ext uri="{A12FA001-AC4F-418D-AE19-62706E023703}">
                      <ahyp:hlinkClr xmlns:ahyp="http://schemas.microsoft.com/office/drawing/2018/hyperlinkcolor" val="tx"/>
                    </a:ext>
                  </a:extLst>
                </a:hlinkClick>
              </a:rPr>
              <a:t>http://viewpure.com/b5Lfg-3bBlQ?ref=search</a:t>
            </a:r>
            <a:endParaRPr lang="en-US" sz="4400" dirty="0">
              <a:solidFill>
                <a:schemeClr val="bg1"/>
              </a:solidFill>
            </a:endParaRPr>
          </a:p>
          <a:p>
            <a:pPr>
              <a:defRPr/>
            </a:pPr>
            <a:r>
              <a:rPr lang="en-US" sz="4400" dirty="0">
                <a:solidFill>
                  <a:schemeClr val="bg1"/>
                </a:solidFill>
                <a:hlinkClick r:id="rId4">
                  <a:extLst>
                    <a:ext uri="{A12FA001-AC4F-418D-AE19-62706E023703}">
                      <ahyp:hlinkClr xmlns:ahyp="http://schemas.microsoft.com/office/drawing/2018/hyperlinkcolor" val="tx"/>
                    </a:ext>
                  </a:extLst>
                </a:hlinkClick>
              </a:rPr>
              <a:t>http://viewpure.com/0LpYOUKSt7o?ref=search</a:t>
            </a:r>
            <a:r>
              <a:rPr lang="en-US" sz="4400" dirty="0">
                <a:solidFill>
                  <a:schemeClr val="bg1"/>
                </a:solidFill>
              </a:rPr>
              <a:t> </a:t>
            </a:r>
          </a:p>
        </p:txBody>
      </p:sp>
    </p:spTree>
    <p:extLst>
      <p:ext uri="{BB962C8B-B14F-4D97-AF65-F5344CB8AC3E}">
        <p14:creationId xmlns:p14="http://schemas.microsoft.com/office/powerpoint/2010/main" val="2294243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2C39399-D571-5349-AF97-9F2F8593B812}"/>
              </a:ext>
            </a:extLst>
          </p:cNvPr>
          <p:cNvSpPr>
            <a:spLocks noGrp="1" noChangeArrowheads="1"/>
          </p:cNvSpPr>
          <p:nvPr>
            <p:ph type="title"/>
          </p:nvPr>
        </p:nvSpPr>
        <p:spPr/>
        <p:txBody>
          <a:bodyPr/>
          <a:lstStyle/>
          <a:p>
            <a:pPr eaLnBrk="1" hangingPunct="1">
              <a:defRPr/>
            </a:pPr>
            <a:r>
              <a:rPr lang="en-US" altLang="en-US" dirty="0">
                <a:solidFill>
                  <a:schemeClr val="bg1"/>
                </a:solidFill>
              </a:rPr>
              <a:t>Important Tools in Modern Marine Biology</a:t>
            </a:r>
          </a:p>
        </p:txBody>
      </p:sp>
      <p:sp>
        <p:nvSpPr>
          <p:cNvPr id="19459" name="Rectangle 3">
            <a:extLst>
              <a:ext uri="{FF2B5EF4-FFF2-40B4-BE49-F238E27FC236}">
                <a16:creationId xmlns:a16="http://schemas.microsoft.com/office/drawing/2014/main" id="{AF867EA9-CC9E-3F41-ACE7-3D5035703E16}"/>
              </a:ext>
            </a:extLst>
          </p:cNvPr>
          <p:cNvSpPr>
            <a:spLocks noGrp="1" noChangeArrowheads="1"/>
          </p:cNvSpPr>
          <p:nvPr>
            <p:ph type="body" idx="1"/>
          </p:nvPr>
        </p:nvSpPr>
        <p:spPr/>
        <p:txBody>
          <a:bodyPr>
            <a:normAutofit/>
          </a:bodyPr>
          <a:lstStyle/>
          <a:p>
            <a:pPr eaLnBrk="1" hangingPunct="1">
              <a:lnSpc>
                <a:spcPct val="90000"/>
              </a:lnSpc>
              <a:defRPr/>
            </a:pPr>
            <a:r>
              <a:rPr lang="en-US" altLang="en-US" sz="4000" u="sng" dirty="0">
                <a:solidFill>
                  <a:schemeClr val="bg1"/>
                </a:solidFill>
              </a:rPr>
              <a:t>Research vessels</a:t>
            </a:r>
            <a:r>
              <a:rPr lang="en-US" altLang="en-US" sz="4000" dirty="0">
                <a:solidFill>
                  <a:schemeClr val="bg1"/>
                </a:solidFill>
              </a:rPr>
              <a:t> – These floating laboratories allow oceanographers and marine biologists to explore the marine environments for weeks, months, or even years without returning to a land-based facility.</a:t>
            </a:r>
          </a:p>
          <a:p>
            <a:pPr eaLnBrk="1" hangingPunct="1">
              <a:lnSpc>
                <a:spcPct val="90000"/>
              </a:lnSpc>
              <a:defRPr/>
            </a:pPr>
            <a:endParaRPr lang="en-US" altLang="en-US" sz="4000" dirty="0">
              <a:solidFill>
                <a:schemeClr val="bg1"/>
              </a:solidFill>
            </a:endParaRPr>
          </a:p>
          <a:p>
            <a:pPr eaLnBrk="1" hangingPunct="1">
              <a:lnSpc>
                <a:spcPct val="90000"/>
              </a:lnSpc>
              <a:defRPr/>
            </a:pPr>
            <a:r>
              <a:rPr lang="en-US" altLang="en-US" sz="4000" dirty="0">
                <a:solidFill>
                  <a:schemeClr val="bg1"/>
                </a:solidFill>
                <a:hlinkClick r:id="rId3">
                  <a:extLst>
                    <a:ext uri="{A12FA001-AC4F-418D-AE19-62706E023703}">
                      <ahyp:hlinkClr xmlns:ahyp="http://schemas.microsoft.com/office/drawing/2018/hyperlinkcolor" val="tx"/>
                    </a:ext>
                  </a:extLst>
                </a:hlinkClick>
              </a:rPr>
              <a:t>Nautilus Live</a:t>
            </a:r>
            <a:r>
              <a:rPr lang="en-US" altLang="en-US" sz="4000" dirty="0">
                <a:solidFill>
                  <a:schemeClr val="bg1"/>
                </a:solidFill>
              </a:rPr>
              <a:t>: </a:t>
            </a:r>
          </a:p>
          <a:p>
            <a:pPr eaLnBrk="1" hangingPunct="1">
              <a:lnSpc>
                <a:spcPct val="90000"/>
              </a:lnSpc>
              <a:buFontTx/>
              <a:buNone/>
              <a:defRPr/>
            </a:pPr>
            <a:endParaRPr lang="en-US" altLang="en-US" sz="4000" dirty="0">
              <a:solidFill>
                <a:schemeClr val="bg1"/>
              </a:solidFill>
            </a:endParaRPr>
          </a:p>
        </p:txBody>
      </p:sp>
    </p:spTree>
    <p:extLst>
      <p:ext uri="{BB962C8B-B14F-4D97-AF65-F5344CB8AC3E}">
        <p14:creationId xmlns:p14="http://schemas.microsoft.com/office/powerpoint/2010/main" val="167258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D7EF-A227-6B4C-8811-745804A37D86}"/>
              </a:ext>
            </a:extLst>
          </p:cNvPr>
          <p:cNvSpPr>
            <a:spLocks noGrp="1"/>
          </p:cNvSpPr>
          <p:nvPr>
            <p:ph type="title"/>
          </p:nvPr>
        </p:nvSpPr>
        <p:spPr/>
        <p:txBody>
          <a:bodyPr>
            <a:normAutofit/>
          </a:bodyPr>
          <a:lstStyle/>
          <a:p>
            <a:pPr>
              <a:defRPr/>
            </a:pPr>
            <a:r>
              <a:rPr lang="en-US" sz="6000" dirty="0">
                <a:solidFill>
                  <a:schemeClr val="bg1"/>
                </a:solidFill>
              </a:rPr>
              <a:t>Assignments</a:t>
            </a:r>
          </a:p>
        </p:txBody>
      </p:sp>
      <p:sp>
        <p:nvSpPr>
          <p:cNvPr id="3" name="Content Placeholder 2">
            <a:extLst>
              <a:ext uri="{FF2B5EF4-FFF2-40B4-BE49-F238E27FC236}">
                <a16:creationId xmlns:a16="http://schemas.microsoft.com/office/drawing/2014/main" id="{0DADAF46-94ED-B440-B6F1-ABEBAD4083D9}"/>
              </a:ext>
            </a:extLst>
          </p:cNvPr>
          <p:cNvSpPr>
            <a:spLocks noGrp="1"/>
          </p:cNvSpPr>
          <p:nvPr>
            <p:ph idx="1"/>
          </p:nvPr>
        </p:nvSpPr>
        <p:spPr/>
        <p:txBody>
          <a:bodyPr>
            <a:normAutofit/>
          </a:bodyPr>
          <a:lstStyle/>
          <a:p>
            <a:pPr marL="0" indent="0">
              <a:buNone/>
              <a:defRPr/>
            </a:pPr>
            <a:r>
              <a:rPr lang="en-US" sz="4000" dirty="0">
                <a:solidFill>
                  <a:schemeClr val="bg1"/>
                </a:solidFill>
              </a:rPr>
              <a:t>Explorer Cards Game</a:t>
            </a:r>
          </a:p>
          <a:p>
            <a:pPr marL="0" indent="0">
              <a:buNone/>
              <a:defRPr/>
            </a:pPr>
            <a:endParaRPr lang="en-US" sz="4000" dirty="0">
              <a:solidFill>
                <a:schemeClr val="bg1"/>
              </a:solidFill>
            </a:endParaRPr>
          </a:p>
          <a:p>
            <a:pPr marL="0" indent="0">
              <a:buNone/>
              <a:defRPr/>
            </a:pPr>
            <a:r>
              <a:rPr lang="en-US" sz="4000" dirty="0">
                <a:solidFill>
                  <a:schemeClr val="bg1"/>
                </a:solidFill>
              </a:rPr>
              <a:t>Ocean Explorer Timeline and Worksheets</a:t>
            </a:r>
          </a:p>
          <a:p>
            <a:pPr marL="0" indent="0">
              <a:buNone/>
              <a:defRPr/>
            </a:pPr>
            <a:endParaRPr lang="en-US" sz="4000" dirty="0">
              <a:solidFill>
                <a:schemeClr val="bg1"/>
              </a:solidFill>
            </a:endParaRPr>
          </a:p>
          <a:p>
            <a:pPr marL="0" indent="0">
              <a:buNone/>
              <a:defRPr/>
            </a:pPr>
            <a:r>
              <a:rPr lang="en-US" sz="4000" dirty="0">
                <a:solidFill>
                  <a:schemeClr val="bg1"/>
                </a:solidFill>
              </a:rPr>
              <a:t>Due Wed. </a:t>
            </a:r>
            <a:r>
              <a:rPr lang="en-US" sz="4000">
                <a:solidFill>
                  <a:schemeClr val="bg1"/>
                </a:solidFill>
              </a:rPr>
              <a:t>8/29</a:t>
            </a:r>
            <a:endParaRPr lang="en-US" sz="4000" dirty="0">
              <a:solidFill>
                <a:schemeClr val="bg1"/>
              </a:solidFill>
            </a:endParaRPr>
          </a:p>
        </p:txBody>
      </p:sp>
    </p:spTree>
    <p:extLst>
      <p:ext uri="{BB962C8B-B14F-4D97-AF65-F5344CB8AC3E}">
        <p14:creationId xmlns:p14="http://schemas.microsoft.com/office/powerpoint/2010/main" val="4262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B69D-322E-F146-A7B0-69E9B3BBA805}"/>
              </a:ext>
            </a:extLst>
          </p:cNvPr>
          <p:cNvSpPr>
            <a:spLocks noGrp="1"/>
          </p:cNvSpPr>
          <p:nvPr>
            <p:ph type="title"/>
          </p:nvPr>
        </p:nvSpPr>
        <p:spPr/>
        <p:txBody>
          <a:bodyPr/>
          <a:lstStyle/>
          <a:p>
            <a:pPr>
              <a:defRPr/>
            </a:pPr>
            <a:r>
              <a:rPr lang="en-US" dirty="0">
                <a:solidFill>
                  <a:schemeClr val="bg1"/>
                </a:solidFill>
              </a:rPr>
              <a:t>Starter Questions – Day 2</a:t>
            </a:r>
            <a:br>
              <a:rPr lang="en-US" dirty="0">
                <a:solidFill>
                  <a:schemeClr val="bg1"/>
                </a:solidFill>
              </a:rPr>
            </a:br>
            <a:r>
              <a:rPr lang="en-US" sz="2000" dirty="0">
                <a:solidFill>
                  <a:schemeClr val="bg1"/>
                </a:solidFill>
              </a:rPr>
              <a:t>Please get a green Starter Sheet from the front counter. </a:t>
            </a:r>
            <a:endParaRPr lang="en-US" dirty="0">
              <a:solidFill>
                <a:schemeClr val="bg1"/>
              </a:solidFill>
            </a:endParaRPr>
          </a:p>
        </p:txBody>
      </p:sp>
      <p:sp>
        <p:nvSpPr>
          <p:cNvPr id="3" name="Content Placeholder 2">
            <a:extLst>
              <a:ext uri="{FF2B5EF4-FFF2-40B4-BE49-F238E27FC236}">
                <a16:creationId xmlns:a16="http://schemas.microsoft.com/office/drawing/2014/main" id="{86D0F3D3-12D2-7C48-A5C3-AD90902B9B4B}"/>
              </a:ext>
            </a:extLst>
          </p:cNvPr>
          <p:cNvSpPr>
            <a:spLocks noGrp="1"/>
          </p:cNvSpPr>
          <p:nvPr>
            <p:ph idx="1"/>
          </p:nvPr>
        </p:nvSpPr>
        <p:spPr>
          <a:xfrm>
            <a:off x="1752600" y="1371600"/>
            <a:ext cx="8229600" cy="5105400"/>
          </a:xfrm>
        </p:spPr>
        <p:txBody>
          <a:bodyPr/>
          <a:lstStyle/>
          <a:p>
            <a:pPr>
              <a:defRPr/>
            </a:pPr>
            <a:r>
              <a:rPr lang="en-US" dirty="0">
                <a:solidFill>
                  <a:schemeClr val="bg1"/>
                </a:solidFill>
              </a:rPr>
              <a:t>How much is the class fee?</a:t>
            </a:r>
          </a:p>
          <a:p>
            <a:pPr>
              <a:defRPr/>
            </a:pPr>
            <a:r>
              <a:rPr lang="en-US" dirty="0">
                <a:solidFill>
                  <a:schemeClr val="bg1"/>
                </a:solidFill>
              </a:rPr>
              <a:t>Where do you pay it?</a:t>
            </a:r>
          </a:p>
          <a:p>
            <a:pPr>
              <a:defRPr/>
            </a:pPr>
            <a:r>
              <a:rPr lang="en-US" dirty="0">
                <a:solidFill>
                  <a:schemeClr val="bg1"/>
                </a:solidFill>
              </a:rPr>
              <a:t>How many research projects are we doing in this class?</a:t>
            </a:r>
          </a:p>
          <a:p>
            <a:pPr>
              <a:defRPr/>
            </a:pPr>
            <a:r>
              <a:rPr lang="en-US" dirty="0">
                <a:solidFill>
                  <a:schemeClr val="bg1"/>
                </a:solidFill>
              </a:rPr>
              <a:t>Where is our final exam held?</a:t>
            </a:r>
          </a:p>
          <a:p>
            <a:pPr>
              <a:defRPr/>
            </a:pPr>
            <a:r>
              <a:rPr lang="en-US" dirty="0">
                <a:solidFill>
                  <a:schemeClr val="bg1"/>
                </a:solidFill>
              </a:rPr>
              <a:t>What happens if you don’t pay your fee?</a:t>
            </a:r>
          </a:p>
          <a:p>
            <a:pPr>
              <a:defRPr/>
            </a:pPr>
            <a:r>
              <a:rPr lang="en-US" dirty="0">
                <a:solidFill>
                  <a:schemeClr val="bg1"/>
                </a:solidFill>
              </a:rPr>
              <a:t>What is one thing you are really curious about regarding the field of Marine Biology?</a:t>
            </a:r>
          </a:p>
        </p:txBody>
      </p:sp>
    </p:spTree>
    <p:extLst>
      <p:ext uri="{BB962C8B-B14F-4D97-AF65-F5344CB8AC3E}">
        <p14:creationId xmlns:p14="http://schemas.microsoft.com/office/powerpoint/2010/main" val="44766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0F11-0A52-374B-9111-FE8EDCE57151}"/>
              </a:ext>
            </a:extLst>
          </p:cNvPr>
          <p:cNvSpPr>
            <a:spLocks noGrp="1"/>
          </p:cNvSpPr>
          <p:nvPr>
            <p:ph type="title"/>
          </p:nvPr>
        </p:nvSpPr>
        <p:spPr/>
        <p:txBody>
          <a:bodyPr/>
          <a:lstStyle/>
          <a:p>
            <a:pPr>
              <a:defRPr/>
            </a:pPr>
            <a:r>
              <a:rPr lang="en-US" dirty="0">
                <a:solidFill>
                  <a:schemeClr val="bg1"/>
                </a:solidFill>
              </a:rPr>
              <a:t>Oceanography vs. Marine Biology</a:t>
            </a:r>
          </a:p>
        </p:txBody>
      </p:sp>
      <p:sp>
        <p:nvSpPr>
          <p:cNvPr id="3" name="Content Placeholder 2">
            <a:extLst>
              <a:ext uri="{FF2B5EF4-FFF2-40B4-BE49-F238E27FC236}">
                <a16:creationId xmlns:a16="http://schemas.microsoft.com/office/drawing/2014/main" id="{85FA218E-F22C-7444-8D39-7FA720A355B7}"/>
              </a:ext>
            </a:extLst>
          </p:cNvPr>
          <p:cNvSpPr>
            <a:spLocks noGrp="1"/>
          </p:cNvSpPr>
          <p:nvPr>
            <p:ph idx="1"/>
          </p:nvPr>
        </p:nvSpPr>
        <p:spPr/>
        <p:txBody>
          <a:bodyPr/>
          <a:lstStyle/>
          <a:p>
            <a:pPr>
              <a:defRPr/>
            </a:pPr>
            <a:r>
              <a:rPr lang="en-US" dirty="0">
                <a:solidFill>
                  <a:schemeClr val="bg1"/>
                </a:solidFill>
              </a:rPr>
              <a:t>Oceanography is the study of the non-living (abiotic) parts of the ocean</a:t>
            </a:r>
          </a:p>
          <a:p>
            <a:pPr lvl="1">
              <a:buFont typeface="Tahoma" charset="0"/>
              <a:buChar char="–"/>
              <a:defRPr/>
            </a:pPr>
            <a:r>
              <a:rPr lang="en-US" dirty="0">
                <a:solidFill>
                  <a:schemeClr val="bg1"/>
                </a:solidFill>
              </a:rPr>
              <a:t>Salinity and water temperature</a:t>
            </a:r>
          </a:p>
          <a:p>
            <a:pPr lvl="1">
              <a:buFont typeface="Tahoma" charset="0"/>
              <a:buChar char="–"/>
              <a:defRPr/>
            </a:pPr>
            <a:r>
              <a:rPr lang="en-US" dirty="0">
                <a:solidFill>
                  <a:schemeClr val="bg1"/>
                </a:solidFill>
              </a:rPr>
              <a:t>Currents</a:t>
            </a:r>
          </a:p>
          <a:p>
            <a:pPr lvl="1">
              <a:buFont typeface="Tahoma" charset="0"/>
              <a:buChar char="–"/>
              <a:defRPr/>
            </a:pPr>
            <a:r>
              <a:rPr lang="en-US" dirty="0">
                <a:solidFill>
                  <a:schemeClr val="bg1"/>
                </a:solidFill>
              </a:rPr>
              <a:t>Tides</a:t>
            </a:r>
          </a:p>
          <a:p>
            <a:pPr lvl="1">
              <a:buFont typeface="Tahoma" charset="0"/>
              <a:buChar char="–"/>
              <a:defRPr/>
            </a:pPr>
            <a:r>
              <a:rPr lang="en-US" dirty="0">
                <a:solidFill>
                  <a:schemeClr val="bg1"/>
                </a:solidFill>
              </a:rPr>
              <a:t>Zones of the ocean and the sea floor</a:t>
            </a:r>
          </a:p>
        </p:txBody>
      </p:sp>
    </p:spTree>
    <p:extLst>
      <p:ext uri="{BB962C8B-B14F-4D97-AF65-F5344CB8AC3E}">
        <p14:creationId xmlns:p14="http://schemas.microsoft.com/office/powerpoint/2010/main" val="337477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C2D0CF6-1427-B946-A06F-00110F9160BF}"/>
              </a:ext>
            </a:extLst>
          </p:cNvPr>
          <p:cNvSpPr>
            <a:spLocks noGrp="1" noChangeArrowheads="1"/>
          </p:cNvSpPr>
          <p:nvPr>
            <p:ph type="title"/>
          </p:nvPr>
        </p:nvSpPr>
        <p:spPr>
          <a:xfrm>
            <a:off x="795337" y="122239"/>
            <a:ext cx="10515600" cy="1192212"/>
          </a:xfrm>
        </p:spPr>
        <p:txBody>
          <a:bodyPr>
            <a:normAutofit/>
          </a:bodyPr>
          <a:lstStyle/>
          <a:p>
            <a:pPr eaLnBrk="1" hangingPunct="1">
              <a:defRPr/>
            </a:pPr>
            <a:r>
              <a:rPr lang="en-US" altLang="en-US" sz="5400" dirty="0">
                <a:solidFill>
                  <a:schemeClr val="bg1"/>
                </a:solidFill>
              </a:rPr>
              <a:t>What is Marine Biology?</a:t>
            </a:r>
          </a:p>
        </p:txBody>
      </p:sp>
      <p:sp>
        <p:nvSpPr>
          <p:cNvPr id="6147" name="Rectangle 3">
            <a:extLst>
              <a:ext uri="{FF2B5EF4-FFF2-40B4-BE49-F238E27FC236}">
                <a16:creationId xmlns:a16="http://schemas.microsoft.com/office/drawing/2014/main" id="{47E34A02-752D-A140-8176-3F4B04954DEE}"/>
              </a:ext>
            </a:extLst>
          </p:cNvPr>
          <p:cNvSpPr>
            <a:spLocks noGrp="1" noChangeArrowheads="1"/>
          </p:cNvSpPr>
          <p:nvPr>
            <p:ph type="body" idx="1"/>
          </p:nvPr>
        </p:nvSpPr>
        <p:spPr>
          <a:xfrm>
            <a:off x="300038" y="1314450"/>
            <a:ext cx="9910762" cy="4781550"/>
          </a:xfrm>
        </p:spPr>
        <p:txBody>
          <a:bodyPr>
            <a:normAutofit lnSpcReduction="10000"/>
          </a:bodyPr>
          <a:lstStyle/>
          <a:p>
            <a:pPr eaLnBrk="1" hangingPunct="1">
              <a:lnSpc>
                <a:spcPct val="80000"/>
              </a:lnSpc>
              <a:defRPr/>
            </a:pPr>
            <a:r>
              <a:rPr lang="en-US" sz="3600" dirty="0">
                <a:solidFill>
                  <a:schemeClr val="bg1"/>
                </a:solidFill>
              </a:rPr>
              <a:t>Marine biology - the study of organisms that live in the sea, including all water that has some degree of salinity, like the estuaries at river mouths</a:t>
            </a:r>
          </a:p>
          <a:p>
            <a:pPr eaLnBrk="1" hangingPunct="1">
              <a:lnSpc>
                <a:spcPct val="80000"/>
              </a:lnSpc>
              <a:defRPr/>
            </a:pPr>
            <a:r>
              <a:rPr lang="en-US" sz="3600" dirty="0">
                <a:solidFill>
                  <a:schemeClr val="bg1"/>
                </a:solidFill>
              </a:rPr>
              <a:t>Plants and microbes (algae and plankton)</a:t>
            </a:r>
          </a:p>
          <a:p>
            <a:pPr eaLnBrk="1" hangingPunct="1">
              <a:lnSpc>
                <a:spcPct val="80000"/>
              </a:lnSpc>
              <a:defRPr/>
            </a:pPr>
            <a:r>
              <a:rPr lang="en-US" sz="3200" dirty="0">
                <a:solidFill>
                  <a:schemeClr val="bg1"/>
                </a:solidFill>
              </a:rPr>
              <a:t>Invertebrates</a:t>
            </a:r>
          </a:p>
          <a:p>
            <a:pPr lvl="1" eaLnBrk="1" hangingPunct="1">
              <a:lnSpc>
                <a:spcPct val="80000"/>
              </a:lnSpc>
              <a:buFont typeface="Tahoma" charset="0"/>
              <a:buChar char="–"/>
              <a:defRPr/>
            </a:pPr>
            <a:r>
              <a:rPr lang="en-US" sz="2800" dirty="0">
                <a:solidFill>
                  <a:schemeClr val="bg1"/>
                </a:solidFill>
              </a:rPr>
              <a:t>Cnidarians (jellyfish, corals, anemones)</a:t>
            </a:r>
          </a:p>
          <a:p>
            <a:pPr lvl="1" eaLnBrk="1" hangingPunct="1">
              <a:lnSpc>
                <a:spcPct val="80000"/>
              </a:lnSpc>
              <a:buFont typeface="Tahoma" charset="0"/>
              <a:buChar char="–"/>
              <a:defRPr/>
            </a:pPr>
            <a:r>
              <a:rPr lang="en-US" sz="2800" dirty="0" err="1">
                <a:solidFill>
                  <a:schemeClr val="bg1"/>
                </a:solidFill>
              </a:rPr>
              <a:t>Molluscs</a:t>
            </a:r>
            <a:r>
              <a:rPr lang="en-US" sz="2800" dirty="0">
                <a:solidFill>
                  <a:schemeClr val="bg1"/>
                </a:solidFill>
              </a:rPr>
              <a:t> (octopus, squid, snails, clams, </a:t>
            </a:r>
            <a:r>
              <a:rPr lang="en-US" sz="2800" dirty="0" err="1">
                <a:solidFill>
                  <a:schemeClr val="bg1"/>
                </a:solidFill>
              </a:rPr>
              <a:t>etc</a:t>
            </a:r>
            <a:r>
              <a:rPr lang="en-US" sz="2800" dirty="0">
                <a:solidFill>
                  <a:schemeClr val="bg1"/>
                </a:solidFill>
              </a:rPr>
              <a:t>)</a:t>
            </a:r>
          </a:p>
          <a:p>
            <a:pPr lvl="1" eaLnBrk="1" hangingPunct="1">
              <a:lnSpc>
                <a:spcPct val="80000"/>
              </a:lnSpc>
              <a:buFont typeface="Tahoma" charset="0"/>
              <a:buChar char="–"/>
              <a:defRPr/>
            </a:pPr>
            <a:r>
              <a:rPr lang="en-US" sz="2800" dirty="0">
                <a:solidFill>
                  <a:schemeClr val="bg1"/>
                </a:solidFill>
              </a:rPr>
              <a:t>Echinoderms (sea stars, urchins, etc.)</a:t>
            </a:r>
          </a:p>
          <a:p>
            <a:pPr lvl="1" eaLnBrk="1" hangingPunct="1">
              <a:lnSpc>
                <a:spcPct val="80000"/>
              </a:lnSpc>
              <a:buFont typeface="Tahoma" charset="0"/>
              <a:buChar char="–"/>
              <a:defRPr/>
            </a:pPr>
            <a:r>
              <a:rPr lang="en-US" sz="2800" dirty="0">
                <a:solidFill>
                  <a:schemeClr val="bg1"/>
                </a:solidFill>
              </a:rPr>
              <a:t>Arthropods (crabs, shrimp, lobsters, sea spiders)</a:t>
            </a:r>
          </a:p>
          <a:p>
            <a:pPr eaLnBrk="1" hangingPunct="1">
              <a:lnSpc>
                <a:spcPct val="80000"/>
              </a:lnSpc>
              <a:defRPr/>
            </a:pPr>
            <a:r>
              <a:rPr lang="en-US" sz="3200" dirty="0">
                <a:solidFill>
                  <a:schemeClr val="bg1"/>
                </a:solidFill>
              </a:rPr>
              <a:t> Vertebrates</a:t>
            </a:r>
          </a:p>
          <a:p>
            <a:pPr lvl="1" eaLnBrk="1" hangingPunct="1">
              <a:lnSpc>
                <a:spcPct val="80000"/>
              </a:lnSpc>
              <a:buFont typeface="Tahoma" charset="0"/>
              <a:buChar char="–"/>
              <a:defRPr/>
            </a:pPr>
            <a:r>
              <a:rPr lang="en-US" sz="3200" dirty="0">
                <a:solidFill>
                  <a:schemeClr val="bg1"/>
                </a:solidFill>
              </a:rPr>
              <a:t>Reptiles, Birds, Mammals</a:t>
            </a:r>
          </a:p>
        </p:txBody>
      </p:sp>
    </p:spTree>
    <p:extLst>
      <p:ext uri="{BB962C8B-B14F-4D97-AF65-F5344CB8AC3E}">
        <p14:creationId xmlns:p14="http://schemas.microsoft.com/office/powerpoint/2010/main" val="120140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EE7078D-1CB5-6348-A917-4AC7FEC68291}"/>
              </a:ext>
            </a:extLst>
          </p:cNvPr>
          <p:cNvSpPr>
            <a:spLocks noGrp="1" noChangeArrowheads="1"/>
          </p:cNvSpPr>
          <p:nvPr>
            <p:ph type="title"/>
          </p:nvPr>
        </p:nvSpPr>
        <p:spPr/>
        <p:txBody>
          <a:bodyPr>
            <a:normAutofit/>
          </a:bodyPr>
          <a:lstStyle/>
          <a:p>
            <a:pPr eaLnBrk="1" hangingPunct="1">
              <a:defRPr/>
            </a:pPr>
            <a:r>
              <a:rPr lang="en-US" altLang="en-US" dirty="0">
                <a:solidFill>
                  <a:schemeClr val="bg1"/>
                </a:solidFill>
              </a:rPr>
              <a:t>A Marine Biologist is not exactly the same as an Oceanographer</a:t>
            </a:r>
          </a:p>
        </p:txBody>
      </p:sp>
      <p:sp>
        <p:nvSpPr>
          <p:cNvPr id="7171" name="Rectangle 3">
            <a:extLst>
              <a:ext uri="{FF2B5EF4-FFF2-40B4-BE49-F238E27FC236}">
                <a16:creationId xmlns:a16="http://schemas.microsoft.com/office/drawing/2014/main" id="{53CA4819-75F0-B246-9C39-5C1556CCF216}"/>
              </a:ext>
            </a:extLst>
          </p:cNvPr>
          <p:cNvSpPr>
            <a:spLocks noGrp="1" noChangeArrowheads="1"/>
          </p:cNvSpPr>
          <p:nvPr>
            <p:ph type="body" idx="1"/>
          </p:nvPr>
        </p:nvSpPr>
        <p:spPr/>
        <p:txBody>
          <a:bodyPr>
            <a:normAutofit/>
          </a:bodyPr>
          <a:lstStyle/>
          <a:p>
            <a:pPr eaLnBrk="1" hangingPunct="1">
              <a:defRPr/>
            </a:pPr>
            <a:r>
              <a:rPr lang="en-US" altLang="en-US" sz="4000" dirty="0">
                <a:solidFill>
                  <a:schemeClr val="bg1"/>
                </a:solidFill>
              </a:rPr>
              <a:t>Marine Biologists study the organisms that inhabit the sea </a:t>
            </a:r>
          </a:p>
          <a:p>
            <a:pPr eaLnBrk="1" hangingPunct="1">
              <a:defRPr/>
            </a:pPr>
            <a:r>
              <a:rPr lang="en-US" altLang="en-US" sz="4000" dirty="0">
                <a:solidFill>
                  <a:schemeClr val="bg1"/>
                </a:solidFill>
              </a:rPr>
              <a:t>Oceanographers mainly study the physical (non-living) aspects of the ocean including tides, currents, waves, and the chemical make-up of seawater</a:t>
            </a:r>
          </a:p>
          <a:p>
            <a:pPr eaLnBrk="1" hangingPunct="1">
              <a:defRPr/>
            </a:pPr>
            <a:r>
              <a:rPr lang="en-US" altLang="en-US" sz="4000" dirty="0">
                <a:solidFill>
                  <a:schemeClr val="bg1"/>
                </a:solidFill>
              </a:rPr>
              <a:t>But they do overlap</a:t>
            </a:r>
          </a:p>
        </p:txBody>
      </p:sp>
    </p:spTree>
    <p:extLst>
      <p:ext uri="{BB962C8B-B14F-4D97-AF65-F5344CB8AC3E}">
        <p14:creationId xmlns:p14="http://schemas.microsoft.com/office/powerpoint/2010/main" val="278180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F5041EC-BFAA-454B-A41E-D4EF848F6136}"/>
              </a:ext>
            </a:extLst>
          </p:cNvPr>
          <p:cNvSpPr>
            <a:spLocks noGrp="1" noChangeArrowheads="1"/>
          </p:cNvSpPr>
          <p:nvPr>
            <p:ph type="title"/>
          </p:nvPr>
        </p:nvSpPr>
        <p:spPr/>
        <p:txBody>
          <a:bodyPr>
            <a:normAutofit/>
          </a:bodyPr>
          <a:lstStyle/>
          <a:p>
            <a:pPr eaLnBrk="1" hangingPunct="1">
              <a:defRPr/>
            </a:pPr>
            <a:r>
              <a:rPr lang="en-US" altLang="en-US" dirty="0">
                <a:solidFill>
                  <a:schemeClr val="bg1"/>
                </a:solidFill>
              </a:rPr>
              <a:t>Why Study Marine Biology and Oceanography?</a:t>
            </a:r>
          </a:p>
        </p:txBody>
      </p:sp>
      <p:sp>
        <p:nvSpPr>
          <p:cNvPr id="8195" name="Rectangle 3">
            <a:extLst>
              <a:ext uri="{FF2B5EF4-FFF2-40B4-BE49-F238E27FC236}">
                <a16:creationId xmlns:a16="http://schemas.microsoft.com/office/drawing/2014/main" id="{8456827E-D14F-694A-BE05-CDD06DDEAE78}"/>
              </a:ext>
            </a:extLst>
          </p:cNvPr>
          <p:cNvSpPr>
            <a:spLocks noGrp="1" noChangeArrowheads="1"/>
          </p:cNvSpPr>
          <p:nvPr>
            <p:ph type="body" idx="1"/>
          </p:nvPr>
        </p:nvSpPr>
        <p:spPr/>
        <p:txBody>
          <a:bodyPr>
            <a:normAutofit/>
          </a:bodyPr>
          <a:lstStyle/>
          <a:p>
            <a:pPr eaLnBrk="1" hangingPunct="1">
              <a:lnSpc>
                <a:spcPct val="90000"/>
              </a:lnSpc>
              <a:buFontTx/>
              <a:buNone/>
              <a:defRPr/>
            </a:pPr>
            <a:r>
              <a:rPr lang="en-US" altLang="en-US" sz="3600" dirty="0">
                <a:solidFill>
                  <a:schemeClr val="bg1"/>
                </a:solidFill>
              </a:rPr>
              <a:t>1. Since life is believed to have arisen in the sea, studying marine life can provide clues about early life on earth.</a:t>
            </a:r>
          </a:p>
          <a:p>
            <a:pPr eaLnBrk="1" hangingPunct="1">
              <a:lnSpc>
                <a:spcPct val="90000"/>
              </a:lnSpc>
              <a:buFontTx/>
              <a:buNone/>
              <a:defRPr/>
            </a:pPr>
            <a:endParaRPr lang="en-US" altLang="en-US" sz="3600" dirty="0">
              <a:solidFill>
                <a:schemeClr val="bg1"/>
              </a:solidFill>
            </a:endParaRPr>
          </a:p>
          <a:p>
            <a:pPr eaLnBrk="1" hangingPunct="1">
              <a:lnSpc>
                <a:spcPct val="90000"/>
              </a:lnSpc>
              <a:buFontTx/>
              <a:buNone/>
              <a:defRPr/>
            </a:pPr>
            <a:r>
              <a:rPr lang="en-US" altLang="en-US" sz="3600" dirty="0">
                <a:solidFill>
                  <a:schemeClr val="bg1"/>
                </a:solidFill>
              </a:rPr>
              <a:t>2. Many products come from the sea including </a:t>
            </a:r>
            <a:r>
              <a:rPr lang="en-US" altLang="en-US" sz="3600" b="1" dirty="0">
                <a:solidFill>
                  <a:schemeClr val="bg1"/>
                </a:solidFill>
              </a:rPr>
              <a:t>food</a:t>
            </a:r>
            <a:r>
              <a:rPr lang="en-US" altLang="en-US" sz="3600" dirty="0">
                <a:solidFill>
                  <a:schemeClr val="bg1"/>
                </a:solidFill>
              </a:rPr>
              <a:t>, medicines derived from marine species, food resources, and other items used for human use.</a:t>
            </a:r>
          </a:p>
        </p:txBody>
      </p:sp>
    </p:spTree>
    <p:extLst>
      <p:ext uri="{BB962C8B-B14F-4D97-AF65-F5344CB8AC3E}">
        <p14:creationId xmlns:p14="http://schemas.microsoft.com/office/powerpoint/2010/main" val="338232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2AA29FC-94A6-2F4B-BEC3-A4179916ADB9}"/>
              </a:ext>
            </a:extLst>
          </p:cNvPr>
          <p:cNvSpPr>
            <a:spLocks noGrp="1" noChangeArrowheads="1"/>
          </p:cNvSpPr>
          <p:nvPr>
            <p:ph type="title"/>
          </p:nvPr>
        </p:nvSpPr>
        <p:spPr/>
        <p:txBody>
          <a:bodyPr/>
          <a:lstStyle/>
          <a:p>
            <a:pPr eaLnBrk="1" hangingPunct="1">
              <a:defRPr/>
            </a:pPr>
            <a:r>
              <a:rPr lang="en-US" altLang="en-US" dirty="0">
                <a:solidFill>
                  <a:schemeClr val="bg1"/>
                </a:solidFill>
              </a:rPr>
              <a:t>Why Study Marine Biology?</a:t>
            </a:r>
          </a:p>
        </p:txBody>
      </p:sp>
      <p:sp>
        <p:nvSpPr>
          <p:cNvPr id="9219" name="Rectangle 3">
            <a:extLst>
              <a:ext uri="{FF2B5EF4-FFF2-40B4-BE49-F238E27FC236}">
                <a16:creationId xmlns:a16="http://schemas.microsoft.com/office/drawing/2014/main" id="{E2CFEF35-7A20-6344-835E-2F1317F3ED0F}"/>
              </a:ext>
            </a:extLst>
          </p:cNvPr>
          <p:cNvSpPr>
            <a:spLocks noGrp="1" noChangeArrowheads="1"/>
          </p:cNvSpPr>
          <p:nvPr>
            <p:ph type="body" idx="1"/>
          </p:nvPr>
        </p:nvSpPr>
        <p:spPr/>
        <p:txBody>
          <a:bodyPr>
            <a:normAutofit/>
          </a:bodyPr>
          <a:lstStyle/>
          <a:p>
            <a:pPr eaLnBrk="1" hangingPunct="1">
              <a:buFontTx/>
              <a:buNone/>
              <a:defRPr/>
            </a:pPr>
            <a:r>
              <a:rPr lang="en-US" sz="4000" dirty="0">
                <a:solidFill>
                  <a:schemeClr val="bg1"/>
                </a:solidFill>
              </a:rPr>
              <a:t>3. Marine organisms produce oxygen used by all kinds of organisms, including humans.</a:t>
            </a:r>
          </a:p>
          <a:p>
            <a:pPr eaLnBrk="1" hangingPunct="1">
              <a:buFontTx/>
              <a:buNone/>
              <a:defRPr/>
            </a:pPr>
            <a:endParaRPr lang="en-US" sz="4000" dirty="0">
              <a:solidFill>
                <a:schemeClr val="bg1"/>
              </a:solidFill>
            </a:endParaRPr>
          </a:p>
          <a:p>
            <a:pPr eaLnBrk="1" hangingPunct="1">
              <a:buFontTx/>
              <a:buNone/>
              <a:defRPr/>
            </a:pPr>
            <a:r>
              <a:rPr lang="en-US" sz="4000" dirty="0">
                <a:solidFill>
                  <a:schemeClr val="bg1"/>
                </a:solidFill>
              </a:rPr>
              <a:t>4. The marine environment provides recreation and support tourism worldwide. </a:t>
            </a:r>
          </a:p>
          <a:p>
            <a:pPr eaLnBrk="1" hangingPunct="1">
              <a:buFontTx/>
              <a:buNone/>
              <a:defRPr/>
            </a:pPr>
            <a:endParaRPr lang="en-US" sz="4000" dirty="0">
              <a:solidFill>
                <a:schemeClr val="bg1"/>
              </a:solidFill>
            </a:endParaRPr>
          </a:p>
          <a:p>
            <a:pPr eaLnBrk="1" hangingPunct="1">
              <a:buFontTx/>
              <a:buNone/>
              <a:defRPr/>
            </a:pPr>
            <a:endParaRPr lang="en-US" sz="4000" dirty="0">
              <a:solidFill>
                <a:schemeClr val="bg1"/>
              </a:solidFill>
            </a:endParaRPr>
          </a:p>
        </p:txBody>
      </p:sp>
    </p:spTree>
    <p:extLst>
      <p:ext uri="{BB962C8B-B14F-4D97-AF65-F5344CB8AC3E}">
        <p14:creationId xmlns:p14="http://schemas.microsoft.com/office/powerpoint/2010/main" val="259978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22B6CAC-E5B4-3643-ABD8-B666269EDFDA}"/>
              </a:ext>
            </a:extLst>
          </p:cNvPr>
          <p:cNvSpPr>
            <a:spLocks noGrp="1" noChangeArrowheads="1"/>
          </p:cNvSpPr>
          <p:nvPr>
            <p:ph type="title"/>
          </p:nvPr>
        </p:nvSpPr>
        <p:spPr/>
        <p:txBody>
          <a:bodyPr>
            <a:normAutofit/>
          </a:bodyPr>
          <a:lstStyle/>
          <a:p>
            <a:pPr eaLnBrk="1" hangingPunct="1">
              <a:defRPr/>
            </a:pPr>
            <a:r>
              <a:rPr lang="en-US" altLang="en-US" sz="5400" dirty="0">
                <a:solidFill>
                  <a:schemeClr val="bg1"/>
                </a:solidFill>
              </a:rPr>
              <a:t>Why Study Marine Biology?</a:t>
            </a:r>
          </a:p>
        </p:txBody>
      </p:sp>
      <p:sp>
        <p:nvSpPr>
          <p:cNvPr id="10243" name="Rectangle 3">
            <a:extLst>
              <a:ext uri="{FF2B5EF4-FFF2-40B4-BE49-F238E27FC236}">
                <a16:creationId xmlns:a16="http://schemas.microsoft.com/office/drawing/2014/main" id="{2AEADFE8-A6FD-F849-B05A-E934911D5D11}"/>
              </a:ext>
            </a:extLst>
          </p:cNvPr>
          <p:cNvSpPr>
            <a:spLocks noGrp="1" noChangeArrowheads="1"/>
          </p:cNvSpPr>
          <p:nvPr>
            <p:ph type="body" idx="1"/>
          </p:nvPr>
        </p:nvSpPr>
        <p:spPr/>
        <p:txBody>
          <a:bodyPr>
            <a:normAutofit/>
          </a:bodyPr>
          <a:lstStyle/>
          <a:p>
            <a:pPr eaLnBrk="1" hangingPunct="1">
              <a:lnSpc>
                <a:spcPct val="90000"/>
              </a:lnSpc>
              <a:buFontTx/>
              <a:buNone/>
              <a:defRPr/>
            </a:pPr>
            <a:r>
              <a:rPr lang="en-US" sz="4000" dirty="0">
                <a:solidFill>
                  <a:schemeClr val="bg1"/>
                </a:solidFill>
              </a:rPr>
              <a:t>5. The oceans help regulate climate. </a:t>
            </a:r>
          </a:p>
          <a:p>
            <a:pPr eaLnBrk="1" hangingPunct="1">
              <a:lnSpc>
                <a:spcPct val="90000"/>
              </a:lnSpc>
              <a:buFontTx/>
              <a:buNone/>
              <a:defRPr/>
            </a:pPr>
            <a:r>
              <a:rPr lang="en-US" sz="4000" dirty="0">
                <a:solidFill>
                  <a:schemeClr val="bg1"/>
                </a:solidFill>
              </a:rPr>
              <a:t>   Water is slow to change in temperature, keeping coastal land masses more stable year-round.</a:t>
            </a:r>
          </a:p>
          <a:p>
            <a:pPr eaLnBrk="1" hangingPunct="1">
              <a:lnSpc>
                <a:spcPct val="90000"/>
              </a:lnSpc>
              <a:buFontTx/>
              <a:buNone/>
              <a:defRPr/>
            </a:pPr>
            <a:r>
              <a:rPr lang="en-US" sz="4000" dirty="0">
                <a:solidFill>
                  <a:schemeClr val="bg1"/>
                </a:solidFill>
              </a:rPr>
              <a:t>	</a:t>
            </a:r>
          </a:p>
          <a:p>
            <a:pPr eaLnBrk="1" hangingPunct="1">
              <a:lnSpc>
                <a:spcPct val="90000"/>
              </a:lnSpc>
              <a:buFontTx/>
              <a:buNone/>
              <a:defRPr/>
            </a:pPr>
            <a:r>
              <a:rPr lang="en-US" sz="4000" dirty="0">
                <a:solidFill>
                  <a:schemeClr val="bg1"/>
                </a:solidFill>
              </a:rPr>
              <a:t>Any long-term or short-term change in the ocean’s temperature will affect the entire planet. </a:t>
            </a:r>
          </a:p>
          <a:p>
            <a:pPr eaLnBrk="1" hangingPunct="1">
              <a:lnSpc>
                <a:spcPct val="90000"/>
              </a:lnSpc>
              <a:buFontTx/>
              <a:buNone/>
              <a:defRPr/>
            </a:pPr>
            <a:endParaRPr lang="en-US" sz="4000" dirty="0">
              <a:solidFill>
                <a:schemeClr val="bg1"/>
              </a:solidFill>
            </a:endParaRPr>
          </a:p>
        </p:txBody>
      </p:sp>
    </p:spTree>
    <p:extLst>
      <p:ext uri="{BB962C8B-B14F-4D97-AF65-F5344CB8AC3E}">
        <p14:creationId xmlns:p14="http://schemas.microsoft.com/office/powerpoint/2010/main" val="309108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8A4F-293A-D74E-ABDF-0E58F208865D}"/>
              </a:ext>
            </a:extLst>
          </p:cNvPr>
          <p:cNvSpPr>
            <a:spLocks noGrp="1"/>
          </p:cNvSpPr>
          <p:nvPr>
            <p:ph type="title"/>
          </p:nvPr>
        </p:nvSpPr>
        <p:spPr/>
        <p:txBody>
          <a:bodyPr>
            <a:normAutofit/>
          </a:bodyPr>
          <a:lstStyle/>
          <a:p>
            <a:pPr>
              <a:defRPr/>
            </a:pPr>
            <a:r>
              <a:rPr lang="en-US" sz="5400" dirty="0">
                <a:solidFill>
                  <a:schemeClr val="bg1"/>
                </a:solidFill>
              </a:rPr>
              <a:t>Humans are tied to the oceans.</a:t>
            </a:r>
          </a:p>
        </p:txBody>
      </p:sp>
      <p:sp>
        <p:nvSpPr>
          <p:cNvPr id="3" name="Content Placeholder 2">
            <a:extLst>
              <a:ext uri="{FF2B5EF4-FFF2-40B4-BE49-F238E27FC236}">
                <a16:creationId xmlns:a16="http://schemas.microsoft.com/office/drawing/2014/main" id="{B61CB48B-E904-0242-AD1A-7CD4E6DBC150}"/>
              </a:ext>
            </a:extLst>
          </p:cNvPr>
          <p:cNvSpPr>
            <a:spLocks noGrp="1"/>
          </p:cNvSpPr>
          <p:nvPr>
            <p:ph idx="1"/>
          </p:nvPr>
        </p:nvSpPr>
        <p:spPr>
          <a:xfrm>
            <a:off x="214313" y="4953000"/>
            <a:ext cx="9996487" cy="1752600"/>
          </a:xfrm>
        </p:spPr>
        <p:txBody>
          <a:bodyPr>
            <a:noAutofit/>
          </a:bodyPr>
          <a:lstStyle/>
          <a:p>
            <a:pPr>
              <a:defRPr/>
            </a:pPr>
            <a:r>
              <a:rPr lang="en-US" dirty="0">
                <a:solidFill>
                  <a:schemeClr val="bg1"/>
                </a:solidFill>
              </a:rPr>
              <a:t>Humans’ first settlements were almost always near water (rivers and lakes)</a:t>
            </a:r>
          </a:p>
          <a:p>
            <a:pPr>
              <a:defRPr/>
            </a:pPr>
            <a:r>
              <a:rPr lang="en-US" dirty="0">
                <a:solidFill>
                  <a:schemeClr val="bg1"/>
                </a:solidFill>
              </a:rPr>
              <a:t>Once we mastered traveling the open ocean, major cities were established on coasts. </a:t>
            </a:r>
          </a:p>
        </p:txBody>
      </p:sp>
      <p:pic>
        <p:nvPicPr>
          <p:cNvPr id="38915" name="Picture 4">
            <a:extLst>
              <a:ext uri="{FF2B5EF4-FFF2-40B4-BE49-F238E27FC236}">
                <a16:creationId xmlns:a16="http://schemas.microsoft.com/office/drawing/2014/main" id="{E72B98A5-1454-7E44-A9D4-866DE835AA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1295402"/>
            <a:ext cx="7002462" cy="350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169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782</Words>
  <Application>Microsoft Macintosh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Tahoma</vt:lpstr>
      <vt:lpstr>Office Theme</vt:lpstr>
      <vt:lpstr>PowerPoint Presentation</vt:lpstr>
      <vt:lpstr>Starter Questions – Day 2 Please get a green Starter Sheet from the front counter. </vt:lpstr>
      <vt:lpstr>Oceanography vs. Marine Biology</vt:lpstr>
      <vt:lpstr>What is Marine Biology?</vt:lpstr>
      <vt:lpstr>A Marine Biologist is not exactly the same as an Oceanographer</vt:lpstr>
      <vt:lpstr>Why Study Marine Biology and Oceanography?</vt:lpstr>
      <vt:lpstr>Why Study Marine Biology?</vt:lpstr>
      <vt:lpstr>Why Study Marine Biology?</vt:lpstr>
      <vt:lpstr>Humans are tied to the oceans.</vt:lpstr>
      <vt:lpstr>Human History with the ocean world</vt:lpstr>
      <vt:lpstr>History</vt:lpstr>
      <vt:lpstr>History</vt:lpstr>
      <vt:lpstr>Modern Marine Biology &amp; Oceanography</vt:lpstr>
      <vt:lpstr>Important Tools in Modern Marine Biology</vt:lpstr>
      <vt:lpstr>Critter Cams</vt:lpstr>
      <vt:lpstr>Important Tools in Modern Marine Biology</vt:lpstr>
      <vt:lpstr>Assignments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cp:revision>
  <dcterms:created xsi:type="dcterms:W3CDTF">2018-08-23T22:05:28Z</dcterms:created>
  <dcterms:modified xsi:type="dcterms:W3CDTF">2018-08-23T22:24:17Z</dcterms:modified>
</cp:coreProperties>
</file>