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387" r:id="rId2"/>
    <p:sldId id="376" r:id="rId3"/>
    <p:sldId id="370" r:id="rId4"/>
    <p:sldId id="371" r:id="rId5"/>
    <p:sldId id="391" r:id="rId6"/>
    <p:sldId id="392" r:id="rId7"/>
    <p:sldId id="394" r:id="rId8"/>
    <p:sldId id="393" r:id="rId9"/>
    <p:sldId id="395" r:id="rId10"/>
    <p:sldId id="331" r:id="rId11"/>
    <p:sldId id="39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/>
    <p:restoredTop sz="94624"/>
  </p:normalViewPr>
  <p:slideViewPr>
    <p:cSldViewPr snapToGrid="0" snapToObjects="1">
      <p:cViewPr varScale="1">
        <p:scale>
          <a:sx n="89" d="100"/>
          <a:sy n="89" d="100"/>
        </p:scale>
        <p:origin x="192" y="5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8052DC-B18C-CA47-94F0-78C320326FD3}" type="datetimeFigureOut">
              <a:rPr lang="en-US" smtClean="0"/>
              <a:t>10/17/18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CEB136-A96D-A545-AD17-AD2462665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976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Image Placeholder 1">
            <a:extLst>
              <a:ext uri="{FF2B5EF4-FFF2-40B4-BE49-F238E27FC236}">
                <a16:creationId xmlns:a16="http://schemas.microsoft.com/office/drawing/2014/main" id="{AB4658F7-2D5F-5044-8894-E56578B8E07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6" name="Notes Placeholder 2">
            <a:extLst>
              <a:ext uri="{FF2B5EF4-FFF2-40B4-BE49-F238E27FC236}">
                <a16:creationId xmlns:a16="http://schemas.microsoft.com/office/drawing/2014/main" id="{F1071E2C-27BB-D647-9A15-7BBD267A271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7347" name="Slide Number Placeholder 3">
            <a:extLst>
              <a:ext uri="{FF2B5EF4-FFF2-40B4-BE49-F238E27FC236}">
                <a16:creationId xmlns:a16="http://schemas.microsoft.com/office/drawing/2014/main" id="{F4A3F618-B670-5A46-B9BC-7CCFDEA4E2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CF8B3A31-C3FB-B444-842C-D93E44EA089D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1734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87257-0C43-854D-9F59-DFB1B435B8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C95F48-D46C-E14D-899D-107C182501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7044BC-0B5A-8F4C-BD9A-F525E959D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7AD54-548A-A746-A296-7CA13C9747EE}" type="datetimeFigureOut">
              <a:rPr lang="en-US" smtClean="0"/>
              <a:t>10/17/18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239898-9CD3-584B-B7C6-1B58A7027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116163-CB45-5649-AC39-888F534C9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1E957-002B-DB47-AF5B-C86955A4C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253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EEEA6-13E0-444A-8599-F663C3831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FA5AE5-7D43-2443-A13A-F35AD803D0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7F4F4B-C527-9947-8383-E99982575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7AD54-548A-A746-A296-7CA13C9747EE}" type="datetimeFigureOut">
              <a:rPr lang="en-US" smtClean="0"/>
              <a:t>10/17/18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0D2EFD-72DA-554D-A7A4-219B77053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F5FB1C-8DDF-BD49-8CC1-154D7C9F7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1E957-002B-DB47-AF5B-C86955A4C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036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AD7A3C2-187D-E040-9C04-74F6B9ADF1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2DC170-0F72-324C-A550-353A098638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AA99D8-5C5D-6242-AA55-C72BB039E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7AD54-548A-A746-A296-7CA13C9747EE}" type="datetimeFigureOut">
              <a:rPr lang="en-US" smtClean="0"/>
              <a:t>10/17/18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842E0A-0590-0B48-93B4-54441A695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111FE4-727B-F849-A221-2B648BFB2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1E957-002B-DB47-AF5B-C86955A4C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5905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92100"/>
            <a:ext cx="10972800" cy="13843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905000"/>
            <a:ext cx="5384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05000"/>
            <a:ext cx="5384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66930B0-AB0C-3440-B9AC-88187E62C5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B4F162C-7406-FE41-992F-E6EBBED3AE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353F514-1CEF-FA43-A563-5256655D7F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D84CA6-2483-5340-9528-55128943CD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3290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7F756-93FC-384D-9BA3-F29D53B25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D38B5B-6394-DA4A-B0E3-9DDB573139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1CEA76-00ED-574A-BE1F-05DB66575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7AD54-548A-A746-A296-7CA13C9747EE}" type="datetimeFigureOut">
              <a:rPr lang="en-US" smtClean="0"/>
              <a:t>10/17/18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8DE3A3-FE93-D842-BC98-2B71A9D84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479C46-05EB-064B-A13B-FEFAD8C2B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1E957-002B-DB47-AF5B-C86955A4C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00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638BE-ADC3-0B4D-A450-F1F03EF42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A4C82E-5495-C04B-A66A-5918AF996E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FCB91F-9766-2845-A5E7-1ECFAAA5B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7AD54-548A-A746-A296-7CA13C9747EE}" type="datetimeFigureOut">
              <a:rPr lang="en-US" smtClean="0"/>
              <a:t>10/17/18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3BDC01-136C-534B-88FC-2B519701F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6138DD-1F78-8445-9400-78A4CA29D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1E957-002B-DB47-AF5B-C86955A4C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215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0ADE1-14B3-014B-A985-49AA2F596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6BF906-5C45-4641-A23A-D5DEEA59B7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DD655C-FA8B-E244-8EFA-BB9F36690A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5F9E02-3A98-E54E-A8C9-E725FC9FC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7AD54-548A-A746-A296-7CA13C9747EE}" type="datetimeFigureOut">
              <a:rPr lang="en-US" smtClean="0"/>
              <a:t>10/17/18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780A20-D79D-6741-9DA6-4B272D686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835C07-4E30-F045-BEFA-1C37057B3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1E957-002B-DB47-AF5B-C86955A4C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842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127CB-A9AB-2145-8513-ACFD8CFD9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77DE97-1357-E14C-97BA-96C6D2B9FA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466F3B-BF1C-7243-93FF-E9B5B9D054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F1A51A-D4F0-C64D-9D8E-F902B0433A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6ACA5F-4EF0-3748-8463-6D9121B5EA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7AB328-A84F-D54A-8832-0490B2FE7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7AD54-548A-A746-A296-7CA13C9747EE}" type="datetimeFigureOut">
              <a:rPr lang="en-US" smtClean="0"/>
              <a:t>10/17/18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70E00E-6434-0449-9F0B-76792ECEA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F377584-3A60-9C4A-B9C3-824271B7B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1E957-002B-DB47-AF5B-C86955A4C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789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BE411-B0B2-C242-80B0-DBE86923E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77CDDF-8459-0845-8E11-DE7C41D3F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7AD54-548A-A746-A296-7CA13C9747EE}" type="datetimeFigureOut">
              <a:rPr lang="en-US" smtClean="0"/>
              <a:t>10/17/18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B156CB-D5D4-B243-BE4B-9D28E8162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FF4290-56A6-FC4A-A3DA-26D4C6B02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1E957-002B-DB47-AF5B-C86955A4C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286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46E057-5F10-F54F-9A3F-79ADB2B0F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7AD54-548A-A746-A296-7CA13C9747EE}" type="datetimeFigureOut">
              <a:rPr lang="en-US" smtClean="0"/>
              <a:t>10/17/18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A6C65D-5F0C-9548-A21F-DD348A91B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F49FE5-70CA-E643-A54A-045DACE1D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1E957-002B-DB47-AF5B-C86955A4C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546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8901F-654B-374A-A984-6C7CD7EAF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E1D775-1796-C046-BDF4-1A5FE2CFBF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B22E3D-EFF4-A545-8475-91257B7911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84779D-37D7-DF42-A17F-9E8F02A75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7AD54-548A-A746-A296-7CA13C9747EE}" type="datetimeFigureOut">
              <a:rPr lang="en-US" smtClean="0"/>
              <a:t>10/17/18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BE46F7-2427-E04E-92F2-94CBEBB2C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5F8665-07B0-3B42-94E6-528450940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1E957-002B-DB47-AF5B-C86955A4C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137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701A9-D1FA-D641-9978-6A6F2808B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9CDB18-F1E6-3141-88E9-8B8FDA7E45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1DDEB8-39DD-B64F-AD33-3575E318EF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CBA112-E0D9-1D44-90B3-260BB69BB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7AD54-548A-A746-A296-7CA13C9747EE}" type="datetimeFigureOut">
              <a:rPr lang="en-US" smtClean="0"/>
              <a:t>10/17/18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B2AA7F-9569-FC40-BD55-C780300A8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434FF7-7BB4-7246-8ECB-A383AE80F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1E957-002B-DB47-AF5B-C86955A4C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160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261E47-7CDB-2342-982C-06D794148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1B71BA-5A72-E342-B9DE-64DDD06323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4ECDD2-C4A7-E94E-8374-D816FBD63C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F7AD54-548A-A746-A296-7CA13C9747EE}" type="datetimeFigureOut">
              <a:rPr lang="en-US" smtClean="0"/>
              <a:t>10/17/18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B18AD1-1509-2B4F-B299-D6FD46064F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422F5D-8F79-8445-BF09-CFDA624B7D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1E957-002B-DB47-AF5B-C86955A4C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006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afeshare.tv/x/ss58b4bbdd526a6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safeshare.tv/x/88829079" TargetMode="External"/><Relationship Id="rId4" Type="http://schemas.openxmlformats.org/officeDocument/2006/relationships/hyperlink" Target="https://oceantoday.noaa.gov/fullmoon-coralandalgae/welcome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027C0-6B0B-E440-80F0-41685E46B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>
                <a:solidFill>
                  <a:schemeClr val="bg1"/>
                </a:solidFill>
              </a:rPr>
              <a:t>Starter: Please get your computer and answer on google classroom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762856-E624-CA4C-9FDA-F5EB8AB841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sz="4400" dirty="0">
                <a:solidFill>
                  <a:schemeClr val="bg1"/>
                </a:solidFill>
              </a:rPr>
              <a:t>What animals are in the phylum </a:t>
            </a:r>
            <a:r>
              <a:rPr lang="en-US" sz="4400" dirty="0" err="1">
                <a:solidFill>
                  <a:schemeClr val="bg1"/>
                </a:solidFill>
              </a:rPr>
              <a:t>Porifera</a:t>
            </a:r>
            <a:r>
              <a:rPr lang="en-US" sz="4400" dirty="0">
                <a:solidFill>
                  <a:schemeClr val="bg1"/>
                </a:solidFill>
              </a:rPr>
              <a:t>?</a:t>
            </a:r>
          </a:p>
          <a:p>
            <a:pPr lvl="1">
              <a:buFont typeface="Tahoma" charset="0"/>
              <a:buChar char="–"/>
              <a:defRPr/>
            </a:pPr>
            <a:r>
              <a:rPr lang="en-US" sz="4000" dirty="0">
                <a:solidFill>
                  <a:schemeClr val="bg1"/>
                </a:solidFill>
              </a:rPr>
              <a:t>sponges</a:t>
            </a:r>
          </a:p>
          <a:p>
            <a:pPr>
              <a:defRPr/>
            </a:pPr>
            <a:r>
              <a:rPr lang="en-US" sz="4400" dirty="0">
                <a:solidFill>
                  <a:schemeClr val="bg1"/>
                </a:solidFill>
              </a:rPr>
              <a:t>List two classes of cnidarians</a:t>
            </a:r>
          </a:p>
          <a:p>
            <a:pPr lvl="1">
              <a:buFont typeface="Tahoma" charset="0"/>
              <a:buChar char="–"/>
              <a:defRPr/>
            </a:pPr>
            <a:r>
              <a:rPr lang="en-US" sz="4000" dirty="0" err="1">
                <a:solidFill>
                  <a:schemeClr val="bg1"/>
                </a:solidFill>
              </a:rPr>
              <a:t>Scyphozoa</a:t>
            </a:r>
            <a:r>
              <a:rPr lang="en-US" sz="4000" dirty="0">
                <a:solidFill>
                  <a:schemeClr val="bg1"/>
                </a:solidFill>
              </a:rPr>
              <a:t>	-</a:t>
            </a:r>
            <a:r>
              <a:rPr lang="en-US" sz="4000" dirty="0" err="1">
                <a:solidFill>
                  <a:schemeClr val="bg1"/>
                </a:solidFill>
              </a:rPr>
              <a:t>Cubozoa</a:t>
            </a:r>
            <a:r>
              <a:rPr lang="en-US" sz="4000" dirty="0">
                <a:solidFill>
                  <a:schemeClr val="bg1"/>
                </a:solidFill>
              </a:rPr>
              <a:t>	-Hydrozoa </a:t>
            </a:r>
          </a:p>
          <a:p>
            <a:pPr>
              <a:defRPr/>
            </a:pPr>
            <a:r>
              <a:rPr lang="en-US" sz="4400" dirty="0">
                <a:solidFill>
                  <a:schemeClr val="bg1"/>
                </a:solidFill>
              </a:rPr>
              <a:t>What are the two body forms for cnidarians? </a:t>
            </a:r>
          </a:p>
          <a:p>
            <a:pPr lvl="1">
              <a:buFont typeface="Tahoma" charset="0"/>
              <a:buChar char="–"/>
              <a:defRPr/>
            </a:pPr>
            <a:r>
              <a:rPr lang="en-US" sz="4000" dirty="0">
                <a:solidFill>
                  <a:schemeClr val="bg1"/>
                </a:solidFill>
              </a:rPr>
              <a:t>Polyp and medusa</a:t>
            </a:r>
          </a:p>
        </p:txBody>
      </p:sp>
    </p:spTree>
    <p:extLst>
      <p:ext uri="{BB962C8B-B14F-4D97-AF65-F5344CB8AC3E}">
        <p14:creationId xmlns:p14="http://schemas.microsoft.com/office/powerpoint/2010/main" val="2350852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extBox 1">
            <a:extLst>
              <a:ext uri="{FF2B5EF4-FFF2-40B4-BE49-F238E27FC236}">
                <a16:creationId xmlns:a16="http://schemas.microsoft.com/office/drawing/2014/main" id="{DD255DB7-4FC9-D841-99BC-F4359359CE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8326" y="314326"/>
            <a:ext cx="47799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dirty="0"/>
              <a:t>The Great Barrier Reef</a:t>
            </a:r>
          </a:p>
        </p:txBody>
      </p:sp>
      <p:pic>
        <p:nvPicPr>
          <p:cNvPr id="56322" name="Picture 2">
            <a:extLst>
              <a:ext uri="{FF2B5EF4-FFF2-40B4-BE49-F238E27FC236}">
                <a16:creationId xmlns:a16="http://schemas.microsoft.com/office/drawing/2014/main" id="{ABE29B0F-16FF-FE4D-B2C4-82240556ED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962400"/>
            <a:ext cx="9144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3" name="TextBox 3">
            <a:extLst>
              <a:ext uri="{FF2B5EF4-FFF2-40B4-BE49-F238E27FC236}">
                <a16:creationId xmlns:a16="http://schemas.microsoft.com/office/drawing/2014/main" id="{7AEE1780-683E-CF4A-9258-3DBFEC368B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9264" y="1154113"/>
            <a:ext cx="8415337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solidFill>
                  <a:schemeClr val="bg1"/>
                </a:solidFill>
              </a:rPr>
              <a:t>World's largest coral reef system composed of over 2,900 individual reefs and 900 islands stretching for over 2,300 </a:t>
            </a:r>
            <a:r>
              <a:rPr lang="en-US" altLang="en-US" sz="2000" dirty="0" err="1">
                <a:solidFill>
                  <a:schemeClr val="bg1"/>
                </a:solidFill>
              </a:rPr>
              <a:t>kilometres</a:t>
            </a:r>
            <a:r>
              <a:rPr lang="en-US" altLang="en-US" sz="2000" dirty="0">
                <a:solidFill>
                  <a:schemeClr val="bg1"/>
                </a:solidFill>
              </a:rPr>
              <a:t> (1,400 mi) over an area of approximately 344,400 square </a:t>
            </a:r>
            <a:r>
              <a:rPr lang="en-US" altLang="en-US" sz="2000" dirty="0" err="1">
                <a:solidFill>
                  <a:schemeClr val="bg1"/>
                </a:solidFill>
              </a:rPr>
              <a:t>kilometres</a:t>
            </a:r>
            <a:r>
              <a:rPr lang="en-US" altLang="en-US" sz="2000" dirty="0">
                <a:solidFill>
                  <a:schemeClr val="bg1"/>
                </a:solidFill>
              </a:rPr>
              <a:t> (133,000 </a:t>
            </a:r>
            <a:r>
              <a:rPr lang="en-US" altLang="en-US" sz="2000" dirty="0" err="1">
                <a:solidFill>
                  <a:schemeClr val="bg1"/>
                </a:solidFill>
              </a:rPr>
              <a:t>sq</a:t>
            </a:r>
            <a:r>
              <a:rPr lang="en-US" altLang="en-US" sz="2000" dirty="0">
                <a:solidFill>
                  <a:schemeClr val="bg1"/>
                </a:solidFill>
              </a:rPr>
              <a:t> mi). The reef is located in the Coral Sea, off the coast of Queensland, Australia.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solidFill>
                  <a:schemeClr val="bg1"/>
                </a:solidFill>
              </a:rPr>
              <a:t>Corals include the organ pipe coral, flowerpot coral, cauliflower coral, many table and brain corals.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solidFill>
                  <a:schemeClr val="bg1"/>
                </a:solidFill>
              </a:rPr>
              <a:t>Animals found there include anemone fish, blue tang, coral trout, grouper (and thousands more), octopus, cuttlefish, sea turtles, echinoderms, sea snakes.</a:t>
            </a:r>
          </a:p>
        </p:txBody>
      </p:sp>
    </p:spTree>
    <p:extLst>
      <p:ext uri="{BB962C8B-B14F-4D97-AF65-F5344CB8AC3E}">
        <p14:creationId xmlns:p14="http://schemas.microsoft.com/office/powerpoint/2010/main" val="15785295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48A2E-2147-234B-AE11-34BDE8BF4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062" y="292100"/>
            <a:ext cx="9710738" cy="546100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solidFill>
                  <a:schemeClr val="bg1"/>
                </a:solidFill>
              </a:rPr>
              <a:t>Assignment– upload on Canvas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E8888D-4202-4B46-A2F9-B4DF06521A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62" y="838200"/>
            <a:ext cx="5603876" cy="45593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200" dirty="0">
                <a:solidFill>
                  <a:schemeClr val="bg1"/>
                </a:solidFill>
              </a:rPr>
              <a:t>Make a slideshow on google slides </a:t>
            </a:r>
          </a:p>
          <a:p>
            <a:pPr>
              <a:defRPr/>
            </a:pPr>
            <a:r>
              <a:rPr lang="en-US" sz="3200" dirty="0">
                <a:solidFill>
                  <a:schemeClr val="bg1"/>
                </a:solidFill>
              </a:rPr>
              <a:t>Each slide should showcase a different species of coral</a:t>
            </a:r>
          </a:p>
          <a:p>
            <a:pPr>
              <a:defRPr/>
            </a:pPr>
            <a:r>
              <a:rPr lang="en-US" sz="3200" dirty="0">
                <a:solidFill>
                  <a:schemeClr val="bg1"/>
                </a:solidFill>
              </a:rPr>
              <a:t>You must have:</a:t>
            </a:r>
          </a:p>
          <a:p>
            <a:pPr lvl="1">
              <a:buFont typeface="Tahoma" charset="0"/>
              <a:buChar char="–"/>
              <a:defRPr/>
            </a:pPr>
            <a:r>
              <a:rPr lang="en-US" sz="2800" dirty="0">
                <a:solidFill>
                  <a:schemeClr val="bg1"/>
                </a:solidFill>
              </a:rPr>
              <a:t>One large polyp stony</a:t>
            </a:r>
          </a:p>
          <a:p>
            <a:pPr lvl="1">
              <a:buFont typeface="Tahoma" charset="0"/>
              <a:buChar char="–"/>
              <a:defRPr/>
            </a:pPr>
            <a:r>
              <a:rPr lang="en-US" sz="2800" dirty="0">
                <a:solidFill>
                  <a:schemeClr val="bg1"/>
                </a:solidFill>
              </a:rPr>
              <a:t>One small polyp stony</a:t>
            </a:r>
          </a:p>
          <a:p>
            <a:pPr lvl="1">
              <a:buFont typeface="Tahoma" charset="0"/>
              <a:buChar char="–"/>
              <a:defRPr/>
            </a:pPr>
            <a:r>
              <a:rPr lang="en-US" sz="2800" dirty="0">
                <a:solidFill>
                  <a:schemeClr val="bg1"/>
                </a:solidFill>
              </a:rPr>
              <a:t>One gorgonian</a:t>
            </a:r>
          </a:p>
          <a:p>
            <a:pPr lvl="1">
              <a:buFont typeface="Tahoma" charset="0"/>
              <a:buChar char="–"/>
              <a:defRPr/>
            </a:pPr>
            <a:r>
              <a:rPr lang="en-US" sz="2800" dirty="0">
                <a:solidFill>
                  <a:schemeClr val="bg1"/>
                </a:solidFill>
              </a:rPr>
              <a:t>Two other soft corals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CAAF92-2DF2-B948-B7E0-C0DB26D0FC2B}"/>
              </a:ext>
            </a:extLst>
          </p:cNvPr>
          <p:cNvSpPr txBox="1"/>
          <p:nvPr/>
        </p:nvSpPr>
        <p:spPr>
          <a:xfrm>
            <a:off x="6705601" y="565150"/>
            <a:ext cx="3279775" cy="4832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chemeClr val="bg1"/>
                </a:solidFill>
                <a:latin typeface="Tahoma" charset="0"/>
                <a:ea typeface="ＭＳ Ｐゴシック" charset="-128"/>
              </a:rPr>
              <a:t>For each species, include:</a:t>
            </a:r>
          </a:p>
          <a:p>
            <a:pPr marL="285750" indent="-285750">
              <a:buFont typeface="Arial" charset="0"/>
              <a:buChar char="•"/>
              <a:defRPr/>
            </a:pPr>
            <a:r>
              <a:rPr lang="en-US" sz="2800" dirty="0">
                <a:solidFill>
                  <a:schemeClr val="bg1"/>
                </a:solidFill>
                <a:latin typeface="Tahoma" charset="0"/>
                <a:ea typeface="ＭＳ Ｐゴシック" charset="-128"/>
              </a:rPr>
              <a:t>Common name and scientific name (genus and species)</a:t>
            </a:r>
          </a:p>
          <a:p>
            <a:pPr marL="285750" indent="-285750">
              <a:buFont typeface="Arial" charset="0"/>
              <a:buChar char="•"/>
              <a:defRPr/>
            </a:pPr>
            <a:r>
              <a:rPr lang="en-US" sz="2800" dirty="0">
                <a:solidFill>
                  <a:schemeClr val="bg1"/>
                </a:solidFill>
                <a:latin typeface="Tahoma" charset="0"/>
                <a:ea typeface="ＭＳ Ｐゴシック" charset="-128"/>
              </a:rPr>
              <a:t>Picture and written  description</a:t>
            </a:r>
          </a:p>
          <a:p>
            <a:pPr marL="285750" indent="-285750">
              <a:buFont typeface="Arial" charset="0"/>
              <a:buChar char="•"/>
              <a:defRPr/>
            </a:pPr>
            <a:r>
              <a:rPr lang="en-US" sz="2800" dirty="0">
                <a:solidFill>
                  <a:schemeClr val="bg1"/>
                </a:solidFill>
                <a:latin typeface="Tahoma" charset="0"/>
                <a:ea typeface="ＭＳ Ｐゴシック" charset="-128"/>
              </a:rPr>
              <a:t>Where are they found in the wild</a:t>
            </a:r>
          </a:p>
        </p:txBody>
      </p:sp>
      <p:sp>
        <p:nvSpPr>
          <p:cNvPr id="58372" name="TextBox 4">
            <a:extLst>
              <a:ext uri="{FF2B5EF4-FFF2-40B4-BE49-F238E27FC236}">
                <a16:creationId xmlns:a16="http://schemas.microsoft.com/office/drawing/2014/main" id="{4686CC02-A98A-3F44-8F0E-2DC32DD543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2" y="5343435"/>
            <a:ext cx="1025048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6</a:t>
            </a:r>
            <a:r>
              <a:rPr lang="en-US" altLang="en-US" sz="2400" baseline="30000" dirty="0">
                <a:solidFill>
                  <a:schemeClr val="bg1"/>
                </a:solidFill>
              </a:rPr>
              <a:t>th</a:t>
            </a:r>
            <a:r>
              <a:rPr lang="en-US" altLang="en-US" sz="2400" dirty="0">
                <a:solidFill>
                  <a:schemeClr val="bg1"/>
                </a:solidFill>
              </a:rPr>
              <a:t> slide: look up a coral reef somewhere in the world that is not the Great Barrier Reef. Include a picture and a brief description of the ecosystem, corals found there, fish and other organisms, human use/impact.</a:t>
            </a:r>
          </a:p>
        </p:txBody>
      </p:sp>
    </p:spTree>
    <p:extLst>
      <p:ext uri="{BB962C8B-B14F-4D97-AF65-F5344CB8AC3E}">
        <p14:creationId xmlns:p14="http://schemas.microsoft.com/office/powerpoint/2010/main" val="3634962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2F5AF-CB07-874A-B424-71138F9A5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Anthozoans: The polyps that rule the world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9C92B8-13F7-4F48-81ED-8CC71459F876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r>
              <a:rPr lang="en-US" dirty="0">
                <a:solidFill>
                  <a:schemeClr val="bg1"/>
                </a:solidFill>
              </a:rPr>
              <a:t>Class Anthozoa includes:</a:t>
            </a: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Anemones (individual polyp)</a:t>
            </a: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Corals (colonial or individual polyps)</a:t>
            </a: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No or limited </a:t>
            </a:r>
            <a:r>
              <a:rPr lang="en-US" dirty="0" err="1">
                <a:solidFill>
                  <a:schemeClr val="bg1"/>
                </a:solidFill>
              </a:rPr>
              <a:t>medusal</a:t>
            </a:r>
            <a:r>
              <a:rPr lang="en-US" dirty="0">
                <a:solidFill>
                  <a:schemeClr val="bg1"/>
                </a:solidFill>
              </a:rPr>
              <a:t> stage </a:t>
            </a: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Sessile and benthic: attached to substrate (but some can ”walk”</a:t>
            </a: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Have symbiotic algae that live in their mesoderm tissue</a:t>
            </a:r>
          </a:p>
          <a:p>
            <a:pPr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474DBC-6F19-8349-A51F-724E895457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43862" y="1905000"/>
            <a:ext cx="3538537" cy="4114800"/>
          </a:xfrm>
        </p:spPr>
        <p:txBody>
          <a:bodyPr/>
          <a:lstStyle/>
          <a:p>
            <a:pPr>
              <a:defRPr/>
            </a:pPr>
            <a:r>
              <a:rPr lang="en-US" dirty="0">
                <a:hlinkClick r:id="rId3"/>
              </a:rPr>
              <a:t>What are corals? </a:t>
            </a:r>
            <a:endParaRPr lang="en-US" dirty="0"/>
          </a:p>
          <a:p>
            <a:pPr>
              <a:defRPr/>
            </a:pPr>
            <a:r>
              <a:rPr lang="en-US" dirty="0">
                <a:hlinkClick r:id="rId4"/>
              </a:rPr>
              <a:t>Animal, vegetable, mineral</a:t>
            </a:r>
            <a:endParaRPr lang="en-US" dirty="0"/>
          </a:p>
        </p:txBody>
      </p:sp>
      <p:sp>
        <p:nvSpPr>
          <p:cNvPr id="47108" name="TextBox 5">
            <a:extLst>
              <a:ext uri="{FF2B5EF4-FFF2-40B4-BE49-F238E27FC236}">
                <a16:creationId xmlns:a16="http://schemas.microsoft.com/office/drawing/2014/main" id="{464F53CA-EE79-3343-825E-E00B3332E3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86787" y="4419600"/>
            <a:ext cx="21859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hlinkClick r:id="rId5"/>
              </a:rPr>
              <a:t>Time-lapse coral movement video</a:t>
            </a: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710412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6E53C-1E1E-8147-AFB6-AB4825FF0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738" y="292100"/>
            <a:ext cx="10025062" cy="927100"/>
          </a:xfrm>
        </p:spPr>
        <p:txBody>
          <a:bodyPr/>
          <a:lstStyle/>
          <a:p>
            <a:pPr>
              <a:defRPr/>
            </a:pPr>
            <a:r>
              <a:rPr lang="en-US" altLang="en-US" dirty="0">
                <a:solidFill>
                  <a:schemeClr val="bg1"/>
                </a:solidFill>
              </a:rPr>
              <a:t>Zooxanthellae </a:t>
            </a:r>
            <a:r>
              <a:rPr lang="en-US" altLang="en-US" sz="1800" dirty="0">
                <a:solidFill>
                  <a:schemeClr val="bg1"/>
                </a:solidFill>
              </a:rPr>
              <a:t>(</a:t>
            </a:r>
            <a:r>
              <a:rPr lang="en-US" altLang="en-US" sz="1800" dirty="0" err="1">
                <a:solidFill>
                  <a:schemeClr val="bg1"/>
                </a:solidFill>
              </a:rPr>
              <a:t>zoh</a:t>
            </a:r>
            <a:r>
              <a:rPr lang="en-US" altLang="en-US" sz="1800" dirty="0">
                <a:solidFill>
                  <a:schemeClr val="bg1"/>
                </a:solidFill>
              </a:rPr>
              <a:t>-ah-</a:t>
            </a:r>
            <a:r>
              <a:rPr lang="en-US" altLang="en-US" sz="1800" dirty="0" err="1">
                <a:solidFill>
                  <a:schemeClr val="bg1"/>
                </a:solidFill>
              </a:rPr>
              <a:t>zan</a:t>
            </a:r>
            <a:r>
              <a:rPr lang="en-US" altLang="en-US" sz="1800" dirty="0">
                <a:solidFill>
                  <a:schemeClr val="bg1"/>
                </a:solidFill>
              </a:rPr>
              <a:t>-</a:t>
            </a:r>
            <a:r>
              <a:rPr lang="en-US" altLang="en-US" sz="1800" dirty="0" err="1">
                <a:solidFill>
                  <a:schemeClr val="bg1"/>
                </a:solidFill>
              </a:rPr>
              <a:t>thellay</a:t>
            </a:r>
            <a:r>
              <a:rPr lang="en-US" altLang="en-US" sz="1800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502DBD-5EEA-B34B-9DF0-FDB53B57D80B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85738" y="1295400"/>
            <a:ext cx="5834062" cy="4724400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u="sng" dirty="0">
                <a:solidFill>
                  <a:schemeClr val="bg1"/>
                </a:solidFill>
              </a:rPr>
              <a:t>Symbiotic algae</a:t>
            </a:r>
            <a:r>
              <a:rPr lang="en-US" dirty="0">
                <a:solidFill>
                  <a:schemeClr val="bg1"/>
                </a:solidFill>
              </a:rPr>
              <a:t>. </a:t>
            </a: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The algae and coral have a </a:t>
            </a:r>
            <a:r>
              <a:rPr lang="en-US" u="sng" dirty="0">
                <a:solidFill>
                  <a:schemeClr val="bg1"/>
                </a:solidFill>
              </a:rPr>
              <a:t>mutualistic</a:t>
            </a:r>
            <a:r>
              <a:rPr lang="en-US" dirty="0">
                <a:solidFill>
                  <a:schemeClr val="bg1"/>
                </a:solidFill>
              </a:rPr>
              <a:t> relationship </a:t>
            </a: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The coral provide algae </a:t>
            </a:r>
            <a:r>
              <a:rPr lang="en-US" u="sng" dirty="0">
                <a:solidFill>
                  <a:schemeClr val="bg1"/>
                </a:solidFill>
              </a:rPr>
              <a:t>with a protected environment </a:t>
            </a:r>
            <a:r>
              <a:rPr lang="en-US" dirty="0">
                <a:solidFill>
                  <a:schemeClr val="bg1"/>
                </a:solidFill>
              </a:rPr>
              <a:t>and some of the compounds needed for photosynthesis. In return, </a:t>
            </a:r>
            <a:r>
              <a:rPr lang="en-US" u="sng" dirty="0" err="1">
                <a:solidFill>
                  <a:schemeClr val="bg1"/>
                </a:solidFill>
              </a:rPr>
              <a:t>zooxanthellae</a:t>
            </a:r>
            <a:r>
              <a:rPr lang="en-US" u="sng" dirty="0">
                <a:solidFill>
                  <a:schemeClr val="bg1"/>
                </a:solidFill>
              </a:rPr>
              <a:t> produce oxygen </a:t>
            </a:r>
            <a:r>
              <a:rPr lang="en-US" dirty="0">
                <a:solidFill>
                  <a:schemeClr val="bg1"/>
                </a:solidFill>
              </a:rPr>
              <a:t>and supply the coral with important metabolic compounds </a:t>
            </a: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This microscopic, photosynthetic alga is one of the most important primary producers within the coral reef system. </a:t>
            </a:r>
          </a:p>
          <a:p>
            <a:pPr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8131" name="Content Placeholder 4">
            <a:extLst>
              <a:ext uri="{FF2B5EF4-FFF2-40B4-BE49-F238E27FC236}">
                <a16:creationId xmlns:a16="http://schemas.microsoft.com/office/drawing/2014/main" id="{35D3BD54-946A-6243-A367-513B4022579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83" r="2188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913544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A0ED6A91-C6CE-B94A-8508-11895D919C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0025" y="292100"/>
            <a:ext cx="10010775" cy="9271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>
                <a:solidFill>
                  <a:schemeClr val="bg1"/>
                </a:solidFill>
              </a:rPr>
              <a:t>Coral Nutrition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6EE043DB-C154-F74C-A531-C5BBA11525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42900" y="1524000"/>
            <a:ext cx="9867900" cy="51054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3600" dirty="0">
                <a:solidFill>
                  <a:schemeClr val="bg1"/>
                </a:solidFill>
              </a:rPr>
              <a:t>The coral </a:t>
            </a:r>
            <a:r>
              <a:rPr lang="en-US" altLang="en-US" sz="3600" dirty="0" err="1">
                <a:solidFill>
                  <a:schemeClr val="bg1"/>
                </a:solidFill>
              </a:rPr>
              <a:t>zooxanthellae</a:t>
            </a:r>
            <a:r>
              <a:rPr lang="en-US" altLang="en-US" sz="3600" dirty="0">
                <a:solidFill>
                  <a:schemeClr val="bg1"/>
                </a:solidFill>
              </a:rPr>
              <a:t> produce </a:t>
            </a:r>
            <a:r>
              <a:rPr lang="en-US" altLang="en-US" sz="3600" u="sng" dirty="0">
                <a:solidFill>
                  <a:schemeClr val="bg1"/>
                </a:solidFill>
              </a:rPr>
              <a:t>organic matter (sugars) through photosynthesis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3600" dirty="0">
                <a:solidFill>
                  <a:schemeClr val="bg1"/>
                </a:solidFill>
              </a:rPr>
              <a:t>Some of this organic matter is passed to the coral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3600" dirty="0" err="1">
                <a:solidFill>
                  <a:schemeClr val="bg1"/>
                </a:solidFill>
              </a:rPr>
              <a:t>Zooxanthellae</a:t>
            </a:r>
            <a:r>
              <a:rPr lang="en-US" altLang="en-US" sz="3600" dirty="0">
                <a:solidFill>
                  <a:schemeClr val="bg1"/>
                </a:solidFill>
              </a:rPr>
              <a:t> help in the deposition of the calcium carbonate skeleton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3600" u="sng" dirty="0">
                <a:solidFill>
                  <a:schemeClr val="bg1"/>
                </a:solidFill>
              </a:rPr>
              <a:t>Coral polyps also ingest plankton </a:t>
            </a:r>
            <a:r>
              <a:rPr lang="en-US" altLang="en-US" sz="3600" dirty="0">
                <a:solidFill>
                  <a:schemeClr val="bg1"/>
                </a:solidFill>
              </a:rPr>
              <a:t>and other small prey aided by the </a:t>
            </a:r>
            <a:r>
              <a:rPr lang="en-US" altLang="en-US" sz="3600" u="sng" dirty="0">
                <a:solidFill>
                  <a:schemeClr val="bg1"/>
                </a:solidFill>
              </a:rPr>
              <a:t>nematocysts in their tentacles</a:t>
            </a:r>
          </a:p>
        </p:txBody>
      </p:sp>
    </p:spTree>
    <p:extLst>
      <p:ext uri="{BB962C8B-B14F-4D97-AF65-F5344CB8AC3E}">
        <p14:creationId xmlns:p14="http://schemas.microsoft.com/office/powerpoint/2010/main" val="543410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07BCA-32EC-484F-9E4D-C45680BAA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92100"/>
            <a:ext cx="4419600" cy="1384300"/>
          </a:xfrm>
        </p:spPr>
        <p:txBody>
          <a:bodyPr/>
          <a:lstStyle/>
          <a:p>
            <a:pPr>
              <a:defRPr/>
            </a:pPr>
            <a:r>
              <a:rPr lang="en-US" dirty="0"/>
              <a:t>Types of Corals: Stony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30D87B-1A23-9E4F-A947-8B3EEC8130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99" y="1676399"/>
            <a:ext cx="9553575" cy="4767263"/>
          </a:xfrm>
        </p:spPr>
        <p:txBody>
          <a:bodyPr>
            <a:normAutofit/>
          </a:bodyPr>
          <a:lstStyle/>
          <a:p>
            <a:pPr lvl="1">
              <a:buFont typeface="Tahoma" charset="0"/>
              <a:buChar char="–"/>
              <a:defRPr/>
            </a:pPr>
            <a:r>
              <a:rPr lang="en-US" sz="3600" b="1" dirty="0" err="1">
                <a:solidFill>
                  <a:schemeClr val="bg1"/>
                </a:solidFill>
              </a:rPr>
              <a:t>Scleractinians</a:t>
            </a:r>
            <a:endParaRPr lang="en-US" sz="3600" b="1" dirty="0">
              <a:solidFill>
                <a:schemeClr val="bg1"/>
              </a:solidFill>
            </a:endParaRPr>
          </a:p>
          <a:p>
            <a:pPr lvl="1">
              <a:buFont typeface="Tahoma" charset="0"/>
              <a:buChar char="–"/>
              <a:defRPr/>
            </a:pPr>
            <a:r>
              <a:rPr lang="en-US" sz="3200" dirty="0">
                <a:solidFill>
                  <a:schemeClr val="bg1"/>
                </a:solidFill>
              </a:rPr>
              <a:t>Build skeleton of calcium carbonate (CaCo3)</a:t>
            </a:r>
          </a:p>
          <a:p>
            <a:pPr lvl="2">
              <a:defRPr/>
            </a:pPr>
            <a:r>
              <a:rPr lang="en-US" sz="2800" dirty="0">
                <a:solidFill>
                  <a:schemeClr val="bg1"/>
                </a:solidFill>
              </a:rPr>
              <a:t>Calyx-surrounds soft body </a:t>
            </a:r>
          </a:p>
          <a:p>
            <a:pPr>
              <a:defRPr/>
            </a:pPr>
            <a:endParaRPr lang="en-US" sz="3600" dirty="0">
              <a:solidFill>
                <a:schemeClr val="bg1"/>
              </a:solidFill>
            </a:endParaRPr>
          </a:p>
          <a:p>
            <a:pPr lvl="1">
              <a:buFont typeface="Tahoma" charset="0"/>
              <a:buChar char="–"/>
              <a:defRPr/>
            </a:pPr>
            <a:r>
              <a:rPr lang="en-US" sz="3200" dirty="0">
                <a:solidFill>
                  <a:schemeClr val="bg1"/>
                </a:solidFill>
              </a:rPr>
              <a:t>As each individual dies, new generations grow on top of old skeletons, building a reef</a:t>
            </a:r>
          </a:p>
          <a:p>
            <a:pPr lvl="1">
              <a:buFont typeface="Tahoma" charset="0"/>
              <a:buChar char="–"/>
              <a:defRPr/>
            </a:pPr>
            <a:r>
              <a:rPr lang="en-US" sz="3200" dirty="0">
                <a:solidFill>
                  <a:schemeClr val="bg1"/>
                </a:solidFill>
              </a:rPr>
              <a:t>Slow growth</a:t>
            </a:r>
          </a:p>
          <a:p>
            <a:pPr lvl="1">
              <a:buFont typeface="Tahoma" charset="0"/>
              <a:buChar char="–"/>
              <a:defRPr/>
            </a:pPr>
            <a:r>
              <a:rPr lang="en-US" sz="3200" dirty="0">
                <a:solidFill>
                  <a:schemeClr val="bg1"/>
                </a:solidFill>
              </a:rPr>
              <a:t>Large-polyp or small-polyp</a:t>
            </a:r>
          </a:p>
        </p:txBody>
      </p:sp>
      <p:pic>
        <p:nvPicPr>
          <p:cNvPr id="50179" name="Picture 3">
            <a:extLst>
              <a:ext uri="{FF2B5EF4-FFF2-40B4-BE49-F238E27FC236}">
                <a16:creationId xmlns:a16="http://schemas.microsoft.com/office/drawing/2014/main" id="{798B93CF-9C7B-DE42-A139-A5014AA4A3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0538" y="411160"/>
            <a:ext cx="3973513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83144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A0911-9033-C84F-9A03-AB7E4DD6F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Stony coral groups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96C408-4675-AD48-AB8C-BD5AC0DD5A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301750"/>
            <a:ext cx="8229600" cy="4718050"/>
          </a:xfrm>
        </p:spPr>
        <p:txBody>
          <a:bodyPr/>
          <a:lstStyle/>
          <a:p>
            <a:pPr>
              <a:defRPr/>
            </a:pPr>
            <a:r>
              <a:rPr lang="en-US" dirty="0"/>
              <a:t>Branching</a:t>
            </a:r>
          </a:p>
          <a:p>
            <a:pPr>
              <a:defRPr/>
            </a:pPr>
            <a:r>
              <a:rPr lang="en-US" dirty="0"/>
              <a:t>Plate</a:t>
            </a:r>
          </a:p>
          <a:p>
            <a:pPr>
              <a:defRPr/>
            </a:pPr>
            <a:r>
              <a:rPr lang="en-US" dirty="0"/>
              <a:t>Encrusting</a:t>
            </a:r>
          </a:p>
          <a:p>
            <a:pPr>
              <a:defRPr/>
            </a:pPr>
            <a:r>
              <a:rPr lang="en-US" dirty="0"/>
              <a:t>Free-living</a:t>
            </a:r>
          </a:p>
          <a:p>
            <a:pPr>
              <a:defRPr/>
            </a:pPr>
            <a:r>
              <a:rPr lang="en-US" dirty="0"/>
              <a:t>columnar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pic>
        <p:nvPicPr>
          <p:cNvPr id="51203" name="Picture 3">
            <a:extLst>
              <a:ext uri="{FF2B5EF4-FFF2-40B4-BE49-F238E27FC236}">
                <a16:creationId xmlns:a16="http://schemas.microsoft.com/office/drawing/2014/main" id="{38B0EA10-C46C-8F4C-BB26-BEB21D0990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600075"/>
            <a:ext cx="3479800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4" name="Picture 4">
            <a:extLst>
              <a:ext uri="{FF2B5EF4-FFF2-40B4-BE49-F238E27FC236}">
                <a16:creationId xmlns:a16="http://schemas.microsoft.com/office/drawing/2014/main" id="{DC355C69-D441-9844-A368-9CFF3BF41A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1301750"/>
            <a:ext cx="2076450" cy="276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5" name="Picture 5">
            <a:extLst>
              <a:ext uri="{FF2B5EF4-FFF2-40B4-BE49-F238E27FC236}">
                <a16:creationId xmlns:a16="http://schemas.microsoft.com/office/drawing/2014/main" id="{B4256CCF-1CFE-E947-B347-6A17997909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800" y="3395663"/>
            <a:ext cx="32512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6" name="Picture 6">
            <a:extLst>
              <a:ext uri="{FF2B5EF4-FFF2-40B4-BE49-F238E27FC236}">
                <a16:creationId xmlns:a16="http://schemas.microsoft.com/office/drawing/2014/main" id="{275722F3-7C01-FE44-879A-5B29AADC72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050" y="4283076"/>
            <a:ext cx="3556000" cy="236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7" name="Picture 7">
            <a:extLst>
              <a:ext uri="{FF2B5EF4-FFF2-40B4-BE49-F238E27FC236}">
                <a16:creationId xmlns:a16="http://schemas.microsoft.com/office/drawing/2014/main" id="{ED92934B-A4A8-D441-A246-FA8CBE33442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26" y="4241801"/>
            <a:ext cx="2333625" cy="230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30045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D63ED-37C5-6144-95BC-A12D4328C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52226" name="Content Placeholder 3">
            <a:extLst>
              <a:ext uri="{FF2B5EF4-FFF2-40B4-BE49-F238E27FC236}">
                <a16:creationId xmlns:a16="http://schemas.microsoft.com/office/drawing/2014/main" id="{8EB5CAAF-5862-0D4B-B6F1-E4A311D366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71675" y="292100"/>
            <a:ext cx="8229600" cy="6172200"/>
          </a:xfrm>
        </p:spPr>
      </p:pic>
    </p:spTree>
    <p:extLst>
      <p:ext uri="{BB962C8B-B14F-4D97-AF65-F5344CB8AC3E}">
        <p14:creationId xmlns:p14="http://schemas.microsoft.com/office/powerpoint/2010/main" val="18662023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D225D-CC25-074D-99AC-446A2E886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Types of Coral: Soft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22C800-9378-564D-BC0E-79C6C46A4F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4000" dirty="0" err="1">
                <a:solidFill>
                  <a:schemeClr val="bg1"/>
                </a:solidFill>
              </a:rPr>
              <a:t>Alcyonaceans</a:t>
            </a:r>
            <a:endParaRPr lang="en-US" sz="4000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 sz="4000" dirty="0">
                <a:solidFill>
                  <a:schemeClr val="bg1"/>
                </a:solidFill>
              </a:rPr>
              <a:t>Don’t build stony skeletons</a:t>
            </a:r>
          </a:p>
          <a:p>
            <a:pPr>
              <a:defRPr/>
            </a:pPr>
            <a:r>
              <a:rPr lang="en-US" sz="4000" dirty="0">
                <a:solidFill>
                  <a:schemeClr val="bg1"/>
                </a:solidFill>
              </a:rPr>
              <a:t>Bodies contain </a:t>
            </a:r>
            <a:r>
              <a:rPr lang="en-US" sz="4000" dirty="0" err="1">
                <a:solidFill>
                  <a:schemeClr val="bg1"/>
                </a:solidFill>
              </a:rPr>
              <a:t>sclerites</a:t>
            </a:r>
            <a:r>
              <a:rPr lang="en-US" sz="4000" dirty="0">
                <a:solidFill>
                  <a:schemeClr val="bg1"/>
                </a:solidFill>
              </a:rPr>
              <a:t> (minute spiny skeletal elements) for support</a:t>
            </a:r>
          </a:p>
          <a:p>
            <a:pPr>
              <a:defRPr/>
            </a:pPr>
            <a:r>
              <a:rPr lang="en-US" sz="4000" dirty="0">
                <a:solidFill>
                  <a:schemeClr val="bg1"/>
                </a:solidFill>
              </a:rPr>
              <a:t>Hold on to substrate with pedicel (foot)</a:t>
            </a:r>
          </a:p>
        </p:txBody>
      </p:sp>
    </p:spTree>
    <p:extLst>
      <p:ext uri="{BB962C8B-B14F-4D97-AF65-F5344CB8AC3E}">
        <p14:creationId xmlns:p14="http://schemas.microsoft.com/office/powerpoint/2010/main" val="9612394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CB260-5A22-F94A-8F7B-0AB9912A9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Soft coral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EF679E-955B-FF44-BCD2-9C5D338373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Bubble</a:t>
            </a:r>
          </a:p>
          <a:p>
            <a:pPr>
              <a:defRPr/>
            </a:pPr>
            <a:r>
              <a:rPr lang="en-US" dirty="0"/>
              <a:t>Sea fan (Gorgonian)</a:t>
            </a:r>
          </a:p>
          <a:p>
            <a:pPr>
              <a:defRPr/>
            </a:pPr>
            <a:r>
              <a:rPr lang="en-US" dirty="0"/>
              <a:t>Mushroom</a:t>
            </a:r>
          </a:p>
          <a:p>
            <a:pPr>
              <a:defRPr/>
            </a:pPr>
            <a:r>
              <a:rPr lang="en-US" dirty="0"/>
              <a:t>Tree-like</a:t>
            </a:r>
          </a:p>
          <a:p>
            <a:pPr>
              <a:defRPr/>
            </a:pPr>
            <a:r>
              <a:rPr lang="en-US" dirty="0"/>
              <a:t>Pulsing</a:t>
            </a:r>
          </a:p>
          <a:p>
            <a:pPr>
              <a:defRPr/>
            </a:pPr>
            <a:r>
              <a:rPr lang="en-US" dirty="0" err="1"/>
              <a:t>Zoanthid</a:t>
            </a:r>
            <a:r>
              <a:rPr lang="en-US" dirty="0"/>
              <a:t> </a:t>
            </a:r>
          </a:p>
        </p:txBody>
      </p:sp>
      <p:pic>
        <p:nvPicPr>
          <p:cNvPr id="54275" name="Picture 3">
            <a:extLst>
              <a:ext uri="{FF2B5EF4-FFF2-40B4-BE49-F238E27FC236}">
                <a16:creationId xmlns:a16="http://schemas.microsoft.com/office/drawing/2014/main" id="{82491DDE-EA22-044F-9F38-F3840F724B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600" y="4572000"/>
            <a:ext cx="2870200" cy="190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6" name="Picture 4">
            <a:extLst>
              <a:ext uri="{FF2B5EF4-FFF2-40B4-BE49-F238E27FC236}">
                <a16:creationId xmlns:a16="http://schemas.microsoft.com/office/drawing/2014/main" id="{05383699-3E94-C842-A56F-40182A9C12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742950"/>
            <a:ext cx="3022600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7" name="Picture 5">
            <a:extLst>
              <a:ext uri="{FF2B5EF4-FFF2-40B4-BE49-F238E27FC236}">
                <a16:creationId xmlns:a16="http://schemas.microsoft.com/office/drawing/2014/main" id="{783F2E9B-C0AD-1F46-90EF-94F24CE3D5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400" y="3365500"/>
            <a:ext cx="2946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8" name="Picture 6">
            <a:extLst>
              <a:ext uri="{FF2B5EF4-FFF2-40B4-BE49-F238E27FC236}">
                <a16:creationId xmlns:a16="http://schemas.microsoft.com/office/drawing/2014/main" id="{68B6702B-672C-0845-926B-B4F879E35D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7839" y="2619376"/>
            <a:ext cx="2498725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92304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1613</TotalTime>
  <Words>513</Words>
  <Application>Microsoft Macintosh PowerPoint</Application>
  <PresentationFormat>Widescreen</PresentationFormat>
  <Paragraphs>72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ＭＳ Ｐゴシック</vt:lpstr>
      <vt:lpstr>Arial</vt:lpstr>
      <vt:lpstr>Calibri</vt:lpstr>
      <vt:lpstr>Calibri Light</vt:lpstr>
      <vt:lpstr>Tahoma</vt:lpstr>
      <vt:lpstr>Office Theme</vt:lpstr>
      <vt:lpstr>Starter: Please get your computer and answer on google classroom</vt:lpstr>
      <vt:lpstr>Anthozoans: The polyps that rule the world </vt:lpstr>
      <vt:lpstr>Zooxanthellae (zoh-ah-zan-thellay)</vt:lpstr>
      <vt:lpstr>Coral Nutrition</vt:lpstr>
      <vt:lpstr>Types of Corals: Stony</vt:lpstr>
      <vt:lpstr>Stony coral groups</vt:lpstr>
      <vt:lpstr>PowerPoint Presentation</vt:lpstr>
      <vt:lpstr>Types of Coral: Soft</vt:lpstr>
      <vt:lpstr>Soft coral types</vt:lpstr>
      <vt:lpstr>PowerPoint Presentation</vt:lpstr>
      <vt:lpstr>Assignment– upload on Canvas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Starter: Please get your computer and answer on google classroom</dc:title>
  <dc:creator>Microsoft Office User</dc:creator>
  <cp:lastModifiedBy>Microsoft Office User</cp:lastModifiedBy>
  <cp:revision>6</cp:revision>
  <dcterms:created xsi:type="dcterms:W3CDTF">2018-10-15T18:52:16Z</dcterms:created>
  <dcterms:modified xsi:type="dcterms:W3CDTF">2018-10-17T13:37:38Z</dcterms:modified>
</cp:coreProperties>
</file>