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6" r:id="rId3"/>
    <p:sldId id="257" r:id="rId4"/>
    <p:sldId id="258" r:id="rId5"/>
    <p:sldId id="259" r:id="rId6"/>
    <p:sldId id="263" r:id="rId7"/>
    <p:sldId id="260" r:id="rId8"/>
    <p:sldId id="261" r:id="rId9"/>
    <p:sldId id="262" r:id="rId10"/>
    <p:sldId id="264" r:id="rId11"/>
    <p:sldId id="265" r:id="rId12"/>
    <p:sldId id="26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5"/>
    <p:restoredTop sz="94624"/>
  </p:normalViewPr>
  <p:slideViewPr>
    <p:cSldViewPr snapToGrid="0" snapToObjects="1">
      <p:cViewPr varScale="1">
        <p:scale>
          <a:sx n="101" d="100"/>
          <a:sy n="101" d="100"/>
        </p:scale>
        <p:origin x="224"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2/21/17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5"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6"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5"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5" Type="http://schemas.openxmlformats.org/officeDocument/2006/relationships/image" Target="../media/image18.tiff"/><Relationship Id="rId6"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that test, huh? </a:t>
            </a:r>
            <a:endParaRPr lang="en-US" dirty="0"/>
          </a:p>
        </p:txBody>
      </p:sp>
      <p:sp>
        <p:nvSpPr>
          <p:cNvPr id="3" name="Content Placeholder 2"/>
          <p:cNvSpPr>
            <a:spLocks noGrp="1"/>
          </p:cNvSpPr>
          <p:nvPr>
            <p:ph idx="1"/>
          </p:nvPr>
        </p:nvSpPr>
        <p:spPr/>
        <p:txBody>
          <a:bodyPr>
            <a:normAutofit fontScale="92500"/>
          </a:bodyPr>
          <a:lstStyle/>
          <a:p>
            <a:r>
              <a:rPr lang="en-US" dirty="0" smtClean="0"/>
              <a:t>If you have not taken the test, you may make it up after school TODAY OR THURSDAY. I will need a note from a parent or coach if you are unable to do it this week.</a:t>
            </a:r>
          </a:p>
          <a:p>
            <a:r>
              <a:rPr lang="en-US" dirty="0" smtClean="0"/>
              <a:t>If you would like to make up some points, you may do test corrections. After school today or Thursday, you need to come in, write down the questions you missed, go home and fill in the correct answers (full statements, not letters) and turn that in by next Monday for half credit back. </a:t>
            </a:r>
          </a:p>
          <a:p>
            <a:r>
              <a:rPr lang="en-US" dirty="0" smtClean="0"/>
              <a:t>Miss a quiz? You can match your quiz score to your test score. Do the math: </a:t>
            </a:r>
          </a:p>
          <a:p>
            <a:pPr lvl="1"/>
            <a:r>
              <a:rPr lang="en-US" dirty="0" smtClean="0"/>
              <a:t>(Points possible on quiz) X (percentage earned on test) = </a:t>
            </a:r>
            <a:r>
              <a:rPr lang="en-US" u="sng" dirty="0" smtClean="0"/>
              <a:t>number of quiz points</a:t>
            </a:r>
            <a:endParaRPr lang="en-US" u="sng" dirty="0"/>
          </a:p>
        </p:txBody>
      </p:sp>
    </p:spTree>
    <p:extLst>
      <p:ext uri="{BB962C8B-B14F-4D97-AF65-F5344CB8AC3E}">
        <p14:creationId xmlns:p14="http://schemas.microsoft.com/office/powerpoint/2010/main" val="103075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Phylum </a:t>
            </a:r>
            <a:r>
              <a:rPr lang="en-US" dirty="0" err="1" smtClean="0"/>
              <a:t>Chordata</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Have a notochord or hollow nerve chord ( becomes a vertebral column or spine in some subphyla and classes)</a:t>
            </a:r>
          </a:p>
          <a:p>
            <a:r>
              <a:rPr lang="en-US" dirty="0" smtClean="0"/>
              <a:t>Pharyngeal pouches as embryos: these develop into gills in fish, and throat organs in air-breathing animals</a:t>
            </a:r>
          </a:p>
          <a:p>
            <a:r>
              <a:rPr lang="en-US" dirty="0" smtClean="0"/>
              <a:t>Post-anal tail</a:t>
            </a:r>
          </a:p>
          <a:p>
            <a:r>
              <a:rPr lang="en-US" dirty="0" smtClean="0"/>
              <a:t>One-way digestive system (tube)</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748914" y="4581354"/>
            <a:ext cx="2947965" cy="1730546"/>
          </a:xfrm>
          <a:prstGeom prst="rect">
            <a:avLst/>
          </a:prstGeom>
        </p:spPr>
      </p:pic>
      <p:pic>
        <p:nvPicPr>
          <p:cNvPr id="5" name="Picture 4"/>
          <p:cNvPicPr>
            <a:picLocks noChangeAspect="1"/>
          </p:cNvPicPr>
          <p:nvPr/>
        </p:nvPicPr>
        <p:blipFill>
          <a:blip r:embed="rId3"/>
          <a:stretch>
            <a:fillRect/>
          </a:stretch>
        </p:blipFill>
        <p:spPr>
          <a:xfrm>
            <a:off x="8596376" y="3968751"/>
            <a:ext cx="3289300" cy="2463800"/>
          </a:xfrm>
          <a:prstGeom prst="rect">
            <a:avLst/>
          </a:prstGeom>
        </p:spPr>
      </p:pic>
      <p:pic>
        <p:nvPicPr>
          <p:cNvPr id="6" name="Picture 5"/>
          <p:cNvPicPr>
            <a:picLocks noChangeAspect="1"/>
          </p:cNvPicPr>
          <p:nvPr/>
        </p:nvPicPr>
        <p:blipFill>
          <a:blip r:embed="rId4"/>
          <a:stretch>
            <a:fillRect/>
          </a:stretch>
        </p:blipFill>
        <p:spPr>
          <a:xfrm>
            <a:off x="368300" y="5012870"/>
            <a:ext cx="3067959" cy="1675267"/>
          </a:xfrm>
          <a:prstGeom prst="rect">
            <a:avLst/>
          </a:prstGeom>
        </p:spPr>
      </p:pic>
      <p:pic>
        <p:nvPicPr>
          <p:cNvPr id="7" name="Picture 6"/>
          <p:cNvPicPr>
            <a:picLocks noChangeAspect="1"/>
          </p:cNvPicPr>
          <p:nvPr/>
        </p:nvPicPr>
        <p:blipFill>
          <a:blip r:embed="rId5"/>
          <a:stretch>
            <a:fillRect/>
          </a:stretch>
        </p:blipFill>
        <p:spPr>
          <a:xfrm>
            <a:off x="5904738" y="4755723"/>
            <a:ext cx="2994333" cy="1676827"/>
          </a:xfrm>
          <a:prstGeom prst="rect">
            <a:avLst/>
          </a:prstGeom>
        </p:spPr>
      </p:pic>
    </p:spTree>
    <p:extLst>
      <p:ext uri="{BB962C8B-B14F-4D97-AF65-F5344CB8AC3E}">
        <p14:creationId xmlns:p14="http://schemas.microsoft.com/office/powerpoint/2010/main" val="208699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Whale Taxonomy</a:t>
            </a:r>
            <a:endParaRPr lang="en-US" dirty="0"/>
          </a:p>
        </p:txBody>
      </p:sp>
      <p:sp>
        <p:nvSpPr>
          <p:cNvPr id="3" name="Content Placeholder 2"/>
          <p:cNvSpPr>
            <a:spLocks noGrp="1"/>
          </p:cNvSpPr>
          <p:nvPr>
            <p:ph idx="1"/>
          </p:nvPr>
        </p:nvSpPr>
        <p:spPr/>
        <p:txBody>
          <a:bodyPr>
            <a:normAutofit fontScale="92500"/>
          </a:bodyPr>
          <a:lstStyle/>
          <a:p>
            <a:r>
              <a:rPr lang="en-US" dirty="0" smtClean="0"/>
              <a:t>Kingdom Animalia: multicellular, eat food, originate from fertilized egg</a:t>
            </a:r>
          </a:p>
          <a:p>
            <a:r>
              <a:rPr lang="en-US" dirty="0" smtClean="0"/>
              <a:t>Phylum </a:t>
            </a:r>
            <a:r>
              <a:rPr lang="en-US" dirty="0" err="1" smtClean="0"/>
              <a:t>Chordata</a:t>
            </a:r>
            <a:r>
              <a:rPr lang="en-US" dirty="0" smtClean="0"/>
              <a:t>: spinal cord and gill pouches (in embryos)</a:t>
            </a:r>
          </a:p>
          <a:p>
            <a:r>
              <a:rPr lang="en-US" dirty="0" smtClean="0"/>
              <a:t>Class Mammalia: warm blooded, produce milk, 4-chambered heart</a:t>
            </a:r>
          </a:p>
          <a:p>
            <a:r>
              <a:rPr lang="en-US" dirty="0" smtClean="0"/>
              <a:t>Order </a:t>
            </a:r>
            <a:r>
              <a:rPr lang="en-US" dirty="0" err="1" smtClean="0"/>
              <a:t>Cetacea</a:t>
            </a:r>
            <a:r>
              <a:rPr lang="en-US" dirty="0" smtClean="0"/>
              <a:t>: live in water all the time</a:t>
            </a:r>
          </a:p>
          <a:p>
            <a:r>
              <a:rPr lang="en-US" dirty="0" smtClean="0"/>
              <a:t>Suborder </a:t>
            </a:r>
            <a:r>
              <a:rPr lang="en-US" dirty="0" err="1" smtClean="0"/>
              <a:t>Mysteceti</a:t>
            </a:r>
            <a:r>
              <a:rPr lang="en-US" dirty="0" smtClean="0"/>
              <a:t>: cetaceans that have baleen instead of teeth</a:t>
            </a:r>
          </a:p>
          <a:p>
            <a:r>
              <a:rPr lang="en-US" dirty="0" smtClean="0"/>
              <a:t>Family </a:t>
            </a:r>
            <a:r>
              <a:rPr lang="en-US" dirty="0" err="1" smtClean="0"/>
              <a:t>Balaenidae</a:t>
            </a:r>
            <a:r>
              <a:rPr lang="en-US" dirty="0" smtClean="0"/>
              <a:t>: baleen whale with expandable throat</a:t>
            </a:r>
          </a:p>
          <a:p>
            <a:r>
              <a:rPr lang="en-US" dirty="0" smtClean="0"/>
              <a:t>Genus </a:t>
            </a:r>
            <a:r>
              <a:rPr lang="en-US" i="1" dirty="0" err="1" smtClean="0"/>
              <a:t>Balaenoptera</a:t>
            </a:r>
            <a:r>
              <a:rPr lang="en-US" i="1" dirty="0" smtClean="0"/>
              <a:t> : </a:t>
            </a:r>
            <a:r>
              <a:rPr lang="en-US" dirty="0" smtClean="0"/>
              <a:t>a </a:t>
            </a:r>
            <a:r>
              <a:rPr lang="en-US" dirty="0" err="1" smtClean="0"/>
              <a:t>rorqual</a:t>
            </a:r>
            <a:r>
              <a:rPr lang="en-US" dirty="0" smtClean="0"/>
              <a:t> has a dorsal fin </a:t>
            </a:r>
            <a:r>
              <a:rPr lang="en-US" i="1" dirty="0" smtClean="0"/>
              <a:t>(</a:t>
            </a:r>
            <a:r>
              <a:rPr lang="en-US" dirty="0" err="1" smtClean="0"/>
              <a:t>Rorquals</a:t>
            </a:r>
            <a:r>
              <a:rPr lang="en-US" dirty="0" smtClean="0"/>
              <a:t> also include the Fin and </a:t>
            </a:r>
            <a:r>
              <a:rPr lang="en-US" dirty="0" err="1" smtClean="0"/>
              <a:t>Sei</a:t>
            </a:r>
            <a:r>
              <a:rPr lang="en-US" dirty="0" smtClean="0"/>
              <a:t> whales)</a:t>
            </a:r>
            <a:endParaRPr lang="en-US" i="1" dirty="0" smtClean="0"/>
          </a:p>
          <a:p>
            <a:r>
              <a:rPr lang="en-US" dirty="0" smtClean="0"/>
              <a:t>Species </a:t>
            </a:r>
            <a:r>
              <a:rPr lang="en-US" i="1" dirty="0" err="1" smtClean="0"/>
              <a:t>musculus</a:t>
            </a:r>
            <a:r>
              <a:rPr lang="en-US" i="1" dirty="0" smtClean="0"/>
              <a:t> (</a:t>
            </a:r>
            <a:r>
              <a:rPr lang="en-US" dirty="0" smtClean="0"/>
              <a:t>cannot interbreed with other </a:t>
            </a:r>
            <a:r>
              <a:rPr lang="en-US" dirty="0" err="1" smtClean="0"/>
              <a:t>rorquals</a:t>
            </a:r>
            <a:r>
              <a:rPr lang="en-US" dirty="0" smtClean="0"/>
              <a:t>)</a:t>
            </a:r>
            <a:endParaRPr lang="en-US" i="1" dirty="0" smtClean="0"/>
          </a:p>
          <a:p>
            <a:endParaRPr lang="en-US" dirty="0"/>
          </a:p>
        </p:txBody>
      </p:sp>
      <p:pic>
        <p:nvPicPr>
          <p:cNvPr id="5" name="Picture 4"/>
          <p:cNvPicPr>
            <a:picLocks noChangeAspect="1"/>
          </p:cNvPicPr>
          <p:nvPr/>
        </p:nvPicPr>
        <p:blipFill>
          <a:blip r:embed="rId2"/>
          <a:stretch>
            <a:fillRect/>
          </a:stretch>
        </p:blipFill>
        <p:spPr>
          <a:xfrm>
            <a:off x="7246620" y="90488"/>
            <a:ext cx="4945380" cy="1600200"/>
          </a:xfrm>
          <a:prstGeom prst="rect">
            <a:avLst/>
          </a:prstGeom>
        </p:spPr>
      </p:pic>
    </p:spTree>
    <p:extLst>
      <p:ext uri="{BB962C8B-B14F-4D97-AF65-F5344CB8AC3E}">
        <p14:creationId xmlns:p14="http://schemas.microsoft.com/office/powerpoint/2010/main" val="989896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notes</a:t>
            </a:r>
            <a:r>
              <a:rPr lang="is-IS" dirty="0" smtClean="0"/>
              <a:t>…</a:t>
            </a:r>
            <a:endParaRPr lang="en-US" dirty="0"/>
          </a:p>
        </p:txBody>
      </p:sp>
      <p:sp>
        <p:nvSpPr>
          <p:cNvPr id="3" name="Content Placeholder 2"/>
          <p:cNvSpPr>
            <a:spLocks noGrp="1"/>
          </p:cNvSpPr>
          <p:nvPr>
            <p:ph idx="1"/>
          </p:nvPr>
        </p:nvSpPr>
        <p:spPr/>
        <p:txBody>
          <a:bodyPr/>
          <a:lstStyle/>
          <a:p>
            <a:r>
              <a:rPr lang="en-US" dirty="0" smtClean="0"/>
              <a:t>Biologists generally refer to animals by their genus and species. This is called their “scientific name” and most are derived from Latin (or sound like it). This is called </a:t>
            </a:r>
            <a:r>
              <a:rPr lang="en-US" b="1" dirty="0" smtClean="0"/>
              <a:t>binomial nomenclature</a:t>
            </a:r>
            <a:endParaRPr lang="en-US" dirty="0" smtClean="0"/>
          </a:p>
          <a:p>
            <a:r>
              <a:rPr lang="en-US" dirty="0" smtClean="0"/>
              <a:t>The common names vary among different languages (for example, what we call a bottlenose dolphin in English is called a dauphin in French. Same animal)</a:t>
            </a:r>
          </a:p>
          <a:p>
            <a:r>
              <a:rPr lang="en-US" dirty="0" smtClean="0"/>
              <a:t>When you write an animal’s scientific name, always capitalize the genus, but never the species. Underline or italicize them both. </a:t>
            </a:r>
          </a:p>
          <a:p>
            <a:pPr lvl="1"/>
            <a:r>
              <a:rPr lang="en-US" dirty="0" smtClean="0"/>
              <a:t>Ex: </a:t>
            </a:r>
            <a:r>
              <a:rPr lang="en-US" i="1" dirty="0" smtClean="0"/>
              <a:t>Ex: </a:t>
            </a:r>
            <a:r>
              <a:rPr lang="en-US" i="1" dirty="0" err="1" smtClean="0"/>
              <a:t>Tursiops</a:t>
            </a:r>
            <a:r>
              <a:rPr lang="en-US" i="1" dirty="0" smtClean="0"/>
              <a:t> </a:t>
            </a:r>
            <a:r>
              <a:rPr lang="en-US" i="1" dirty="0" err="1" smtClean="0"/>
              <a:t>truncatus</a:t>
            </a:r>
            <a:r>
              <a:rPr lang="en-US" i="1" dirty="0" smtClean="0"/>
              <a:t> </a:t>
            </a:r>
            <a:r>
              <a:rPr lang="en-US" dirty="0" smtClean="0"/>
              <a:t>– common bottlenose dolphin</a:t>
            </a:r>
          </a:p>
          <a:p>
            <a:pPr lvl="1"/>
            <a:r>
              <a:rPr lang="en-US" dirty="0" smtClean="0"/>
              <a:t>Ex: </a:t>
            </a:r>
            <a:r>
              <a:rPr lang="en-US" i="1" dirty="0" err="1" smtClean="0"/>
              <a:t>Cyanea</a:t>
            </a:r>
            <a:r>
              <a:rPr lang="en-US" i="1" dirty="0" smtClean="0"/>
              <a:t> </a:t>
            </a:r>
            <a:r>
              <a:rPr lang="en-US" i="1" dirty="0" err="1" smtClean="0"/>
              <a:t>capillata</a:t>
            </a:r>
            <a:r>
              <a:rPr lang="en-US" i="1" dirty="0" smtClean="0"/>
              <a:t> –</a:t>
            </a:r>
            <a:r>
              <a:rPr lang="en-US" dirty="0" smtClean="0"/>
              <a:t> Lion’s mane </a:t>
            </a:r>
            <a:r>
              <a:rPr lang="en-US" dirty="0" err="1" smtClean="0"/>
              <a:t>jelllyfish</a:t>
            </a:r>
            <a:endParaRPr lang="en-US" dirty="0"/>
          </a:p>
        </p:txBody>
      </p:sp>
    </p:spTree>
    <p:extLst>
      <p:ext uri="{BB962C8B-B14F-4D97-AF65-F5344CB8AC3E}">
        <p14:creationId xmlns:p14="http://schemas.microsoft.com/office/powerpoint/2010/main" val="1846772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3555"/>
          </a:xfrm>
        </p:spPr>
        <p:txBody>
          <a:bodyPr>
            <a:normAutofit fontScale="90000"/>
          </a:bodyPr>
          <a:lstStyle/>
          <a:p>
            <a:r>
              <a:rPr lang="en-US" dirty="0" smtClean="0"/>
              <a:t>Assignment</a:t>
            </a:r>
            <a:endParaRPr lang="en-US" dirty="0"/>
          </a:p>
        </p:txBody>
      </p:sp>
      <p:sp>
        <p:nvSpPr>
          <p:cNvPr id="3" name="Content Placeholder 2"/>
          <p:cNvSpPr>
            <a:spLocks noGrp="1"/>
          </p:cNvSpPr>
          <p:nvPr>
            <p:ph idx="1"/>
          </p:nvPr>
        </p:nvSpPr>
        <p:spPr>
          <a:xfrm>
            <a:off x="1120000" y="1074420"/>
            <a:ext cx="10233800" cy="5102543"/>
          </a:xfrm>
        </p:spPr>
        <p:txBody>
          <a:bodyPr>
            <a:normAutofit fontScale="70000" lnSpcReduction="20000"/>
          </a:bodyPr>
          <a:lstStyle/>
          <a:p>
            <a:r>
              <a:rPr lang="en-US" dirty="0" smtClean="0"/>
              <a:t>For each animal below, search for its taxonomy and write it out. Include Kingdom, phylum, class, order, family, genus, species</a:t>
            </a:r>
          </a:p>
          <a:p>
            <a:r>
              <a:rPr lang="en-US" dirty="0" smtClean="0"/>
              <a:t>1.  Yellow sponge</a:t>
            </a:r>
          </a:p>
          <a:p>
            <a:r>
              <a:rPr lang="en-US" dirty="0" smtClean="0"/>
              <a:t>2.  Moon Jellyfish</a:t>
            </a:r>
          </a:p>
          <a:p>
            <a:r>
              <a:rPr lang="en-US" dirty="0" smtClean="0"/>
              <a:t>3.  Red Sea Urchin</a:t>
            </a:r>
          </a:p>
          <a:p>
            <a:r>
              <a:rPr lang="en-US" dirty="0" smtClean="0"/>
              <a:t>4.  chinstrap penguin</a:t>
            </a:r>
          </a:p>
          <a:p>
            <a:r>
              <a:rPr lang="en-US" dirty="0" smtClean="0"/>
              <a:t>5. blue crab</a:t>
            </a:r>
          </a:p>
          <a:p>
            <a:r>
              <a:rPr lang="en-US" dirty="0" smtClean="0"/>
              <a:t>6. common cuttlefish</a:t>
            </a:r>
          </a:p>
          <a:p>
            <a:r>
              <a:rPr lang="en-US" dirty="0" smtClean="0"/>
              <a:t>7. Ridley’s sea turtle</a:t>
            </a:r>
          </a:p>
          <a:p>
            <a:r>
              <a:rPr lang="en-US" dirty="0" smtClean="0"/>
              <a:t>8. hammerhead shark</a:t>
            </a:r>
          </a:p>
          <a:p>
            <a:r>
              <a:rPr lang="en-US" dirty="0" smtClean="0"/>
              <a:t>9. clownfish</a:t>
            </a:r>
          </a:p>
          <a:p>
            <a:r>
              <a:rPr lang="en-US" dirty="0" smtClean="0"/>
              <a:t>10. Spinner </a:t>
            </a:r>
            <a:r>
              <a:rPr lang="en-US" dirty="0" smtClean="0"/>
              <a:t>dolphin</a:t>
            </a:r>
          </a:p>
          <a:p>
            <a:r>
              <a:rPr lang="en-US" dirty="0" smtClean="0"/>
              <a:t>11. Giant kelp</a:t>
            </a:r>
            <a:endParaRPr lang="en-US" dirty="0" smtClean="0"/>
          </a:p>
          <a:p>
            <a:r>
              <a:rPr lang="en-US" dirty="0" smtClean="0"/>
              <a:t>12. Human being</a:t>
            </a:r>
          </a:p>
          <a:p>
            <a:r>
              <a:rPr lang="en-US" dirty="0" smtClean="0"/>
              <a:t>13. Pick your own marine organism</a:t>
            </a:r>
            <a:endParaRPr lang="en-US" dirty="0"/>
          </a:p>
        </p:txBody>
      </p:sp>
    </p:spTree>
    <p:extLst>
      <p:ext uri="{BB962C8B-B14F-4D97-AF65-F5344CB8AC3E}">
        <p14:creationId xmlns:p14="http://schemas.microsoft.com/office/powerpoint/2010/main" val="862168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799" y="1046265"/>
            <a:ext cx="9144000" cy="2648110"/>
          </a:xfrm>
        </p:spPr>
        <p:txBody>
          <a:bodyPr>
            <a:normAutofit fontScale="90000"/>
          </a:bodyPr>
          <a:lstStyle/>
          <a:p>
            <a:r>
              <a:rPr lang="en-US" smtClean="0"/>
              <a:t>Classification of</a:t>
            </a:r>
            <a:br>
              <a:rPr lang="en-US" smtClean="0"/>
            </a:br>
            <a:r>
              <a:rPr lang="en-US" smtClean="0"/>
              <a:t> Living Things</a:t>
            </a:r>
            <a:endParaRPr lang="en-US"/>
          </a:p>
        </p:txBody>
      </p:sp>
      <p:sp>
        <p:nvSpPr>
          <p:cNvPr id="3" name="Subtitle 2"/>
          <p:cNvSpPr>
            <a:spLocks noGrp="1"/>
          </p:cNvSpPr>
          <p:nvPr>
            <p:ph type="subTitle" idx="1"/>
          </p:nvPr>
        </p:nvSpPr>
        <p:spPr/>
        <p:txBody>
          <a:bodyPr>
            <a:normAutofit fontScale="92500" lnSpcReduction="20000"/>
          </a:bodyPr>
          <a:lstStyle/>
          <a:p>
            <a:r>
              <a:rPr lang="en-US" dirty="0" smtClean="0"/>
              <a:t>How are organisms classified and what are their characteristics? </a:t>
            </a:r>
            <a:endParaRPr lang="en-US" dirty="0"/>
          </a:p>
        </p:txBody>
      </p:sp>
    </p:spTree>
    <p:extLst>
      <p:ext uri="{BB962C8B-B14F-4D97-AF65-F5344CB8AC3E}">
        <p14:creationId xmlns:p14="http://schemas.microsoft.com/office/powerpoint/2010/main" val="1865387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a:t>
            </a:r>
            <a:endParaRPr lang="en-US" dirty="0"/>
          </a:p>
        </p:txBody>
      </p:sp>
      <p:sp>
        <p:nvSpPr>
          <p:cNvPr id="3" name="Content Placeholder 2"/>
          <p:cNvSpPr>
            <a:spLocks noGrp="1"/>
          </p:cNvSpPr>
          <p:nvPr>
            <p:ph idx="1"/>
          </p:nvPr>
        </p:nvSpPr>
        <p:spPr>
          <a:xfrm>
            <a:off x="1120000" y="1825625"/>
            <a:ext cx="5954568" cy="4351338"/>
          </a:xfrm>
        </p:spPr>
        <p:txBody>
          <a:bodyPr>
            <a:normAutofit fontScale="92500"/>
          </a:bodyPr>
          <a:lstStyle/>
          <a:p>
            <a:pPr>
              <a:buFont typeface="Wingdings" pitchFamily="20" charset="2"/>
              <a:buChar char="u"/>
              <a:defRPr/>
            </a:pPr>
            <a:r>
              <a:rPr lang="en-US" dirty="0">
                <a:ea typeface="ＭＳ Ｐゴシック" pitchFamily="20" charset="-128"/>
                <a:cs typeface="ＭＳ Ｐゴシック" pitchFamily="20" charset="-128"/>
              </a:rPr>
              <a:t>Biodiversity: The variety of organisms in a given area.</a:t>
            </a:r>
          </a:p>
          <a:p>
            <a:pPr>
              <a:buNone/>
              <a:defRPr/>
            </a:pPr>
            <a:endParaRPr lang="en-US" dirty="0">
              <a:ea typeface="ＭＳ Ｐゴシック" pitchFamily="20" charset="-128"/>
              <a:cs typeface="ＭＳ Ｐゴシック" pitchFamily="20" charset="-128"/>
            </a:endParaRPr>
          </a:p>
          <a:p>
            <a:pPr>
              <a:buFont typeface="Wingdings" pitchFamily="20" charset="2"/>
              <a:buChar char="u"/>
              <a:defRPr/>
            </a:pPr>
            <a:r>
              <a:rPr lang="en-US" dirty="0" smtClean="0"/>
              <a:t>Over </a:t>
            </a:r>
            <a:r>
              <a:rPr lang="en-US" b="1" dirty="0"/>
              <a:t>1 million</a:t>
            </a:r>
            <a:r>
              <a:rPr lang="en-US" dirty="0"/>
              <a:t> known species of plants and animals live </a:t>
            </a:r>
            <a:r>
              <a:rPr lang="en-US" dirty="0" smtClean="0"/>
              <a:t>in the ocean, </a:t>
            </a:r>
            <a:r>
              <a:rPr lang="en-US" dirty="0"/>
              <a:t>and scientists say there may be as many as </a:t>
            </a:r>
            <a:r>
              <a:rPr lang="en-US" b="1" dirty="0"/>
              <a:t>9 million species</a:t>
            </a:r>
            <a:r>
              <a:rPr lang="en-US" dirty="0"/>
              <a:t> we haven't discovered yet. Marine animals come in all kinds of weird shapes, sizes, and colors; and they live in all kinds of different environments within the ocean</a:t>
            </a:r>
            <a:r>
              <a:rPr lang="en-US" dirty="0" smtClean="0"/>
              <a:t>. </a:t>
            </a:r>
            <a:endParaRPr lang="en-US" dirty="0">
              <a:ea typeface="ＭＳ Ｐゴシック" pitchFamily="20" charset="-128"/>
              <a:cs typeface="ＭＳ Ｐゴシック" pitchFamily="20" charset="-128"/>
            </a:endParaRPr>
          </a:p>
          <a:p>
            <a:endParaRPr lang="en-US" dirty="0"/>
          </a:p>
        </p:txBody>
      </p:sp>
      <p:pic>
        <p:nvPicPr>
          <p:cNvPr id="4" name="Picture 3"/>
          <p:cNvPicPr>
            <a:picLocks noChangeAspect="1"/>
          </p:cNvPicPr>
          <p:nvPr/>
        </p:nvPicPr>
        <p:blipFill>
          <a:blip r:embed="rId2"/>
          <a:stretch>
            <a:fillRect/>
          </a:stretch>
        </p:blipFill>
        <p:spPr>
          <a:xfrm>
            <a:off x="5883441" y="56759"/>
            <a:ext cx="2820737" cy="1813331"/>
          </a:xfrm>
          <a:prstGeom prst="rect">
            <a:avLst/>
          </a:prstGeom>
        </p:spPr>
      </p:pic>
      <p:pic>
        <p:nvPicPr>
          <p:cNvPr id="5" name="Picture 4"/>
          <p:cNvPicPr>
            <a:picLocks noChangeAspect="1"/>
          </p:cNvPicPr>
          <p:nvPr/>
        </p:nvPicPr>
        <p:blipFill>
          <a:blip r:embed="rId3"/>
          <a:stretch>
            <a:fillRect/>
          </a:stretch>
        </p:blipFill>
        <p:spPr>
          <a:xfrm>
            <a:off x="7178353" y="4165600"/>
            <a:ext cx="2258040" cy="2011363"/>
          </a:xfrm>
          <a:prstGeom prst="rect">
            <a:avLst/>
          </a:prstGeom>
        </p:spPr>
      </p:pic>
      <p:pic>
        <p:nvPicPr>
          <p:cNvPr id="6" name="Picture 5"/>
          <p:cNvPicPr>
            <a:picLocks noChangeAspect="1"/>
          </p:cNvPicPr>
          <p:nvPr/>
        </p:nvPicPr>
        <p:blipFill>
          <a:blip r:embed="rId4"/>
          <a:stretch>
            <a:fillRect/>
          </a:stretch>
        </p:blipFill>
        <p:spPr>
          <a:xfrm>
            <a:off x="9506034" y="4572000"/>
            <a:ext cx="2066468" cy="1328444"/>
          </a:xfrm>
          <a:prstGeom prst="rect">
            <a:avLst/>
          </a:prstGeom>
        </p:spPr>
      </p:pic>
      <p:pic>
        <p:nvPicPr>
          <p:cNvPr id="7" name="Picture 6"/>
          <p:cNvPicPr>
            <a:picLocks noChangeAspect="1"/>
          </p:cNvPicPr>
          <p:nvPr/>
        </p:nvPicPr>
        <p:blipFill>
          <a:blip r:embed="rId5"/>
          <a:stretch>
            <a:fillRect/>
          </a:stretch>
        </p:blipFill>
        <p:spPr>
          <a:xfrm>
            <a:off x="9048673" y="2441205"/>
            <a:ext cx="2447789" cy="1833479"/>
          </a:xfrm>
          <a:prstGeom prst="rect">
            <a:avLst/>
          </a:prstGeom>
        </p:spPr>
      </p:pic>
      <p:pic>
        <p:nvPicPr>
          <p:cNvPr id="8" name="Picture 7"/>
          <p:cNvPicPr>
            <a:picLocks noChangeAspect="1"/>
          </p:cNvPicPr>
          <p:nvPr/>
        </p:nvPicPr>
        <p:blipFill>
          <a:blip r:embed="rId6"/>
          <a:stretch>
            <a:fillRect/>
          </a:stretch>
        </p:blipFill>
        <p:spPr>
          <a:xfrm>
            <a:off x="8987588" y="118311"/>
            <a:ext cx="2887579" cy="2162897"/>
          </a:xfrm>
          <a:prstGeom prst="rect">
            <a:avLst/>
          </a:prstGeom>
        </p:spPr>
      </p:pic>
    </p:spTree>
    <p:extLst>
      <p:ext uri="{BB962C8B-B14F-4D97-AF65-F5344CB8AC3E}">
        <p14:creationId xmlns:p14="http://schemas.microsoft.com/office/powerpoint/2010/main" val="1124193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Taxonomy: How are organisms grouped?</a:t>
            </a:r>
            <a:endParaRPr lang="en-US" dirty="0"/>
          </a:p>
        </p:txBody>
      </p:sp>
      <p:sp>
        <p:nvSpPr>
          <p:cNvPr id="3" name="Content Placeholder 2"/>
          <p:cNvSpPr>
            <a:spLocks noGrp="1"/>
          </p:cNvSpPr>
          <p:nvPr>
            <p:ph idx="1"/>
          </p:nvPr>
        </p:nvSpPr>
        <p:spPr/>
        <p:txBody>
          <a:bodyPr/>
          <a:lstStyle/>
          <a:p>
            <a:r>
              <a:rPr lang="en-US" dirty="0" smtClean="0"/>
              <a:t>Domains: all organisms are either Prokaryotes, Eukaryotes, or </a:t>
            </a:r>
            <a:r>
              <a:rPr lang="en-US" dirty="0" err="1" smtClean="0"/>
              <a:t>Archaobacteria</a:t>
            </a:r>
            <a:r>
              <a:rPr lang="en-US" dirty="0" smtClean="0"/>
              <a:t>. Which one are we?</a:t>
            </a:r>
          </a:p>
          <a:p>
            <a:r>
              <a:rPr lang="en-US" dirty="0" smtClean="0"/>
              <a:t>Kingdoms: 6</a:t>
            </a:r>
          </a:p>
          <a:p>
            <a:pPr lvl="1"/>
            <a:r>
              <a:rPr lang="en-US" altLang="en-US" dirty="0">
                <a:ea typeface="ＭＳ Ｐゴシック" charset="-128"/>
              </a:rPr>
              <a:t>Eubacteria</a:t>
            </a:r>
          </a:p>
          <a:p>
            <a:pPr lvl="1"/>
            <a:r>
              <a:rPr lang="en-US" altLang="en-US" dirty="0" err="1">
                <a:ea typeface="ＭＳ Ｐゴシック" charset="-128"/>
              </a:rPr>
              <a:t>Archaebacteria</a:t>
            </a:r>
            <a:endParaRPr lang="en-US" altLang="en-US" dirty="0">
              <a:ea typeface="ＭＳ Ｐゴシック" charset="-128"/>
            </a:endParaRPr>
          </a:p>
          <a:p>
            <a:pPr lvl="1"/>
            <a:r>
              <a:rPr lang="en-US" altLang="en-US" dirty="0">
                <a:ea typeface="ＭＳ Ｐゴシック" charset="-128"/>
              </a:rPr>
              <a:t>Protista</a:t>
            </a:r>
          </a:p>
          <a:p>
            <a:pPr lvl="1"/>
            <a:r>
              <a:rPr lang="en-US" altLang="en-US" dirty="0">
                <a:ea typeface="ＭＳ Ｐゴシック" charset="-128"/>
              </a:rPr>
              <a:t>Fungi</a:t>
            </a:r>
          </a:p>
          <a:p>
            <a:pPr lvl="1"/>
            <a:r>
              <a:rPr lang="en-US" altLang="en-US" dirty="0">
                <a:ea typeface="ＭＳ Ｐゴシック" charset="-128"/>
              </a:rPr>
              <a:t>Plantae</a:t>
            </a:r>
          </a:p>
          <a:p>
            <a:pPr lvl="1"/>
            <a:r>
              <a:rPr lang="en-US" altLang="en-US" dirty="0" smtClean="0">
                <a:ea typeface="ＭＳ Ｐゴシック" charset="-128"/>
              </a:rPr>
              <a:t>Animalia</a:t>
            </a:r>
          </a:p>
          <a:p>
            <a:pPr lvl="1"/>
            <a:r>
              <a:rPr lang="en-US" altLang="en-US" dirty="0" smtClean="0">
                <a:ea typeface="ＭＳ Ｐゴシック" charset="-128"/>
              </a:rPr>
              <a:t>(We’ll be studying mostly that last one from here on out)</a:t>
            </a:r>
          </a:p>
        </p:txBody>
      </p:sp>
    </p:spTree>
    <p:extLst>
      <p:ext uri="{BB962C8B-B14F-4D97-AF65-F5344CB8AC3E}">
        <p14:creationId xmlns:p14="http://schemas.microsoft.com/office/powerpoint/2010/main" val="766011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the classification system</a:t>
            </a:r>
            <a:endParaRPr lang="en-US" dirty="0"/>
          </a:p>
        </p:txBody>
      </p:sp>
      <p:sp>
        <p:nvSpPr>
          <p:cNvPr id="3" name="Content Placeholder 2"/>
          <p:cNvSpPr>
            <a:spLocks noGrp="1"/>
          </p:cNvSpPr>
          <p:nvPr>
            <p:ph idx="1"/>
          </p:nvPr>
        </p:nvSpPr>
        <p:spPr/>
        <p:txBody>
          <a:bodyPr>
            <a:normAutofit lnSpcReduction="10000"/>
          </a:bodyPr>
          <a:lstStyle/>
          <a:p>
            <a:r>
              <a:rPr lang="en-US" dirty="0" smtClean="0"/>
              <a:t>Phylum</a:t>
            </a:r>
          </a:p>
          <a:p>
            <a:pPr lvl="1"/>
            <a:r>
              <a:rPr lang="en-US" sz="2800" dirty="0" smtClean="0"/>
              <a:t>Class</a:t>
            </a:r>
          </a:p>
          <a:p>
            <a:pPr lvl="2"/>
            <a:r>
              <a:rPr lang="en-US" sz="2800" dirty="0" smtClean="0"/>
              <a:t>Order </a:t>
            </a:r>
          </a:p>
          <a:p>
            <a:pPr lvl="3"/>
            <a:r>
              <a:rPr lang="en-US" sz="2600" dirty="0" smtClean="0"/>
              <a:t>Family</a:t>
            </a:r>
          </a:p>
          <a:p>
            <a:pPr lvl="3"/>
            <a:r>
              <a:rPr lang="en-US" sz="2800" dirty="0" smtClean="0"/>
              <a:t>Genus</a:t>
            </a:r>
          </a:p>
          <a:p>
            <a:pPr lvl="4"/>
            <a:r>
              <a:rPr lang="en-US" sz="2800" dirty="0" smtClean="0"/>
              <a:t>species</a:t>
            </a:r>
          </a:p>
          <a:p>
            <a:pPr lvl="1"/>
            <a:r>
              <a:rPr lang="en-US" dirty="0" smtClean="0"/>
              <a:t>Each grouping is more </a:t>
            </a:r>
            <a:r>
              <a:rPr lang="en-US" dirty="0" smtClean="0"/>
              <a:t>ex</a:t>
            </a:r>
            <a:r>
              <a:rPr lang="en-US" dirty="0" smtClean="0"/>
              <a:t>clusive </a:t>
            </a:r>
            <a:r>
              <a:rPr lang="en-US" dirty="0" smtClean="0"/>
              <a:t>as you go </a:t>
            </a:r>
            <a:r>
              <a:rPr lang="en-US" dirty="0" smtClean="0"/>
              <a:t>down</a:t>
            </a:r>
            <a:r>
              <a:rPr lang="en-US" dirty="0" smtClean="0"/>
              <a:t>; more inclusive as you go up.</a:t>
            </a:r>
            <a:endParaRPr lang="en-US" dirty="0" smtClean="0"/>
          </a:p>
          <a:p>
            <a:r>
              <a:rPr lang="en-US" dirty="0" smtClean="0"/>
              <a:t>So, all the organisms in one phylum have the same characteristics, but two different classes in a phylum have differences, and two different orders in one class have differences</a:t>
            </a:r>
            <a:r>
              <a:rPr lang="is-IS" dirty="0" smtClean="0"/>
              <a:t>….etc.....</a:t>
            </a:r>
            <a:endParaRPr lang="en-US" dirty="0"/>
          </a:p>
        </p:txBody>
      </p:sp>
    </p:spTree>
    <p:extLst>
      <p:ext uri="{BB962C8B-B14F-4D97-AF65-F5344CB8AC3E}">
        <p14:creationId xmlns:p14="http://schemas.microsoft.com/office/powerpoint/2010/main" val="1426098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smtClean="0"/>
              <a:t>Order, Family, </a:t>
            </a:r>
            <a:r>
              <a:rPr lang="en-US" dirty="0" smtClean="0"/>
              <a:t>Genus, species</a:t>
            </a:r>
            <a:endParaRPr lang="en-US" dirty="0"/>
          </a:p>
        </p:txBody>
      </p:sp>
      <p:sp>
        <p:nvSpPr>
          <p:cNvPr id="3" name="Content Placeholder 2"/>
          <p:cNvSpPr>
            <a:spLocks noGrp="1"/>
          </p:cNvSpPr>
          <p:nvPr>
            <p:ph idx="1"/>
          </p:nvPr>
        </p:nvSpPr>
        <p:spPr/>
        <p:txBody>
          <a:bodyPr/>
          <a:lstStyle/>
          <a:p>
            <a:r>
              <a:rPr lang="en-US" dirty="0" smtClean="0"/>
              <a:t>Organisms within each phylum will be classified further according to their shared characteristics. </a:t>
            </a:r>
          </a:p>
          <a:p>
            <a:r>
              <a:rPr lang="en-US" dirty="0" smtClean="0"/>
              <a:t>Class: </a:t>
            </a:r>
            <a:r>
              <a:rPr lang="en-US" altLang="en-US" dirty="0">
                <a:ea typeface="ＭＳ Ｐゴシック" charset="-128"/>
              </a:rPr>
              <a:t>A sub group within a phylum containing common </a:t>
            </a:r>
            <a:r>
              <a:rPr lang="en-US" altLang="en-US" dirty="0" smtClean="0">
                <a:ea typeface="ＭＳ Ｐゴシック" charset="-128"/>
              </a:rPr>
              <a:t>characteristics</a:t>
            </a:r>
            <a:r>
              <a:rPr lang="en-US" dirty="0" smtClean="0"/>
              <a:t>.</a:t>
            </a:r>
          </a:p>
          <a:p>
            <a:r>
              <a:rPr lang="en-US" dirty="0" smtClean="0"/>
              <a:t>Order: Subgroup within a class</a:t>
            </a:r>
          </a:p>
          <a:p>
            <a:r>
              <a:rPr lang="en-US" dirty="0" smtClean="0"/>
              <a:t>Family: Subgroup within an order</a:t>
            </a:r>
          </a:p>
          <a:p>
            <a:r>
              <a:rPr lang="en-US" dirty="0" smtClean="0"/>
              <a:t>Genus: </a:t>
            </a:r>
            <a:r>
              <a:rPr lang="en-US" dirty="0" err="1" smtClean="0"/>
              <a:t>subgoup</a:t>
            </a:r>
            <a:r>
              <a:rPr lang="en-US" dirty="0" smtClean="0"/>
              <a:t> within a family. Have uniquely shared traits and are genetically closely related, but usually don’t interbreed</a:t>
            </a:r>
          </a:p>
          <a:p>
            <a:r>
              <a:rPr lang="en-US" dirty="0" smtClean="0"/>
              <a:t>Species: genetically closely related and can interbreed</a:t>
            </a:r>
          </a:p>
        </p:txBody>
      </p:sp>
    </p:spTree>
    <p:extLst>
      <p:ext uri="{BB962C8B-B14F-4D97-AF65-F5344CB8AC3E}">
        <p14:creationId xmlns:p14="http://schemas.microsoft.com/office/powerpoint/2010/main" val="502298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Animalia Characteristics</a:t>
            </a:r>
            <a:endParaRPr lang="en-US" dirty="0"/>
          </a:p>
        </p:txBody>
      </p:sp>
      <p:sp>
        <p:nvSpPr>
          <p:cNvPr id="3" name="Content Placeholder 2"/>
          <p:cNvSpPr>
            <a:spLocks noGrp="1"/>
          </p:cNvSpPr>
          <p:nvPr>
            <p:ph idx="1"/>
          </p:nvPr>
        </p:nvSpPr>
        <p:spPr/>
        <p:txBody>
          <a:bodyPr/>
          <a:lstStyle/>
          <a:p>
            <a:r>
              <a:rPr lang="en-US" dirty="0"/>
              <a:t>Multicellular, which means that they are made up of more than one cell. ...</a:t>
            </a:r>
          </a:p>
          <a:p>
            <a:r>
              <a:rPr lang="en-US" dirty="0"/>
              <a:t>Heterotrophic, which means they have to </a:t>
            </a:r>
            <a:r>
              <a:rPr lang="en-US" dirty="0" smtClean="0"/>
              <a:t>get </a:t>
            </a:r>
            <a:r>
              <a:rPr lang="en-US" dirty="0"/>
              <a:t>food. </a:t>
            </a:r>
          </a:p>
          <a:p>
            <a:r>
              <a:rPr lang="en-US" dirty="0"/>
              <a:t>Eukaryotes: this is the type of cells animals have.</a:t>
            </a:r>
          </a:p>
          <a:p>
            <a:r>
              <a:rPr lang="en-US" dirty="0" smtClean="0"/>
              <a:t>Any organisms with these 3 characteristics is an animal. But, do these animals look the same?</a:t>
            </a:r>
          </a:p>
          <a:p>
            <a:endParaRPr lang="en-US" dirty="0"/>
          </a:p>
        </p:txBody>
      </p:sp>
      <p:pic>
        <p:nvPicPr>
          <p:cNvPr id="4" name="Picture 3"/>
          <p:cNvPicPr>
            <a:picLocks noChangeAspect="1"/>
          </p:cNvPicPr>
          <p:nvPr/>
        </p:nvPicPr>
        <p:blipFill>
          <a:blip r:embed="rId2"/>
          <a:stretch>
            <a:fillRect/>
          </a:stretch>
        </p:blipFill>
        <p:spPr>
          <a:xfrm>
            <a:off x="5967845" y="4235118"/>
            <a:ext cx="2758392" cy="2076782"/>
          </a:xfrm>
          <a:prstGeom prst="rect">
            <a:avLst/>
          </a:prstGeom>
        </p:spPr>
      </p:pic>
      <p:pic>
        <p:nvPicPr>
          <p:cNvPr id="5" name="Picture 4"/>
          <p:cNvPicPr>
            <a:picLocks noChangeAspect="1"/>
          </p:cNvPicPr>
          <p:nvPr/>
        </p:nvPicPr>
        <p:blipFill>
          <a:blip r:embed="rId3"/>
          <a:stretch>
            <a:fillRect/>
          </a:stretch>
        </p:blipFill>
        <p:spPr>
          <a:xfrm>
            <a:off x="8891336" y="4263858"/>
            <a:ext cx="2627563" cy="1968136"/>
          </a:xfrm>
          <a:prstGeom prst="rect">
            <a:avLst/>
          </a:prstGeom>
        </p:spPr>
      </p:pic>
      <p:pic>
        <p:nvPicPr>
          <p:cNvPr id="6" name="Picture 5"/>
          <p:cNvPicPr>
            <a:picLocks noChangeAspect="1"/>
          </p:cNvPicPr>
          <p:nvPr/>
        </p:nvPicPr>
        <p:blipFill>
          <a:blip r:embed="rId4"/>
          <a:stretch>
            <a:fillRect/>
          </a:stretch>
        </p:blipFill>
        <p:spPr>
          <a:xfrm>
            <a:off x="3019925" y="4603793"/>
            <a:ext cx="2372650" cy="1573170"/>
          </a:xfrm>
          <a:prstGeom prst="rect">
            <a:avLst/>
          </a:prstGeom>
        </p:spPr>
      </p:pic>
      <p:pic>
        <p:nvPicPr>
          <p:cNvPr id="7" name="Picture 6"/>
          <p:cNvPicPr>
            <a:picLocks noChangeAspect="1"/>
          </p:cNvPicPr>
          <p:nvPr/>
        </p:nvPicPr>
        <p:blipFill>
          <a:blip r:embed="rId5"/>
          <a:stretch>
            <a:fillRect/>
          </a:stretch>
        </p:blipFill>
        <p:spPr>
          <a:xfrm>
            <a:off x="0" y="4533900"/>
            <a:ext cx="2469084" cy="1643063"/>
          </a:xfrm>
          <a:prstGeom prst="rect">
            <a:avLst/>
          </a:prstGeom>
        </p:spPr>
      </p:pic>
    </p:spTree>
    <p:extLst>
      <p:ext uri="{BB962C8B-B14F-4D97-AF65-F5344CB8AC3E}">
        <p14:creationId xmlns:p14="http://schemas.microsoft.com/office/powerpoint/2010/main" val="183244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Phyla of marine animals</a:t>
            </a:r>
            <a:endParaRPr lang="en-US" dirty="0"/>
          </a:p>
        </p:txBody>
      </p:sp>
      <p:sp>
        <p:nvSpPr>
          <p:cNvPr id="3" name="Content Placeholder 2"/>
          <p:cNvSpPr>
            <a:spLocks noGrp="1"/>
          </p:cNvSpPr>
          <p:nvPr>
            <p:ph idx="1"/>
          </p:nvPr>
        </p:nvSpPr>
        <p:spPr>
          <a:xfrm>
            <a:off x="1120000" y="1825625"/>
            <a:ext cx="6762128" cy="4351338"/>
          </a:xfrm>
        </p:spPr>
        <p:txBody>
          <a:bodyPr>
            <a:normAutofit fontScale="92500" lnSpcReduction="10000"/>
          </a:bodyPr>
          <a:lstStyle/>
          <a:p>
            <a:r>
              <a:rPr lang="en-US" b="1" dirty="0" err="1" smtClean="0"/>
              <a:t>Porifera</a:t>
            </a:r>
            <a:r>
              <a:rPr lang="en-US" dirty="0" smtClean="0"/>
              <a:t>: animals that have holes, sessile feeders, </a:t>
            </a:r>
            <a:r>
              <a:rPr lang="en-US" dirty="0" err="1" smtClean="0"/>
              <a:t>assymetric</a:t>
            </a:r>
            <a:r>
              <a:rPr lang="en-US" dirty="0" smtClean="0"/>
              <a:t> body</a:t>
            </a:r>
          </a:p>
          <a:p>
            <a:endParaRPr lang="en-US" dirty="0"/>
          </a:p>
          <a:p>
            <a:r>
              <a:rPr lang="en-US" b="1" dirty="0" err="1" smtClean="0"/>
              <a:t>Cnidaria</a:t>
            </a:r>
            <a:r>
              <a:rPr lang="en-US" dirty="0" smtClean="0"/>
              <a:t>: contain </a:t>
            </a:r>
            <a:r>
              <a:rPr lang="en-US" dirty="0" err="1" smtClean="0"/>
              <a:t>cnidocyte</a:t>
            </a:r>
            <a:r>
              <a:rPr lang="en-US" dirty="0" smtClean="0"/>
              <a:t> cells, radial body symmetry, no backbone or notochord, have tentacles, no circulatory system</a:t>
            </a:r>
            <a:endParaRPr lang="en-US" dirty="0"/>
          </a:p>
          <a:p>
            <a:r>
              <a:rPr lang="en-US" b="1" dirty="0" smtClean="0"/>
              <a:t>Mollusca</a:t>
            </a:r>
            <a:r>
              <a:rPr lang="en-US" dirty="0" smtClean="0"/>
              <a:t>: </a:t>
            </a:r>
            <a:r>
              <a:rPr lang="en-US" dirty="0" err="1" smtClean="0"/>
              <a:t>unsegmented</a:t>
            </a:r>
            <a:r>
              <a:rPr lang="en-US" dirty="0" smtClean="0"/>
              <a:t> body with bilateral symmetry, internal or external shell, toothed tongue (radula), mantle, muscular foot, some have tentacles, no backbone or notochord, open circulatory system with a heart.</a:t>
            </a:r>
          </a:p>
        </p:txBody>
      </p:sp>
      <p:pic>
        <p:nvPicPr>
          <p:cNvPr id="7" name="Picture 6"/>
          <p:cNvPicPr>
            <a:picLocks noChangeAspect="1"/>
          </p:cNvPicPr>
          <p:nvPr/>
        </p:nvPicPr>
        <p:blipFill>
          <a:blip r:embed="rId2"/>
          <a:stretch>
            <a:fillRect/>
          </a:stretch>
        </p:blipFill>
        <p:spPr>
          <a:xfrm>
            <a:off x="8247888" y="261938"/>
            <a:ext cx="2726944" cy="2726944"/>
          </a:xfrm>
          <a:prstGeom prst="rect">
            <a:avLst/>
          </a:prstGeom>
        </p:spPr>
      </p:pic>
      <p:pic>
        <p:nvPicPr>
          <p:cNvPr id="8" name="Picture 7"/>
          <p:cNvPicPr>
            <a:picLocks noChangeAspect="1"/>
          </p:cNvPicPr>
          <p:nvPr/>
        </p:nvPicPr>
        <p:blipFill>
          <a:blip r:embed="rId3"/>
          <a:stretch>
            <a:fillRect/>
          </a:stretch>
        </p:blipFill>
        <p:spPr>
          <a:xfrm>
            <a:off x="7644383" y="3123819"/>
            <a:ext cx="1841115" cy="1225178"/>
          </a:xfrm>
          <a:prstGeom prst="rect">
            <a:avLst/>
          </a:prstGeom>
        </p:spPr>
      </p:pic>
      <p:pic>
        <p:nvPicPr>
          <p:cNvPr id="9" name="Picture 8"/>
          <p:cNvPicPr>
            <a:picLocks noChangeAspect="1"/>
          </p:cNvPicPr>
          <p:nvPr/>
        </p:nvPicPr>
        <p:blipFill>
          <a:blip r:embed="rId4"/>
          <a:stretch>
            <a:fillRect/>
          </a:stretch>
        </p:blipFill>
        <p:spPr>
          <a:xfrm>
            <a:off x="9843130" y="2675636"/>
            <a:ext cx="2348869" cy="1548892"/>
          </a:xfrm>
          <a:prstGeom prst="rect">
            <a:avLst/>
          </a:prstGeom>
        </p:spPr>
      </p:pic>
      <p:pic>
        <p:nvPicPr>
          <p:cNvPr id="10" name="Picture 9"/>
          <p:cNvPicPr>
            <a:picLocks noChangeAspect="1"/>
          </p:cNvPicPr>
          <p:nvPr/>
        </p:nvPicPr>
        <p:blipFill>
          <a:blip r:embed="rId5"/>
          <a:stretch>
            <a:fillRect/>
          </a:stretch>
        </p:blipFill>
        <p:spPr>
          <a:xfrm>
            <a:off x="8942832" y="4093972"/>
            <a:ext cx="2503668" cy="2503668"/>
          </a:xfrm>
          <a:prstGeom prst="rect">
            <a:avLst/>
          </a:prstGeom>
        </p:spPr>
      </p:pic>
    </p:spTree>
    <p:extLst>
      <p:ext uri="{BB962C8B-B14F-4D97-AF65-F5344CB8AC3E}">
        <p14:creationId xmlns:p14="http://schemas.microsoft.com/office/powerpoint/2010/main" val="383241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phyla, continued</a:t>
            </a:r>
            <a:endParaRPr lang="en-US" dirty="0"/>
          </a:p>
        </p:txBody>
      </p:sp>
      <p:sp>
        <p:nvSpPr>
          <p:cNvPr id="3" name="Content Placeholder 2"/>
          <p:cNvSpPr>
            <a:spLocks noGrp="1"/>
          </p:cNvSpPr>
          <p:nvPr>
            <p:ph idx="1"/>
          </p:nvPr>
        </p:nvSpPr>
        <p:spPr>
          <a:xfrm>
            <a:off x="1120000" y="1825625"/>
            <a:ext cx="5994032" cy="4351338"/>
          </a:xfrm>
        </p:spPr>
        <p:txBody>
          <a:bodyPr>
            <a:normAutofit fontScale="92500"/>
          </a:bodyPr>
          <a:lstStyle/>
          <a:p>
            <a:r>
              <a:rPr lang="en-US" b="1" dirty="0" smtClean="0"/>
              <a:t>Echinodermata</a:t>
            </a:r>
            <a:r>
              <a:rPr lang="en-US" dirty="0" smtClean="0"/>
              <a:t>: “spiky skin”; benthic, radial body symmetry, no backbone or notochord, each body segment contains duplicate sets of internal organs, open circulatory system with water vascular system</a:t>
            </a:r>
          </a:p>
          <a:p>
            <a:endParaRPr lang="en-US" dirty="0"/>
          </a:p>
          <a:p>
            <a:r>
              <a:rPr lang="en-US" b="1" dirty="0" err="1" smtClean="0"/>
              <a:t>Arthropoda</a:t>
            </a:r>
            <a:r>
              <a:rPr lang="en-US" b="1" dirty="0" smtClean="0"/>
              <a:t>:</a:t>
            </a:r>
            <a:r>
              <a:rPr lang="en-US" dirty="0" smtClean="0"/>
              <a:t> exoskeleton, paired appendages that are jointed, segmented bodies, bilateral symmetry, ventral nerve cord, open circulatory system</a:t>
            </a:r>
            <a:endParaRPr lang="en-US" dirty="0"/>
          </a:p>
        </p:txBody>
      </p:sp>
      <p:pic>
        <p:nvPicPr>
          <p:cNvPr id="4" name="Picture 3"/>
          <p:cNvPicPr>
            <a:picLocks noChangeAspect="1"/>
          </p:cNvPicPr>
          <p:nvPr/>
        </p:nvPicPr>
        <p:blipFill>
          <a:blip r:embed="rId2"/>
          <a:stretch>
            <a:fillRect/>
          </a:stretch>
        </p:blipFill>
        <p:spPr>
          <a:xfrm>
            <a:off x="9750880" y="1209353"/>
            <a:ext cx="2291073" cy="1716093"/>
          </a:xfrm>
          <a:prstGeom prst="rect">
            <a:avLst/>
          </a:prstGeom>
        </p:spPr>
      </p:pic>
      <p:pic>
        <p:nvPicPr>
          <p:cNvPr id="5" name="Picture 4"/>
          <p:cNvPicPr>
            <a:picLocks noChangeAspect="1"/>
          </p:cNvPicPr>
          <p:nvPr/>
        </p:nvPicPr>
        <p:blipFill>
          <a:blip r:embed="rId3"/>
          <a:stretch>
            <a:fillRect/>
          </a:stretch>
        </p:blipFill>
        <p:spPr>
          <a:xfrm>
            <a:off x="7863840" y="36000"/>
            <a:ext cx="2306504" cy="2306504"/>
          </a:xfrm>
          <a:prstGeom prst="rect">
            <a:avLst/>
          </a:prstGeom>
        </p:spPr>
      </p:pic>
      <p:pic>
        <p:nvPicPr>
          <p:cNvPr id="6" name="Picture 5"/>
          <p:cNvPicPr>
            <a:picLocks noChangeAspect="1"/>
          </p:cNvPicPr>
          <p:nvPr/>
        </p:nvPicPr>
        <p:blipFill>
          <a:blip r:embed="rId4"/>
          <a:stretch>
            <a:fillRect/>
          </a:stretch>
        </p:blipFill>
        <p:spPr>
          <a:xfrm>
            <a:off x="9586569" y="3165935"/>
            <a:ext cx="2598711" cy="1999789"/>
          </a:xfrm>
          <a:prstGeom prst="rect">
            <a:avLst/>
          </a:prstGeom>
        </p:spPr>
      </p:pic>
      <p:pic>
        <p:nvPicPr>
          <p:cNvPr id="7" name="Picture 6"/>
          <p:cNvPicPr>
            <a:picLocks noChangeAspect="1"/>
          </p:cNvPicPr>
          <p:nvPr/>
        </p:nvPicPr>
        <p:blipFill>
          <a:blip r:embed="rId5"/>
          <a:stretch>
            <a:fillRect/>
          </a:stretch>
        </p:blipFill>
        <p:spPr>
          <a:xfrm>
            <a:off x="7139432" y="3878263"/>
            <a:ext cx="2548869" cy="1919033"/>
          </a:xfrm>
          <a:prstGeom prst="rect">
            <a:avLst/>
          </a:prstGeom>
        </p:spPr>
      </p:pic>
      <p:pic>
        <p:nvPicPr>
          <p:cNvPr id="8" name="Picture 7"/>
          <p:cNvPicPr>
            <a:picLocks noChangeAspect="1"/>
          </p:cNvPicPr>
          <p:nvPr/>
        </p:nvPicPr>
        <p:blipFill>
          <a:blip r:embed="rId6"/>
          <a:stretch>
            <a:fillRect/>
          </a:stretch>
        </p:blipFill>
        <p:spPr>
          <a:xfrm>
            <a:off x="9370670" y="4851400"/>
            <a:ext cx="2814611" cy="1872996"/>
          </a:xfrm>
          <a:prstGeom prst="rect">
            <a:avLst/>
          </a:prstGeom>
        </p:spPr>
      </p:pic>
    </p:spTree>
    <p:extLst>
      <p:ext uri="{BB962C8B-B14F-4D97-AF65-F5344CB8AC3E}">
        <p14:creationId xmlns:p14="http://schemas.microsoft.com/office/powerpoint/2010/main" val="100085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1494</TotalTime>
  <Words>948</Words>
  <Application>Microsoft Macintosh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Corbel</vt:lpstr>
      <vt:lpstr>ＭＳ Ｐゴシック</vt:lpstr>
      <vt:lpstr>Wingdings</vt:lpstr>
      <vt:lpstr>Arial</vt:lpstr>
      <vt:lpstr>Depth</vt:lpstr>
      <vt:lpstr>How about that test, huh? </vt:lpstr>
      <vt:lpstr>Classification of  Living Things</vt:lpstr>
      <vt:lpstr>Biodiversity</vt:lpstr>
      <vt:lpstr>Taxonomy: How are organisms grouped?</vt:lpstr>
      <vt:lpstr>The rest of the classification system</vt:lpstr>
      <vt:lpstr>Class, Order, Family, Genus, species</vt:lpstr>
      <vt:lpstr>Kingdom Animalia Characteristics</vt:lpstr>
      <vt:lpstr>Phyla of marine animals</vt:lpstr>
      <vt:lpstr>Marine phyla, continued</vt:lpstr>
      <vt:lpstr>Phylum Chordata </vt:lpstr>
      <vt:lpstr>Blue Whale Taxonomy</vt:lpstr>
      <vt:lpstr>A few notes…</vt:lpstr>
      <vt:lpstr>Assignment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Living Things</dc:title>
  <dc:creator>Microsoft Office User</dc:creator>
  <cp:lastModifiedBy>Microsoft Office User</cp:lastModifiedBy>
  <cp:revision>17</cp:revision>
  <dcterms:created xsi:type="dcterms:W3CDTF">2016-10-30T22:08:08Z</dcterms:created>
  <dcterms:modified xsi:type="dcterms:W3CDTF">2017-02-21T23:09:39Z</dcterms:modified>
</cp:coreProperties>
</file>