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4"/>
  </p:handoutMasterIdLst>
  <p:sldIdLst>
    <p:sldId id="256" r:id="rId2"/>
    <p:sldId id="257" r:id="rId3"/>
    <p:sldId id="258" r:id="rId4"/>
    <p:sldId id="259" r:id="rId5"/>
    <p:sldId id="261" r:id="rId6"/>
    <p:sldId id="263" r:id="rId7"/>
    <p:sldId id="262" r:id="rId8"/>
    <p:sldId id="267" r:id="rId9"/>
    <p:sldId id="264" r:id="rId10"/>
    <p:sldId id="265" r:id="rId11"/>
    <p:sldId id="266"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9"/>
    <p:restoredTop sz="94559"/>
  </p:normalViewPr>
  <p:slideViewPr>
    <p:cSldViewPr snapToGrid="0" snapToObjects="1">
      <p:cViewPr varScale="1">
        <p:scale>
          <a:sx n="77" d="100"/>
          <a:sy n="77" d="100"/>
        </p:scale>
        <p:origin x="200"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1BE781-2B84-F843-8401-47EE1895D4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1A5134F-46CB-F34F-8B13-FC4A644C14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BA44D2-957C-FD40-9CC3-D15EAAD3232E}" type="datetimeFigureOut">
              <a:rPr lang="en-US" smtClean="0"/>
              <a:t>10/30/18</a:t>
            </a:fld>
            <a:endParaRPr lang="en-US"/>
          </a:p>
        </p:txBody>
      </p:sp>
      <p:sp>
        <p:nvSpPr>
          <p:cNvPr id="4" name="Footer Placeholder 3">
            <a:extLst>
              <a:ext uri="{FF2B5EF4-FFF2-40B4-BE49-F238E27FC236}">
                <a16:creationId xmlns:a16="http://schemas.microsoft.com/office/drawing/2014/main" id="{7B191181-F23E-5C48-ABFB-08B9B40F9F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DB7A24-B146-CE4A-81DE-9C9BB87BA9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47A102-8949-1F4F-9765-B938893DAEED}" type="slidenum">
              <a:rPr lang="en-US" smtClean="0"/>
              <a:t>‹#›</a:t>
            </a:fld>
            <a:endParaRPr lang="en-US"/>
          </a:p>
        </p:txBody>
      </p:sp>
    </p:spTree>
    <p:extLst>
      <p:ext uri="{BB962C8B-B14F-4D97-AF65-F5344CB8AC3E}">
        <p14:creationId xmlns:p14="http://schemas.microsoft.com/office/powerpoint/2010/main" val="32751949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335533-8BEF-AC49-ABB9-3BC5EBD046F6}"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495C8-693A-A540-91E1-DE076B50A31E}" type="slidenum">
              <a:rPr lang="en-US" smtClean="0"/>
              <a:t>‹#›</a:t>
            </a:fld>
            <a:endParaRPr lang="en-US"/>
          </a:p>
        </p:txBody>
      </p:sp>
    </p:spTree>
    <p:extLst>
      <p:ext uri="{BB962C8B-B14F-4D97-AF65-F5344CB8AC3E}">
        <p14:creationId xmlns:p14="http://schemas.microsoft.com/office/powerpoint/2010/main" val="154903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335533-8BEF-AC49-ABB9-3BC5EBD046F6}"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495C8-693A-A540-91E1-DE076B50A31E}" type="slidenum">
              <a:rPr lang="en-US" smtClean="0"/>
              <a:t>‹#›</a:t>
            </a:fld>
            <a:endParaRPr lang="en-US"/>
          </a:p>
        </p:txBody>
      </p:sp>
    </p:spTree>
    <p:extLst>
      <p:ext uri="{BB962C8B-B14F-4D97-AF65-F5344CB8AC3E}">
        <p14:creationId xmlns:p14="http://schemas.microsoft.com/office/powerpoint/2010/main" val="7806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335533-8BEF-AC49-ABB9-3BC5EBD046F6}"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495C8-693A-A540-91E1-DE076B50A31E}" type="slidenum">
              <a:rPr lang="en-US" smtClean="0"/>
              <a:t>‹#›</a:t>
            </a:fld>
            <a:endParaRPr lang="en-US"/>
          </a:p>
        </p:txBody>
      </p:sp>
    </p:spTree>
    <p:extLst>
      <p:ext uri="{BB962C8B-B14F-4D97-AF65-F5344CB8AC3E}">
        <p14:creationId xmlns:p14="http://schemas.microsoft.com/office/powerpoint/2010/main" val="207769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335533-8BEF-AC49-ABB9-3BC5EBD046F6}"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495C8-693A-A540-91E1-DE076B50A31E}" type="slidenum">
              <a:rPr lang="en-US" smtClean="0"/>
              <a:t>‹#›</a:t>
            </a:fld>
            <a:endParaRPr lang="en-US"/>
          </a:p>
        </p:txBody>
      </p:sp>
    </p:spTree>
    <p:extLst>
      <p:ext uri="{BB962C8B-B14F-4D97-AF65-F5344CB8AC3E}">
        <p14:creationId xmlns:p14="http://schemas.microsoft.com/office/powerpoint/2010/main" val="159727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335533-8BEF-AC49-ABB9-3BC5EBD046F6}"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495C8-693A-A540-91E1-DE076B50A31E}" type="slidenum">
              <a:rPr lang="en-US" smtClean="0"/>
              <a:t>‹#›</a:t>
            </a:fld>
            <a:endParaRPr lang="en-US"/>
          </a:p>
        </p:txBody>
      </p:sp>
    </p:spTree>
    <p:extLst>
      <p:ext uri="{BB962C8B-B14F-4D97-AF65-F5344CB8AC3E}">
        <p14:creationId xmlns:p14="http://schemas.microsoft.com/office/powerpoint/2010/main" val="124169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335533-8BEF-AC49-ABB9-3BC5EBD046F6}"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495C8-693A-A540-91E1-DE076B50A31E}" type="slidenum">
              <a:rPr lang="en-US" smtClean="0"/>
              <a:t>‹#›</a:t>
            </a:fld>
            <a:endParaRPr lang="en-US"/>
          </a:p>
        </p:txBody>
      </p:sp>
    </p:spTree>
    <p:extLst>
      <p:ext uri="{BB962C8B-B14F-4D97-AF65-F5344CB8AC3E}">
        <p14:creationId xmlns:p14="http://schemas.microsoft.com/office/powerpoint/2010/main" val="214669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335533-8BEF-AC49-ABB9-3BC5EBD046F6}" type="datetimeFigureOut">
              <a:rPr lang="en-US" smtClean="0"/>
              <a:t>10/30/18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B495C8-693A-A540-91E1-DE076B50A31E}" type="slidenum">
              <a:rPr lang="en-US" smtClean="0"/>
              <a:t>‹#›</a:t>
            </a:fld>
            <a:endParaRPr lang="en-US"/>
          </a:p>
        </p:txBody>
      </p:sp>
    </p:spTree>
    <p:extLst>
      <p:ext uri="{BB962C8B-B14F-4D97-AF65-F5344CB8AC3E}">
        <p14:creationId xmlns:p14="http://schemas.microsoft.com/office/powerpoint/2010/main" val="181036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335533-8BEF-AC49-ABB9-3BC5EBD046F6}" type="datetimeFigureOut">
              <a:rPr lang="en-US" smtClean="0"/>
              <a:t>10/30/18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B495C8-693A-A540-91E1-DE076B50A31E}" type="slidenum">
              <a:rPr lang="en-US" smtClean="0"/>
              <a:t>‹#›</a:t>
            </a:fld>
            <a:endParaRPr lang="en-US"/>
          </a:p>
        </p:txBody>
      </p:sp>
    </p:spTree>
    <p:extLst>
      <p:ext uri="{BB962C8B-B14F-4D97-AF65-F5344CB8AC3E}">
        <p14:creationId xmlns:p14="http://schemas.microsoft.com/office/powerpoint/2010/main" val="132431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35533-8BEF-AC49-ABB9-3BC5EBD046F6}" type="datetimeFigureOut">
              <a:rPr lang="en-US" smtClean="0"/>
              <a:t>10/30/18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B495C8-693A-A540-91E1-DE076B50A31E}" type="slidenum">
              <a:rPr lang="en-US" smtClean="0"/>
              <a:t>‹#›</a:t>
            </a:fld>
            <a:endParaRPr lang="en-US"/>
          </a:p>
        </p:txBody>
      </p:sp>
    </p:spTree>
    <p:extLst>
      <p:ext uri="{BB962C8B-B14F-4D97-AF65-F5344CB8AC3E}">
        <p14:creationId xmlns:p14="http://schemas.microsoft.com/office/powerpoint/2010/main" val="184684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335533-8BEF-AC49-ABB9-3BC5EBD046F6}"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495C8-693A-A540-91E1-DE076B50A31E}" type="slidenum">
              <a:rPr lang="en-US" smtClean="0"/>
              <a:t>‹#›</a:t>
            </a:fld>
            <a:endParaRPr lang="en-US"/>
          </a:p>
        </p:txBody>
      </p:sp>
    </p:spTree>
    <p:extLst>
      <p:ext uri="{BB962C8B-B14F-4D97-AF65-F5344CB8AC3E}">
        <p14:creationId xmlns:p14="http://schemas.microsoft.com/office/powerpoint/2010/main" val="1241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335533-8BEF-AC49-ABB9-3BC5EBD046F6}"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495C8-693A-A540-91E1-DE076B50A31E}" type="slidenum">
              <a:rPr lang="en-US" smtClean="0"/>
              <a:t>‹#›</a:t>
            </a:fld>
            <a:endParaRPr lang="en-US"/>
          </a:p>
        </p:txBody>
      </p:sp>
    </p:spTree>
    <p:extLst>
      <p:ext uri="{BB962C8B-B14F-4D97-AF65-F5344CB8AC3E}">
        <p14:creationId xmlns:p14="http://schemas.microsoft.com/office/powerpoint/2010/main" val="88534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35533-8BEF-AC49-ABB9-3BC5EBD046F6}" type="datetimeFigureOut">
              <a:rPr lang="en-US" smtClean="0"/>
              <a:t>10/30/18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495C8-693A-A540-91E1-DE076B50A31E}" type="slidenum">
              <a:rPr lang="en-US" smtClean="0"/>
              <a:t>‹#›</a:t>
            </a:fld>
            <a:endParaRPr lang="en-US"/>
          </a:p>
        </p:txBody>
      </p:sp>
    </p:spTree>
    <p:extLst>
      <p:ext uri="{BB962C8B-B14F-4D97-AF65-F5344CB8AC3E}">
        <p14:creationId xmlns:p14="http://schemas.microsoft.com/office/powerpoint/2010/main" val="180891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apeoflife.org/video/marine-arthropods-successful-design"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video.nationalgeographic.com/video/worlds-deadliest/deadliest-mantis-shrim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Phylum Arthropoda	</a:t>
            </a:r>
          </a:p>
        </p:txBody>
      </p:sp>
      <p:sp>
        <p:nvSpPr>
          <p:cNvPr id="3" name="Subtitle 2"/>
          <p:cNvSpPr>
            <a:spLocks noGrp="1"/>
          </p:cNvSpPr>
          <p:nvPr>
            <p:ph type="subTitle" idx="1"/>
          </p:nvPr>
        </p:nvSpPr>
        <p:spPr/>
        <p:txBody>
          <a:bodyPr>
            <a:normAutofit/>
          </a:bodyPr>
          <a:lstStyle/>
          <a:p>
            <a:r>
              <a:rPr lang="en-US" sz="3200" dirty="0"/>
              <a:t>Subphylum Crustacea</a:t>
            </a:r>
          </a:p>
        </p:txBody>
      </p:sp>
    </p:spTree>
    <p:extLst>
      <p:ext uri="{BB962C8B-B14F-4D97-AF65-F5344CB8AC3E}">
        <p14:creationId xmlns:p14="http://schemas.microsoft.com/office/powerpoint/2010/main" val="73564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3969" name="TextBox 1"/>
          <p:cNvSpPr txBox="1">
            <a:spLocks noChangeArrowheads="1"/>
          </p:cNvSpPr>
          <p:nvPr/>
        </p:nvSpPr>
        <p:spPr bwMode="auto">
          <a:xfrm>
            <a:off x="3886200" y="22098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lgn="ctr">
              <a:spcBef>
                <a:spcPct val="0"/>
              </a:spcBef>
              <a:buClrTx/>
              <a:buSzTx/>
              <a:buFontTx/>
              <a:buNone/>
            </a:pPr>
            <a:r>
              <a:rPr lang="en-US" altLang="en-US" sz="1800"/>
              <a:t>Insert new Fig. 7.40</a:t>
            </a:r>
          </a:p>
        </p:txBody>
      </p:sp>
      <p:pic>
        <p:nvPicPr>
          <p:cNvPr id="83970" name="Picture 4" descr="cas24204_07_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863600"/>
            <a:ext cx="7345362"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56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292100"/>
            <a:ext cx="8229600" cy="850900"/>
          </a:xfrm>
        </p:spPr>
        <p:txBody>
          <a:bodyPr/>
          <a:lstStyle/>
          <a:p>
            <a:pPr algn="ctr" eaLnBrk="1" hangingPunct="1">
              <a:defRPr/>
            </a:pPr>
            <a:r>
              <a:rPr lang="en-US" altLang="en-US"/>
              <a:t>Other Marine Arthropods</a:t>
            </a:r>
          </a:p>
        </p:txBody>
      </p:sp>
      <p:sp>
        <p:nvSpPr>
          <p:cNvPr id="41987" name="Rectangle 3"/>
          <p:cNvSpPr>
            <a:spLocks noGrp="1" noChangeArrowheads="1"/>
          </p:cNvSpPr>
          <p:nvPr>
            <p:ph idx="1"/>
          </p:nvPr>
        </p:nvSpPr>
        <p:spPr>
          <a:xfrm>
            <a:off x="1981200" y="1447800"/>
            <a:ext cx="8229600" cy="5105400"/>
          </a:xfrm>
        </p:spPr>
        <p:txBody>
          <a:bodyPr/>
          <a:lstStyle/>
          <a:p>
            <a:pPr eaLnBrk="1" hangingPunct="1">
              <a:defRPr/>
            </a:pPr>
            <a:r>
              <a:rPr lang="en-US" altLang="en-US" b="1" dirty="0"/>
              <a:t>Sea Spiders (Class </a:t>
            </a:r>
            <a:r>
              <a:rPr lang="en-US" altLang="en-US" b="1" dirty="0" err="1"/>
              <a:t>Pycnogonida</a:t>
            </a:r>
            <a:r>
              <a:rPr lang="en-US" altLang="en-US" b="1" dirty="0"/>
              <a:t>)</a:t>
            </a:r>
          </a:p>
          <a:p>
            <a:pPr lvl="1" eaLnBrk="1" hangingPunct="1">
              <a:defRPr/>
            </a:pPr>
            <a:r>
              <a:rPr lang="en-US" altLang="en-US" dirty="0"/>
              <a:t>Four of more pairs of jointed legs</a:t>
            </a:r>
          </a:p>
          <a:p>
            <a:pPr lvl="1" eaLnBrk="1" hangingPunct="1">
              <a:defRPr/>
            </a:pPr>
            <a:r>
              <a:rPr lang="en-US" altLang="en-US" dirty="0"/>
              <a:t>Proboscis for feeding on soft invertebrates like</a:t>
            </a:r>
          </a:p>
          <a:p>
            <a:pPr lvl="1" eaLnBrk="1" hangingPunct="1">
              <a:buFont typeface="Tahoma" charset="0"/>
              <a:buNone/>
              <a:defRPr/>
            </a:pPr>
            <a:r>
              <a:rPr lang="en-US" altLang="en-US" dirty="0"/>
              <a:t>sea anemones and hydrozoans </a:t>
            </a:r>
          </a:p>
          <a:p>
            <a:pPr lvl="1" eaLnBrk="1" hangingPunct="1">
              <a:buFont typeface="Tahoma" charset="0"/>
              <a:buNone/>
              <a:defRPr/>
            </a:pPr>
            <a:r>
              <a:rPr lang="en-US" altLang="en-US" dirty="0"/>
              <a:t> - More common in cold water, but found worldwide </a:t>
            </a:r>
          </a:p>
        </p:txBody>
      </p:sp>
      <p:pic>
        <p:nvPicPr>
          <p:cNvPr id="849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00500"/>
            <a:ext cx="45085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9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884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0"/>
            <a:ext cx="85090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extBox 4"/>
          <p:cNvSpPr txBox="1">
            <a:spLocks noChangeArrowheads="1"/>
          </p:cNvSpPr>
          <p:nvPr/>
        </p:nvSpPr>
        <p:spPr bwMode="auto">
          <a:xfrm>
            <a:off x="2138364" y="793750"/>
            <a:ext cx="83518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en-US" sz="1800">
                <a:hlinkClick r:id="rId3"/>
              </a:rPr>
              <a:t>Worksheet: Arthropods Video</a:t>
            </a:r>
            <a:endParaRPr lang="en-US" altLang="en-US" sz="1800"/>
          </a:p>
          <a:p>
            <a:pPr>
              <a:spcBef>
                <a:spcPct val="0"/>
              </a:spcBef>
              <a:buClrTx/>
              <a:buSzTx/>
              <a:buFontTx/>
              <a:buNone/>
            </a:pPr>
            <a:r>
              <a:rPr lang="en-US" altLang="en-US" sz="1800">
                <a:hlinkClick r:id="rId4"/>
              </a:rPr>
              <a:t>Mantis Shrimp Video</a:t>
            </a:r>
            <a:endParaRPr lang="en-US" altLang="en-US" sz="1800"/>
          </a:p>
          <a:p>
            <a:pPr>
              <a:spcBef>
                <a:spcPct val="0"/>
              </a:spcBef>
              <a:buClrTx/>
              <a:buSzTx/>
              <a:buFontTx/>
              <a:buNone/>
            </a:pPr>
            <a:r>
              <a:rPr lang="en-US" altLang="en-US" sz="1800"/>
              <a:t>Assignment: Read the arthropods and crustaceans article and answer the questions</a:t>
            </a:r>
          </a:p>
        </p:txBody>
      </p:sp>
    </p:spTree>
    <p:extLst>
      <p:ext uri="{BB962C8B-B14F-4D97-AF65-F5344CB8AC3E}">
        <p14:creationId xmlns:p14="http://schemas.microsoft.com/office/powerpoint/2010/main" val="58405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defRPr/>
            </a:pPr>
            <a:r>
              <a:rPr lang="en-US" altLang="en-US"/>
              <a:t>Arthropods (Phylum Arthropoda)</a:t>
            </a:r>
          </a:p>
        </p:txBody>
      </p:sp>
      <p:sp>
        <p:nvSpPr>
          <p:cNvPr id="13315" name="Rectangle 3"/>
          <p:cNvSpPr>
            <a:spLocks noGrp="1" noChangeArrowheads="1"/>
          </p:cNvSpPr>
          <p:nvPr>
            <p:ph idx="1"/>
          </p:nvPr>
        </p:nvSpPr>
        <p:spPr>
          <a:xfrm>
            <a:off x="1981200" y="1371600"/>
            <a:ext cx="8229600" cy="5334000"/>
          </a:xfrm>
        </p:spPr>
        <p:txBody>
          <a:bodyPr/>
          <a:lstStyle/>
          <a:p>
            <a:pPr eaLnBrk="1" hangingPunct="1">
              <a:lnSpc>
                <a:spcPct val="80000"/>
              </a:lnSpc>
              <a:defRPr/>
            </a:pPr>
            <a:endParaRPr lang="en-US" altLang="en-US" sz="2400" b="1" dirty="0"/>
          </a:p>
          <a:p>
            <a:pPr eaLnBrk="1" hangingPunct="1">
              <a:lnSpc>
                <a:spcPct val="80000"/>
              </a:lnSpc>
              <a:defRPr/>
            </a:pPr>
            <a:r>
              <a:rPr lang="en-US" altLang="en-US" b="1" dirty="0"/>
              <a:t>Basic characteristics</a:t>
            </a:r>
            <a:r>
              <a:rPr lang="en-US" altLang="en-US" dirty="0"/>
              <a:t>:</a:t>
            </a:r>
          </a:p>
          <a:p>
            <a:pPr lvl="1" eaLnBrk="1" hangingPunct="1">
              <a:lnSpc>
                <a:spcPct val="80000"/>
              </a:lnSpc>
              <a:defRPr/>
            </a:pPr>
            <a:r>
              <a:rPr lang="en-US" altLang="en-US" dirty="0"/>
              <a:t>Animal phylum with largest number of species (about 75% of all animals on earth): insects, crustaceans, spiders, etc.</a:t>
            </a:r>
          </a:p>
          <a:p>
            <a:pPr lvl="1" eaLnBrk="1" hangingPunct="1">
              <a:lnSpc>
                <a:spcPct val="80000"/>
              </a:lnSpc>
              <a:defRPr/>
            </a:pPr>
            <a:r>
              <a:rPr lang="en-US" altLang="en-US" dirty="0"/>
              <a:t>Jointed legs and other appendages</a:t>
            </a:r>
          </a:p>
          <a:p>
            <a:pPr lvl="1" eaLnBrk="1" hangingPunct="1">
              <a:lnSpc>
                <a:spcPct val="80000"/>
              </a:lnSpc>
              <a:defRPr/>
            </a:pPr>
            <a:r>
              <a:rPr lang="en-US" altLang="en-US" dirty="0"/>
              <a:t>Chitin </a:t>
            </a:r>
            <a:r>
              <a:rPr lang="en-US" altLang="en-US" i="1" dirty="0"/>
              <a:t>exoskeleton</a:t>
            </a:r>
            <a:r>
              <a:rPr lang="en-US" altLang="en-US" dirty="0"/>
              <a:t> that must be shed to grow (</a:t>
            </a:r>
            <a:r>
              <a:rPr lang="en-US" altLang="en-US" i="1" dirty="0"/>
              <a:t>molting</a:t>
            </a:r>
            <a:r>
              <a:rPr lang="en-US" altLang="en-US" dirty="0"/>
              <a:t>). </a:t>
            </a:r>
          </a:p>
          <a:p>
            <a:pPr lvl="1" eaLnBrk="1" hangingPunct="1">
              <a:lnSpc>
                <a:spcPct val="80000"/>
              </a:lnSpc>
              <a:defRPr/>
            </a:pPr>
            <a:r>
              <a:rPr lang="en-US" altLang="en-US" dirty="0"/>
              <a:t>Body divided into head, thorax, and abdomen; or cephalothorax and abdomen</a:t>
            </a:r>
          </a:p>
          <a:p>
            <a:pPr lvl="1" eaLnBrk="1" hangingPunct="1">
              <a:lnSpc>
                <a:spcPct val="80000"/>
              </a:lnSpc>
              <a:defRPr/>
            </a:pPr>
            <a:r>
              <a:rPr lang="en-US" altLang="en-US" dirty="0"/>
              <a:t>Segmentation</a:t>
            </a:r>
          </a:p>
          <a:p>
            <a:pPr lvl="1" eaLnBrk="1" hangingPunct="1">
              <a:lnSpc>
                <a:spcPct val="80000"/>
              </a:lnSpc>
              <a:defRPr/>
            </a:pPr>
            <a:r>
              <a:rPr lang="en-US" altLang="en-US" dirty="0"/>
              <a:t>Sexual reproduction</a:t>
            </a:r>
          </a:p>
        </p:txBody>
      </p:sp>
    </p:spTree>
    <p:extLst>
      <p:ext uri="{BB962C8B-B14F-4D97-AF65-F5344CB8AC3E}">
        <p14:creationId xmlns:p14="http://schemas.microsoft.com/office/powerpoint/2010/main" val="192451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defRPr/>
            </a:pPr>
            <a:r>
              <a:rPr lang="en-US" altLang="en-US" dirty="0"/>
              <a:t>Arthropods: Crustaceans (Subphylum </a:t>
            </a:r>
            <a:r>
              <a:rPr lang="en-US" altLang="en-US" dirty="0" err="1"/>
              <a:t>Crustacea</a:t>
            </a:r>
            <a:r>
              <a:rPr lang="en-US" altLang="en-US" dirty="0"/>
              <a:t>)</a:t>
            </a:r>
          </a:p>
        </p:txBody>
      </p:sp>
      <p:sp>
        <p:nvSpPr>
          <p:cNvPr id="26627" name="Rectangle 3"/>
          <p:cNvSpPr>
            <a:spLocks noGrp="1" noChangeArrowheads="1"/>
          </p:cNvSpPr>
          <p:nvPr>
            <p:ph idx="1"/>
          </p:nvPr>
        </p:nvSpPr>
        <p:spPr>
          <a:xfrm>
            <a:off x="1981200" y="1600200"/>
            <a:ext cx="8229600" cy="5105400"/>
          </a:xfrm>
        </p:spPr>
        <p:txBody>
          <a:bodyPr/>
          <a:lstStyle/>
          <a:p>
            <a:pPr eaLnBrk="1" hangingPunct="1">
              <a:lnSpc>
                <a:spcPct val="80000"/>
              </a:lnSpc>
              <a:defRPr/>
            </a:pPr>
            <a:endParaRPr lang="en-US" altLang="en-US" sz="2400" dirty="0"/>
          </a:p>
          <a:p>
            <a:pPr eaLnBrk="1" hangingPunct="1">
              <a:lnSpc>
                <a:spcPct val="80000"/>
              </a:lnSpc>
              <a:defRPr/>
            </a:pPr>
            <a:r>
              <a:rPr lang="en-US" sz="2400" dirty="0"/>
              <a:t>includes crabs, lobsters, crayfish, shrimp, krill, and barnacles.</a:t>
            </a:r>
            <a:endParaRPr lang="en-US" altLang="en-US" sz="2400" b="1" dirty="0"/>
          </a:p>
          <a:p>
            <a:pPr eaLnBrk="1" hangingPunct="1">
              <a:lnSpc>
                <a:spcPct val="80000"/>
              </a:lnSpc>
              <a:defRPr/>
            </a:pPr>
            <a:r>
              <a:rPr lang="en-US" altLang="en-US" sz="2400" b="1" dirty="0"/>
              <a:t>Basic characteristics:</a:t>
            </a:r>
          </a:p>
          <a:p>
            <a:pPr lvl="1" eaLnBrk="1" hangingPunct="1">
              <a:lnSpc>
                <a:spcPct val="80000"/>
              </a:lnSpc>
              <a:defRPr/>
            </a:pPr>
            <a:r>
              <a:rPr lang="en-US" altLang="en-US" dirty="0"/>
              <a:t>Gills used for gas exchange</a:t>
            </a:r>
          </a:p>
          <a:p>
            <a:pPr lvl="1" eaLnBrk="1" hangingPunct="1">
              <a:lnSpc>
                <a:spcPct val="80000"/>
              </a:lnSpc>
              <a:defRPr/>
            </a:pPr>
            <a:r>
              <a:rPr lang="en-US" altLang="en-US" dirty="0"/>
              <a:t>Segmented body. Head and thorax fused as a cephalothorax, typically covered by a </a:t>
            </a:r>
            <a:r>
              <a:rPr lang="en-US" altLang="en-US" i="1" dirty="0"/>
              <a:t>carapace</a:t>
            </a:r>
            <a:endParaRPr lang="en-US" altLang="en-US" dirty="0"/>
          </a:p>
          <a:p>
            <a:pPr lvl="1" eaLnBrk="1" hangingPunct="1">
              <a:lnSpc>
                <a:spcPct val="80000"/>
              </a:lnSpc>
              <a:defRPr/>
            </a:pPr>
            <a:r>
              <a:rPr lang="en-US" altLang="en-US" dirty="0"/>
              <a:t>Some are filter feeders, others scavengers, parasites, carnivores</a:t>
            </a:r>
          </a:p>
          <a:p>
            <a:pPr lvl="1" eaLnBrk="1" hangingPunct="1">
              <a:lnSpc>
                <a:spcPct val="80000"/>
              </a:lnSpc>
              <a:defRPr/>
            </a:pPr>
            <a:r>
              <a:rPr lang="en-US" altLang="en-US" dirty="0"/>
              <a:t>Appendages specialized for different functions: feeding, swimming, carrying eggs, antennae, etc.</a:t>
            </a:r>
          </a:p>
          <a:p>
            <a:pPr lvl="1" eaLnBrk="1" hangingPunct="1">
              <a:lnSpc>
                <a:spcPct val="80000"/>
              </a:lnSpc>
              <a:defRPr/>
            </a:pPr>
            <a:r>
              <a:rPr lang="en-US" altLang="en-US" dirty="0"/>
              <a:t>Sexual reproduction</a:t>
            </a:r>
          </a:p>
          <a:p>
            <a:pPr lvl="1" eaLnBrk="1" hangingPunct="1">
              <a:lnSpc>
                <a:spcPct val="80000"/>
              </a:lnSpc>
              <a:defRPr/>
            </a:pPr>
            <a:r>
              <a:rPr lang="en-US" altLang="en-US" dirty="0"/>
              <a:t>Exoskeleton reinforced with calcium carbonate</a:t>
            </a:r>
          </a:p>
        </p:txBody>
      </p:sp>
    </p:spTree>
    <p:extLst>
      <p:ext uri="{BB962C8B-B14F-4D97-AF65-F5344CB8AC3E}">
        <p14:creationId xmlns:p14="http://schemas.microsoft.com/office/powerpoint/2010/main" val="207427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78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3251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4057650"/>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914400"/>
            <a:ext cx="28622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3514725"/>
            <a:ext cx="3441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Box 6"/>
          <p:cNvSpPr txBox="1">
            <a:spLocks noChangeArrowheads="1"/>
          </p:cNvSpPr>
          <p:nvPr/>
        </p:nvSpPr>
        <p:spPr bwMode="auto">
          <a:xfrm>
            <a:off x="2068514" y="2790825"/>
            <a:ext cx="1131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en-US" sz="1800"/>
              <a:t>Blue crab</a:t>
            </a:r>
          </a:p>
        </p:txBody>
      </p:sp>
      <p:sp>
        <p:nvSpPr>
          <p:cNvPr id="77830" name="TextBox 7"/>
          <p:cNvSpPr txBox="1">
            <a:spLocks noChangeArrowheads="1"/>
          </p:cNvSpPr>
          <p:nvPr/>
        </p:nvSpPr>
        <p:spPr bwMode="auto">
          <a:xfrm>
            <a:off x="5457825" y="4562476"/>
            <a:ext cx="1322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en-US" sz="1800"/>
              <a:t>Horseshoe </a:t>
            </a:r>
          </a:p>
          <a:p>
            <a:pPr>
              <a:spcBef>
                <a:spcPct val="0"/>
              </a:spcBef>
              <a:buClrTx/>
              <a:buSzTx/>
              <a:buFontTx/>
              <a:buNone/>
            </a:pPr>
            <a:r>
              <a:rPr lang="en-US" altLang="en-US" sz="1800"/>
              <a:t>crab</a:t>
            </a:r>
          </a:p>
        </p:txBody>
      </p:sp>
      <p:sp>
        <p:nvSpPr>
          <p:cNvPr id="77831" name="TextBox 8"/>
          <p:cNvSpPr txBox="1">
            <a:spLocks noChangeArrowheads="1"/>
          </p:cNvSpPr>
          <p:nvPr/>
        </p:nvSpPr>
        <p:spPr bwMode="auto">
          <a:xfrm>
            <a:off x="2295526" y="6181725"/>
            <a:ext cx="1452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en-US" sz="1800"/>
              <a:t>Giant isopod</a:t>
            </a:r>
          </a:p>
        </p:txBody>
      </p:sp>
      <p:pic>
        <p:nvPicPr>
          <p:cNvPr id="77832"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1143001"/>
            <a:ext cx="30480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TextBox 11"/>
          <p:cNvSpPr txBox="1">
            <a:spLocks noChangeArrowheads="1"/>
          </p:cNvSpPr>
          <p:nvPr/>
        </p:nvSpPr>
        <p:spPr bwMode="auto">
          <a:xfrm>
            <a:off x="8269288" y="3330575"/>
            <a:ext cx="874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en-US" sz="1800"/>
              <a:t>shrimp</a:t>
            </a:r>
          </a:p>
        </p:txBody>
      </p:sp>
      <p:sp>
        <p:nvSpPr>
          <p:cNvPr id="77834" name="TextBox 12"/>
          <p:cNvSpPr txBox="1">
            <a:spLocks noChangeArrowheads="1"/>
          </p:cNvSpPr>
          <p:nvPr/>
        </p:nvSpPr>
        <p:spPr bwMode="auto">
          <a:xfrm>
            <a:off x="7788275" y="6488114"/>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en-US" sz="1800"/>
              <a:t>lobster</a:t>
            </a:r>
          </a:p>
        </p:txBody>
      </p:sp>
    </p:spTree>
    <p:extLst>
      <p:ext uri="{BB962C8B-B14F-4D97-AF65-F5344CB8AC3E}">
        <p14:creationId xmlns:p14="http://schemas.microsoft.com/office/powerpoint/2010/main" val="17303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9873" name="Picture 4" descr="cas24204_07_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2" y="1918459"/>
            <a:ext cx="4695825" cy="380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9E5B4AC-8361-714D-9B78-966D1929E2B7}"/>
              </a:ext>
            </a:extLst>
          </p:cNvPr>
          <p:cNvSpPr txBox="1"/>
          <p:nvPr/>
        </p:nvSpPr>
        <p:spPr>
          <a:xfrm>
            <a:off x="471488" y="400050"/>
            <a:ext cx="7571625" cy="646331"/>
          </a:xfrm>
          <a:prstGeom prst="rect">
            <a:avLst/>
          </a:prstGeom>
          <a:noFill/>
        </p:spPr>
        <p:txBody>
          <a:bodyPr wrap="none" rtlCol="0">
            <a:spAutoFit/>
          </a:bodyPr>
          <a:lstStyle/>
          <a:p>
            <a:r>
              <a:rPr lang="en-US" sz="3600" dirty="0"/>
              <a:t>Crustaceans: Shrimp, Lobster and Crabs</a:t>
            </a:r>
          </a:p>
        </p:txBody>
      </p:sp>
      <p:sp>
        <p:nvSpPr>
          <p:cNvPr id="6" name="TextBox 5">
            <a:extLst>
              <a:ext uri="{FF2B5EF4-FFF2-40B4-BE49-F238E27FC236}">
                <a16:creationId xmlns:a16="http://schemas.microsoft.com/office/drawing/2014/main" id="{5B737D16-13F4-EA46-AD40-7FAC2264DE16}"/>
              </a:ext>
            </a:extLst>
          </p:cNvPr>
          <p:cNvSpPr txBox="1"/>
          <p:nvPr/>
        </p:nvSpPr>
        <p:spPr>
          <a:xfrm>
            <a:off x="628650" y="1457325"/>
            <a:ext cx="6100763"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a:t>Free-ranging benthic organisms</a:t>
            </a:r>
          </a:p>
          <a:p>
            <a:pPr marL="457200" indent="-457200">
              <a:buFont typeface="Arial" panose="020B0604020202020204" pitchFamily="34" charset="0"/>
              <a:buChar char="•"/>
            </a:pPr>
            <a:r>
              <a:rPr lang="en-US" sz="3200" dirty="0"/>
              <a:t>Feed on detritus or are predatory</a:t>
            </a:r>
          </a:p>
          <a:p>
            <a:pPr marL="457200" indent="-457200">
              <a:buFont typeface="Arial" panose="020B0604020202020204" pitchFamily="34" charset="0"/>
              <a:buChar char="•"/>
            </a:pPr>
            <a:r>
              <a:rPr lang="en-US" sz="3200" dirty="0"/>
              <a:t>two pairs of antennae</a:t>
            </a:r>
          </a:p>
          <a:p>
            <a:pPr marL="457200" indent="-457200">
              <a:buFont typeface="Arial" panose="020B0604020202020204" pitchFamily="34" charset="0"/>
              <a:buChar char="•"/>
            </a:pPr>
            <a:r>
              <a:rPr lang="en-US" sz="3200" dirty="0"/>
              <a:t>mouths made up of one pair of mandibles (which are eating appendages behind the crustacean's antennae) and two pairs of maxillae (mouth parts located after the mandibles).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6045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80F459-02CA-1346-B7FC-39598CB47239}"/>
              </a:ext>
            </a:extLst>
          </p:cNvPr>
          <p:cNvPicPr>
            <a:picLocks noChangeAspect="1"/>
          </p:cNvPicPr>
          <p:nvPr/>
        </p:nvPicPr>
        <p:blipFill>
          <a:blip r:embed="rId2"/>
          <a:stretch>
            <a:fillRect/>
          </a:stretch>
        </p:blipFill>
        <p:spPr>
          <a:xfrm>
            <a:off x="6550024" y="1660733"/>
            <a:ext cx="5122863" cy="3639929"/>
          </a:xfrm>
          <a:prstGeom prst="rect">
            <a:avLst/>
          </a:prstGeom>
        </p:spPr>
      </p:pic>
      <p:pic>
        <p:nvPicPr>
          <p:cNvPr id="3" name="Picture 2">
            <a:extLst>
              <a:ext uri="{FF2B5EF4-FFF2-40B4-BE49-F238E27FC236}">
                <a16:creationId xmlns:a16="http://schemas.microsoft.com/office/drawing/2014/main" id="{1F22ADF4-A397-F642-AFAF-A6CD411E5A65}"/>
              </a:ext>
            </a:extLst>
          </p:cNvPr>
          <p:cNvPicPr>
            <a:picLocks noChangeAspect="1"/>
          </p:cNvPicPr>
          <p:nvPr/>
        </p:nvPicPr>
        <p:blipFill>
          <a:blip r:embed="rId3"/>
          <a:stretch>
            <a:fillRect/>
          </a:stretch>
        </p:blipFill>
        <p:spPr>
          <a:xfrm>
            <a:off x="710056" y="1871662"/>
            <a:ext cx="5436171" cy="4014787"/>
          </a:xfrm>
          <a:prstGeom prst="rect">
            <a:avLst/>
          </a:prstGeom>
        </p:spPr>
      </p:pic>
      <p:sp>
        <p:nvSpPr>
          <p:cNvPr id="4" name="TextBox 3">
            <a:extLst>
              <a:ext uri="{FF2B5EF4-FFF2-40B4-BE49-F238E27FC236}">
                <a16:creationId xmlns:a16="http://schemas.microsoft.com/office/drawing/2014/main" id="{682981F1-9E8F-6F47-B210-736BB111A170}"/>
              </a:ext>
            </a:extLst>
          </p:cNvPr>
          <p:cNvSpPr txBox="1"/>
          <p:nvPr/>
        </p:nvSpPr>
        <p:spPr>
          <a:xfrm>
            <a:off x="971550" y="1171575"/>
            <a:ext cx="2546403" cy="369332"/>
          </a:xfrm>
          <a:prstGeom prst="rect">
            <a:avLst/>
          </a:prstGeom>
          <a:noFill/>
        </p:spPr>
        <p:txBody>
          <a:bodyPr wrap="none" rtlCol="0">
            <a:spAutoFit/>
          </a:bodyPr>
          <a:lstStyle/>
          <a:p>
            <a:r>
              <a:rPr lang="en-US" dirty="0"/>
              <a:t>Shrimp external anatomy</a:t>
            </a:r>
          </a:p>
        </p:txBody>
      </p:sp>
      <p:sp>
        <p:nvSpPr>
          <p:cNvPr id="5" name="TextBox 4">
            <a:extLst>
              <a:ext uri="{FF2B5EF4-FFF2-40B4-BE49-F238E27FC236}">
                <a16:creationId xmlns:a16="http://schemas.microsoft.com/office/drawing/2014/main" id="{78952C31-4EE6-9B41-9B8B-E5056F4DAA60}"/>
              </a:ext>
            </a:extLst>
          </p:cNvPr>
          <p:cNvSpPr txBox="1"/>
          <p:nvPr/>
        </p:nvSpPr>
        <p:spPr>
          <a:xfrm>
            <a:off x="7129463" y="1285875"/>
            <a:ext cx="2310825" cy="369332"/>
          </a:xfrm>
          <a:prstGeom prst="rect">
            <a:avLst/>
          </a:prstGeom>
          <a:noFill/>
        </p:spPr>
        <p:txBody>
          <a:bodyPr wrap="none" rtlCol="0">
            <a:spAutoFit/>
          </a:bodyPr>
          <a:lstStyle/>
          <a:p>
            <a:r>
              <a:rPr lang="en-US" dirty="0"/>
              <a:t>Crab external anatomy</a:t>
            </a:r>
          </a:p>
        </p:txBody>
      </p:sp>
    </p:spTree>
    <p:extLst>
      <p:ext uri="{BB962C8B-B14F-4D97-AF65-F5344CB8AC3E}">
        <p14:creationId xmlns:p14="http://schemas.microsoft.com/office/powerpoint/2010/main" val="681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0897" name="Picture 2" descr="cas24204_07_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04801"/>
            <a:ext cx="6516688"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7487597-C44C-F049-8505-46D3DD45CC45}"/>
              </a:ext>
            </a:extLst>
          </p:cNvPr>
          <p:cNvSpPr txBox="1"/>
          <p:nvPr/>
        </p:nvSpPr>
        <p:spPr>
          <a:xfrm>
            <a:off x="4829175" y="5657850"/>
            <a:ext cx="6245171" cy="461665"/>
          </a:xfrm>
          <a:prstGeom prst="rect">
            <a:avLst/>
          </a:prstGeom>
          <a:noFill/>
        </p:spPr>
        <p:txBody>
          <a:bodyPr wrap="none" rtlCol="0">
            <a:spAutoFit/>
          </a:bodyPr>
          <a:lstStyle/>
          <a:p>
            <a:r>
              <a:rPr lang="en-US" sz="2400" dirty="0"/>
              <a:t>Isopod: cousin of the terrestrial sow bug/pill bug</a:t>
            </a:r>
          </a:p>
        </p:txBody>
      </p:sp>
    </p:spTree>
    <p:extLst>
      <p:ext uri="{BB962C8B-B14F-4D97-AF65-F5344CB8AC3E}">
        <p14:creationId xmlns:p14="http://schemas.microsoft.com/office/powerpoint/2010/main" val="120225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3BFA-8AA6-DB44-A3A4-60ECCBF3B85A}"/>
              </a:ext>
            </a:extLst>
          </p:cNvPr>
          <p:cNvSpPr>
            <a:spLocks noGrp="1"/>
          </p:cNvSpPr>
          <p:nvPr>
            <p:ph type="title"/>
          </p:nvPr>
        </p:nvSpPr>
        <p:spPr/>
        <p:txBody>
          <a:bodyPr/>
          <a:lstStyle/>
          <a:p>
            <a:r>
              <a:rPr lang="en-US" dirty="0"/>
              <a:t>Barnacles: Sessile Crustaceans</a:t>
            </a:r>
          </a:p>
        </p:txBody>
      </p:sp>
      <p:sp>
        <p:nvSpPr>
          <p:cNvPr id="3" name="Content Placeholder 2">
            <a:extLst>
              <a:ext uri="{FF2B5EF4-FFF2-40B4-BE49-F238E27FC236}">
                <a16:creationId xmlns:a16="http://schemas.microsoft.com/office/drawing/2014/main" id="{5EAB36A3-BDDE-804A-98C0-A609943EB93D}"/>
              </a:ext>
            </a:extLst>
          </p:cNvPr>
          <p:cNvSpPr>
            <a:spLocks noGrp="1"/>
          </p:cNvSpPr>
          <p:nvPr>
            <p:ph idx="1"/>
          </p:nvPr>
        </p:nvSpPr>
        <p:spPr>
          <a:xfrm>
            <a:off x="838200" y="1825625"/>
            <a:ext cx="6462713" cy="4351338"/>
          </a:xfrm>
        </p:spPr>
        <p:txBody>
          <a:bodyPr/>
          <a:lstStyle/>
          <a:p>
            <a:r>
              <a:rPr lang="en-US" dirty="0"/>
              <a:t>As larva, the barnacle attaches to any surface, glues its head down and builds its shell around itself.</a:t>
            </a:r>
          </a:p>
          <a:p>
            <a:r>
              <a:rPr lang="en-US" dirty="0"/>
              <a:t>body is folded up within its shell, so that its appendages (legs) can protrude from the opening. When the tide comes in and covers it, the barnacle opens its shell plates and extends its six pairs of feathery appendages, called </a:t>
            </a:r>
            <a:r>
              <a:rPr lang="en-US" b="1" dirty="0"/>
              <a:t>cirri</a:t>
            </a:r>
            <a:r>
              <a:rPr lang="en-US" dirty="0"/>
              <a:t>. </a:t>
            </a:r>
          </a:p>
          <a:p>
            <a:endParaRPr lang="en-US" dirty="0"/>
          </a:p>
        </p:txBody>
      </p:sp>
      <p:pic>
        <p:nvPicPr>
          <p:cNvPr id="4" name="Picture 3">
            <a:extLst>
              <a:ext uri="{FF2B5EF4-FFF2-40B4-BE49-F238E27FC236}">
                <a16:creationId xmlns:a16="http://schemas.microsoft.com/office/drawing/2014/main" id="{4BA9A53B-CB8B-C546-AB90-5639D1FAD2ED}"/>
              </a:ext>
            </a:extLst>
          </p:cNvPr>
          <p:cNvPicPr>
            <a:picLocks noChangeAspect="1"/>
          </p:cNvPicPr>
          <p:nvPr/>
        </p:nvPicPr>
        <p:blipFill>
          <a:blip r:embed="rId2"/>
          <a:stretch>
            <a:fillRect/>
          </a:stretch>
        </p:blipFill>
        <p:spPr>
          <a:xfrm>
            <a:off x="7529513" y="2035833"/>
            <a:ext cx="4360421" cy="3507717"/>
          </a:xfrm>
          <a:prstGeom prst="rect">
            <a:avLst/>
          </a:prstGeom>
        </p:spPr>
      </p:pic>
    </p:spTree>
    <p:extLst>
      <p:ext uri="{BB962C8B-B14F-4D97-AF65-F5344CB8AC3E}">
        <p14:creationId xmlns:p14="http://schemas.microsoft.com/office/powerpoint/2010/main" val="261649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292100"/>
            <a:ext cx="8229600" cy="927100"/>
          </a:xfrm>
        </p:spPr>
        <p:txBody>
          <a:bodyPr/>
          <a:lstStyle/>
          <a:p>
            <a:pPr algn="ctr" eaLnBrk="1" hangingPunct="1">
              <a:defRPr/>
            </a:pPr>
            <a:r>
              <a:rPr lang="en-US" altLang="en-US"/>
              <a:t>Other </a:t>
            </a:r>
            <a:r>
              <a:rPr lang="en-US" altLang="en-US" dirty="0"/>
              <a:t>Marine Arthropods</a:t>
            </a:r>
          </a:p>
        </p:txBody>
      </p:sp>
      <p:sp>
        <p:nvSpPr>
          <p:cNvPr id="40963" name="Rectangle 3"/>
          <p:cNvSpPr>
            <a:spLocks noGrp="1" noChangeArrowheads="1"/>
          </p:cNvSpPr>
          <p:nvPr>
            <p:ph idx="1"/>
          </p:nvPr>
        </p:nvSpPr>
        <p:spPr>
          <a:xfrm>
            <a:off x="1981200" y="1295400"/>
            <a:ext cx="8229600" cy="5410200"/>
          </a:xfrm>
        </p:spPr>
        <p:txBody>
          <a:bodyPr/>
          <a:lstStyle/>
          <a:p>
            <a:pPr eaLnBrk="1" hangingPunct="1">
              <a:defRPr/>
            </a:pPr>
            <a:r>
              <a:rPr lang="en-US" altLang="en-US" b="1"/>
              <a:t>Horseshoe Crabs (Class Merostomata)</a:t>
            </a:r>
          </a:p>
          <a:p>
            <a:pPr lvl="1" eaLnBrk="1" hangingPunct="1">
              <a:defRPr/>
            </a:pPr>
            <a:r>
              <a:rPr lang="en-US" altLang="en-US"/>
              <a:t>5 pairs of legs, first pair modified in males for reproduction</a:t>
            </a:r>
          </a:p>
          <a:p>
            <a:pPr lvl="1" eaLnBrk="1" hangingPunct="1">
              <a:defRPr/>
            </a:pPr>
            <a:r>
              <a:rPr lang="en-US" altLang="en-US"/>
              <a:t>Mating pairs come onto beaches each spring to breed and lay their eggs in wet sand</a:t>
            </a:r>
          </a:p>
          <a:p>
            <a:pPr lvl="1" eaLnBrk="1" hangingPunct="1">
              <a:defRPr/>
            </a:pPr>
            <a:r>
              <a:rPr lang="en-US" altLang="en-US"/>
              <a:t>Among the oldest creatures on earth, having remained virtually unchanged for millions of years</a:t>
            </a:r>
          </a:p>
          <a:p>
            <a:pPr lvl="1" eaLnBrk="1" hangingPunct="1">
              <a:defRPr/>
            </a:pPr>
            <a:r>
              <a:rPr lang="en-US" altLang="en-US"/>
              <a:t>They live and burrow in soft sediments, normally near shore, where they scavenge and feed on other invertebrates</a:t>
            </a:r>
          </a:p>
        </p:txBody>
      </p:sp>
    </p:spTree>
    <p:extLst>
      <p:ext uri="{BB962C8B-B14F-4D97-AF65-F5344CB8AC3E}">
        <p14:creationId xmlns:p14="http://schemas.microsoft.com/office/powerpoint/2010/main" val="1315611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433</Words>
  <Application>Microsoft Macintosh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ＭＳ Ｐゴシック</vt:lpstr>
      <vt:lpstr>Arial</vt:lpstr>
      <vt:lpstr>Calibri</vt:lpstr>
      <vt:lpstr>Calibri Light</vt:lpstr>
      <vt:lpstr>Tahoma</vt:lpstr>
      <vt:lpstr>Office Theme</vt:lpstr>
      <vt:lpstr>Phylum Arthropoda </vt:lpstr>
      <vt:lpstr>Arthropods (Phylum Arthropoda)</vt:lpstr>
      <vt:lpstr>Arthropods: Crustaceans (Subphylum Crustacea)</vt:lpstr>
      <vt:lpstr>PowerPoint Presentation</vt:lpstr>
      <vt:lpstr>PowerPoint Presentation</vt:lpstr>
      <vt:lpstr>PowerPoint Presentation</vt:lpstr>
      <vt:lpstr>PowerPoint Presentation</vt:lpstr>
      <vt:lpstr>Barnacles: Sessile Crustaceans</vt:lpstr>
      <vt:lpstr>Other Marine Arthropods</vt:lpstr>
      <vt:lpstr>PowerPoint Presentation</vt:lpstr>
      <vt:lpstr>Other Marine Arthropods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cp:lastPrinted>2018-10-30T16:17:55Z</cp:lastPrinted>
  <dcterms:created xsi:type="dcterms:W3CDTF">2017-11-14T22:20:45Z</dcterms:created>
  <dcterms:modified xsi:type="dcterms:W3CDTF">2018-10-30T16:18:15Z</dcterms:modified>
</cp:coreProperties>
</file>