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406" r:id="rId3"/>
    <p:sldId id="337" r:id="rId4"/>
    <p:sldId id="338" r:id="rId5"/>
    <p:sldId id="354" r:id="rId6"/>
    <p:sldId id="404" r:id="rId7"/>
    <p:sldId id="405" r:id="rId8"/>
    <p:sldId id="314" r:id="rId9"/>
    <p:sldId id="4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715"/>
  </p:normalViewPr>
  <p:slideViewPr>
    <p:cSldViewPr snapToGrid="0" snapToObjects="1">
      <p:cViewPr varScale="1">
        <p:scale>
          <a:sx n="112" d="100"/>
          <a:sy n="112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EF586-E597-E74D-92DB-AF1538414F96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605B-320C-9F41-98DE-37345C4D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863BE023-A34F-9445-A461-15A85D9AC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CF765CE-1615-B74D-B063-5BEE2E886271}" type="slidenum">
              <a:rPr lang="en-US" altLang="en-US" smtClean="0">
                <a:latin typeface="Times New Roman" pitchFamily="2" charset="0"/>
              </a:rPr>
              <a:pPr/>
              <a:t>8</a:t>
            </a:fld>
            <a:endParaRPr lang="en-US" altLang="en-US">
              <a:latin typeface="Times New Roman" pitchFamily="2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FA278BD-126E-8142-8022-22B5F01D37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F881954-4CCA-8B49-854F-1F2AF9D1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Mutualistic relationship between squid (</a:t>
            </a:r>
            <a:r>
              <a:rPr lang="en-US" altLang="en-US" i="1">
                <a:ea typeface="ＭＳ Ｐゴシック" panose="020B0600070205080204" pitchFamily="34" charset="-128"/>
              </a:rPr>
              <a:t>Euprymna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scolopes</a:t>
            </a:r>
            <a:r>
              <a:rPr lang="en-US" altLang="en-US">
                <a:ea typeface="ＭＳ Ｐゴシック" panose="020B0600070205080204" pitchFamily="34" charset="-128"/>
              </a:rPr>
              <a:t>) and bacteria (</a:t>
            </a:r>
            <a:r>
              <a:rPr lang="en-US" altLang="en-US" i="1">
                <a:ea typeface="ＭＳ Ｐゴシック" panose="020B0600070205080204" pitchFamily="34" charset="-128"/>
              </a:rPr>
              <a:t>Vibrio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fischeri</a:t>
            </a:r>
            <a:r>
              <a:rPr lang="en-US" altLang="en-US">
                <a:ea typeface="ＭＳ Ｐゴシック" panose="020B0600070205080204" pitchFamily="34" charset="-128"/>
              </a:rPr>
              <a:t>) found in squid’s light-emitting organ.  Bacteria are sheltered &amp; fed, while the nocturnal squid evades predators or hides from prey as the glow from its bacterial passengers mimics moonlight coming from above.</a:t>
            </a:r>
          </a:p>
        </p:txBody>
      </p:sp>
    </p:spTree>
    <p:extLst>
      <p:ext uri="{BB962C8B-B14F-4D97-AF65-F5344CB8AC3E}">
        <p14:creationId xmlns:p14="http://schemas.microsoft.com/office/powerpoint/2010/main" val="150817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1B97-D591-4242-A480-84CA61EAB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B707A-AC12-864F-9647-B07930F7B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6FDF-A106-AF49-89AF-2E76CF72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EB29-8C1F-4346-A746-0B99B53F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9ADF-7753-F949-A2F5-A2D3372B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D4E8-2AEF-4647-895D-14D20549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A6784-BE6E-5B4D-9887-6BFE4B14D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12B72-4042-264E-A3FD-F8EBD3A5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2B0F-A0AA-6E44-9920-EDBCFB84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48F4-2894-0246-87D6-AAA8252E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B5A6C-C17D-514F-978E-7A8359D7A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1F5CC-8AED-E34F-B092-00C6C541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0B5E7-6BD9-D647-8B54-2A235367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DA50-3DDE-8D41-B332-3A48E65D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EC36F-D026-FF4C-8013-F199C4CB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253F-7C63-1045-A5EF-A17FBD43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5941-AE0E-4845-A49A-2121FA01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D4A8-79F8-6B46-A978-7D73EB16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72D0-1C64-C948-AEB2-6042B2FF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8866-04D3-D14B-93A6-A50668D3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7C28-7F08-1741-8A99-027D1675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4017-6F73-604F-9958-9A4729F5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22BF-A217-CC41-850A-2DF390B9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985D5-75AF-2A44-A8A4-A1D4290C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B3E0F-5759-254D-9FD7-E7B1C250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60C5-B315-E248-9066-CCB579FA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736F-4890-1B46-A27E-A33C75B5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3A16-0AD8-F242-BFDB-36DAD10F5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C32AA-96D7-B54E-B27F-A474C402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0CE5B-537D-A54D-BBC9-D2D7A70C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5827-CDDB-EE43-8B03-15D0161B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D54A-AB25-A646-90DD-BBF751D5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C540F-85BA-8A4B-B9D4-DAB7A842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E42DF-4AB7-7948-9CBB-EECB2D93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D4406-D6C0-BB4F-85FD-A957A87DF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9CE4A-8E77-EE4D-9BA5-534214643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5B5F-39D1-4241-810F-09BDE593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5DD7D-81C0-2843-9A37-F3F47C4B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B44A8-BBF8-6F4E-954A-7226633D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7EA3-FFF2-2F47-92F7-3DC956A0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68B8D-287A-BA46-9AA5-4BD83C90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0C4D-821E-AF4C-8456-539D6DA7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165EC-4106-1143-90E9-9141B7BF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E63BB-24E1-914C-88BC-88F8BB9B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9EB14-EEE4-614D-9189-312696F1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1B2A7-BF7E-3F41-B659-1DDD1AF2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6BD2-E08A-CF47-A151-EFBA3389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EE69-1C99-6A47-B82C-A650B2E4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D2C85-70B9-4347-9551-FD50FE389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07483-EE7B-E942-85D9-9A24E8D6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BAE3B-32D8-CF44-8DC7-D2188BFC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9F8FF-4A73-4140-A909-12AB583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4EC0-EEE0-9440-8D3E-BA9EFB62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ABFCC-7F07-B84A-BD0C-E4F9C0926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D3692-D866-3A47-9441-19D7CE00A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BEEA-BABB-C24F-8F88-1690D59B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941C4-9AF1-4D4C-B9FD-74268529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99A6C-08B3-A44B-ABDA-45DAD6FC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BD58A-C545-EB48-A87A-EB5E1FCD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903DD-2771-424A-BBA6-5307CC3C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A37A-EB14-7844-9487-C36B84BC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BE89-56E9-BE4F-B875-3AD4E009C2A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B2984-7F57-084A-B00D-1DFFE1C0D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4C421-73BE-4445-B385-A06217B6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8B2C-A4C3-2749-8FC6-EB85D03D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1dnocPQXDQ?ref=sear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viewpure.com/cbxSBDopVyw?ref=search" TargetMode="Externa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ewpure.com/15B8qN9dre4?ref=search" TargetMode="Externa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7ddc351721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share.tv/x/Mxpa6gPIbL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1244-7A51-7347-819D-A0A6D1AD9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Interactions Between Marine Organisms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F37B7-8BBD-9541-A460-850D5F0AB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Symbioses and Predation</a:t>
            </a:r>
          </a:p>
        </p:txBody>
      </p:sp>
    </p:spTree>
    <p:extLst>
      <p:ext uri="{BB962C8B-B14F-4D97-AF65-F5344CB8AC3E}">
        <p14:creationId xmlns:p14="http://schemas.microsoft.com/office/powerpoint/2010/main" val="30912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C16A-20CD-E147-A2F1-5A85D509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Ecology Day 2: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167E-7603-174F-802E-F0CB7DBD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Organisms and populations in any ecosystem interact with each other</a:t>
            </a:r>
          </a:p>
          <a:p>
            <a:pPr>
              <a:defRPr/>
            </a:pPr>
            <a:r>
              <a:rPr lang="en-US" dirty="0"/>
              <a:t>Interactions keep the ecosystems in balance</a:t>
            </a:r>
          </a:p>
        </p:txBody>
      </p:sp>
    </p:spTree>
    <p:extLst>
      <p:ext uri="{BB962C8B-B14F-4D97-AF65-F5344CB8AC3E}">
        <p14:creationId xmlns:p14="http://schemas.microsoft.com/office/powerpoint/2010/main" val="394373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E38D9B8C-A08C-E64D-A991-A74B673F5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774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/>
              <a:t>What do these mean? (Brainstorm together)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C50EB738-5AF1-334D-B425-4D4DDD431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competition</a:t>
            </a:r>
            <a:r>
              <a:rPr lang="en-US" sz="2400" dirty="0"/>
              <a:t> 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when two or more organisms rely on the same environmental resource</a:t>
            </a:r>
          </a:p>
          <a:p>
            <a:pPr>
              <a:defRPr/>
            </a:pPr>
            <a:r>
              <a:rPr lang="en-US" sz="2400" b="1" dirty="0"/>
              <a:t>predation</a:t>
            </a:r>
            <a:r>
              <a:rPr lang="en-US" sz="2400" dirty="0"/>
              <a:t> 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behavior of one animal feeding on another</a:t>
            </a:r>
          </a:p>
          <a:p>
            <a:pPr>
              <a:defRPr/>
            </a:pPr>
            <a:r>
              <a:rPr lang="en-US" sz="2400" b="1" dirty="0"/>
              <a:t>symbiosis</a:t>
            </a:r>
            <a:r>
              <a:rPr lang="en-US" sz="2400" dirty="0"/>
              <a:t> 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the close relationship of two dissimilar organisms</a:t>
            </a:r>
          </a:p>
          <a:p>
            <a:pPr>
              <a:defRPr/>
            </a:pPr>
            <a:r>
              <a:rPr lang="en-US" sz="2400" b="1" dirty="0"/>
              <a:t>mutualism</a:t>
            </a:r>
            <a:r>
              <a:rPr lang="en-US" sz="2400" dirty="0"/>
              <a:t>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a symbiotic relationship where both organisms benefit</a:t>
            </a:r>
          </a:p>
          <a:p>
            <a:pPr>
              <a:defRPr/>
            </a:pPr>
            <a:r>
              <a:rPr lang="en-US" sz="2400" b="1" dirty="0"/>
              <a:t>commensalism</a:t>
            </a:r>
            <a:r>
              <a:rPr lang="en-US" sz="2400" dirty="0"/>
              <a:t> 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a symbiotic relationship where one organism benefits and one does not benefit but is unharmed</a:t>
            </a:r>
          </a:p>
          <a:p>
            <a:pPr>
              <a:defRPr/>
            </a:pPr>
            <a:r>
              <a:rPr lang="en-US" sz="2400" b="1" dirty="0"/>
              <a:t>Parasitism</a:t>
            </a:r>
            <a:r>
              <a:rPr lang="en-US" sz="2400" dirty="0"/>
              <a:t> 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000" dirty="0"/>
              <a:t>a symbiotic relationship where one organism benefits and one is harmed</a:t>
            </a:r>
          </a:p>
          <a:p>
            <a:pPr marL="609600" indent="-60960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6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CFA1C707-537D-604E-B55E-81A398BB5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Competition</a:t>
            </a:r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805247B3-335B-3547-A94B-2D237B5BF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/>
              <a:t>Competition</a:t>
            </a:r>
            <a:r>
              <a:rPr lang="en-US" altLang="en-US"/>
              <a:t> occurs when two different species use the same limiting resource they both require for survival</a:t>
            </a:r>
          </a:p>
          <a:p>
            <a:pPr eaLnBrk="1" hangingPunct="1">
              <a:defRPr/>
            </a:pPr>
            <a:r>
              <a:rPr lang="en-US" altLang="en-US"/>
              <a:t>Organisms can compete with members of their own species – </a:t>
            </a:r>
            <a:r>
              <a:rPr lang="en-US" altLang="en-US" i="1"/>
              <a:t>intraspecific competition</a:t>
            </a:r>
            <a:r>
              <a:rPr lang="en-US" altLang="en-US"/>
              <a:t> – or members of other species – </a:t>
            </a:r>
            <a:r>
              <a:rPr lang="en-US" altLang="en-US" i="1"/>
              <a:t>interspecific competition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0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as24204_10_05.jpg">
            <a:extLst>
              <a:ext uri="{FF2B5EF4-FFF2-40B4-BE49-F238E27FC236}">
                <a16:creationId xmlns:a16="http://schemas.microsoft.com/office/drawing/2014/main" id="{A797EDFA-6056-A349-862D-450BE52C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267076"/>
            <a:ext cx="36036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A843AC-1DAB-8746-B114-518F4930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50" y="5854700"/>
            <a:ext cx="3352800" cy="1003300"/>
          </a:xfrm>
        </p:spPr>
        <p:txBody>
          <a:bodyPr/>
          <a:lstStyle/>
          <a:p>
            <a:pPr>
              <a:defRPr/>
            </a:pPr>
            <a:r>
              <a:rPr lang="en-US" altLang="en-US" sz="1600" dirty="0">
                <a:hlinkClick r:id="rId3"/>
              </a:rPr>
              <a:t>Hermit Crabs competing for shelter</a:t>
            </a:r>
            <a:endParaRPr lang="en-US" altLang="en-US" sz="1600" dirty="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364509FC-DD30-2E4D-BE4A-6555E2247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33528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Trebuchet MS" panose="020B0703020202090204" pitchFamily="34" charset="0"/>
              </a:rPr>
              <a:t>Competition for food: whales, birds, and other animals all feed on krill. If a bigger animal is in the area they will scare off the other animals.</a:t>
            </a:r>
            <a:endParaRPr lang="en-US" altLang="en-US" sz="1800">
              <a:solidFill>
                <a:srgbClr val="FFC000"/>
              </a:solidFill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E40B860-8F8B-C740-B5E3-15EA536F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100"/>
            <a:ext cx="635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>
            <a:extLst>
              <a:ext uri="{FF2B5EF4-FFF2-40B4-BE49-F238E27FC236}">
                <a16:creationId xmlns:a16="http://schemas.microsoft.com/office/drawing/2014/main" id="{8B319292-D525-644F-ADF4-5B493469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876800"/>
            <a:ext cx="252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Blue whales eating krill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401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064B-7C25-3C47-9BDB-A41B027C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en-US" dirty="0"/>
              <a:t>Acquiring food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FA89E68B-6D08-5B47-AE4E-099D37B4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6" y="1255713"/>
            <a:ext cx="83788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Herbivores in the ocean eat algae, grasses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Foraging behaviors (grazing)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Predators eat other animals: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Starfish eat molluscs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Butterfly fish and other reef consumers eat algae and coral bodies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Many open-water fish and cephalopods are filter feeders or opportunistic eaters (tuna and squid eat smaller fish)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Seabirds hunt and eat fish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Baleen whales filter feed small fish and krill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Top marine predators include: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Orca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Sharks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Dolphins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Otters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Polar Bears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403845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0D3C-8ED8-6445-A254-09424D35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DFD849D0-6FF1-F04E-B239-03687F5A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1"/>
            <a:ext cx="40386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32ECA869-777B-4C4F-82B1-30BEEA87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200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0B8B5153-5CF8-CF4A-A6D6-6386852B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2400"/>
            <a:ext cx="37084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4967F3D3-5F8F-524A-9E32-754C27BE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4686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100070A3-57B0-A448-929F-D98AF6C6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6450013"/>
            <a:ext cx="3716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6"/>
              </a:rPr>
              <a:t>Video: Sardine Ball Feeding Frenzy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7423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03DB41D-3ADD-9248-AAE9-B5A1AAEB4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533400"/>
            <a:ext cx="8001000" cy="5943600"/>
          </a:xfrm>
        </p:spPr>
        <p:txBody>
          <a:bodyPr/>
          <a:lstStyle/>
          <a:p>
            <a:pPr algn="ctr" eaLnBrk="1" hangingPunct="1">
              <a:buClr>
                <a:schemeClr val="accent2"/>
              </a:buClr>
              <a:buFont typeface="Times" charset="0"/>
              <a:buNone/>
              <a:defRPr/>
            </a:pPr>
            <a:r>
              <a:rPr lang="en-US" altLang="en-US" sz="3600" dirty="0"/>
              <a:t>	</a:t>
            </a:r>
            <a:r>
              <a:rPr lang="en-US" altLang="en-US" sz="4000" dirty="0"/>
              <a:t>Symbiosis – species living in close association</a:t>
            </a:r>
          </a:p>
          <a:p>
            <a:pPr lvl="1" eaLnBrk="1" hangingPunct="1">
              <a:buFont typeface="Tahoma" charset="0"/>
              <a:buNone/>
              <a:defRPr/>
            </a:pPr>
            <a:r>
              <a:rPr lang="en-US" altLang="en-US" sz="3200" dirty="0"/>
              <a:t>Types of Symbiosis:</a:t>
            </a:r>
          </a:p>
          <a:p>
            <a:pPr lvl="1" eaLnBrk="1" hangingPunct="1">
              <a:buFont typeface="Tahoma" charset="0"/>
              <a:buNone/>
              <a:defRPr/>
            </a:pPr>
            <a:r>
              <a:rPr lang="en-US" altLang="en-US" dirty="0"/>
              <a:t>1. Mutualism - both species benefit (examples: cleaning associations, </a:t>
            </a:r>
            <a:r>
              <a:rPr lang="en-US" altLang="en-US" dirty="0" err="1"/>
              <a:t>zooxanthellae</a:t>
            </a:r>
            <a:r>
              <a:rPr lang="en-US" altLang="en-US" dirty="0"/>
              <a:t> and corals, </a:t>
            </a:r>
            <a:r>
              <a:rPr lang="en-US" altLang="en-US" dirty="0">
                <a:hlinkClick r:id="rId3"/>
              </a:rPr>
              <a:t>pistol shrimp and goby</a:t>
            </a:r>
            <a:r>
              <a:rPr lang="en-US" altLang="en-US" dirty="0"/>
              <a:t>)</a:t>
            </a:r>
          </a:p>
          <a:p>
            <a:pPr lvl="1" eaLnBrk="1" hangingPunct="1">
              <a:buFont typeface="Tahoma" charset="0"/>
              <a:buNone/>
              <a:defRPr/>
            </a:pPr>
            <a:r>
              <a:rPr lang="en-US" altLang="en-US" dirty="0"/>
              <a:t>2. Commensalism - one species benefits with no apparent effect on the other (example: barnacles living on whales, </a:t>
            </a:r>
            <a:r>
              <a:rPr lang="en-US" altLang="en-US" dirty="0">
                <a:hlinkClick r:id="rId4"/>
              </a:rPr>
              <a:t>sharks and </a:t>
            </a:r>
            <a:r>
              <a:rPr lang="en-US" altLang="en-US" dirty="0" err="1">
                <a:hlinkClick r:id="rId4"/>
              </a:rPr>
              <a:t>ramoras</a:t>
            </a:r>
            <a:r>
              <a:rPr lang="en-US" altLang="en-US" dirty="0"/>
              <a:t>)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altLang="en-US" dirty="0"/>
              <a:t>3. Parasitism - one species benefits &amp; the other is harmed (example: tapeworms in the guts of whales).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altLang="en-US" dirty="0"/>
          </a:p>
          <a:p>
            <a:pPr lvl="1" eaLnBrk="1" hangingPunct="1">
              <a:buFont typeface="Tahoma" charset="0"/>
              <a:buNone/>
              <a:defRPr/>
            </a:pPr>
            <a:endParaRPr lang="en-US" altLang="en-US" dirty="0"/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4ABB44EE-D022-2746-A095-38F75ACF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95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build="p" bldLvl="3" autoUpdateAnimBg="0"/>
      <p:bldP spid="31129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F737-D970-A649-AF35-7ABB0143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DF0C-94DA-2C4D-BB1B-E1E7AFE3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Symbioses worksheet</a:t>
            </a:r>
          </a:p>
          <a:p>
            <a:pPr>
              <a:defRPr/>
            </a:pPr>
            <a:r>
              <a:rPr lang="en-US" dirty="0"/>
              <a:t>Open Ocean Predators: on Canvas. Click the link, read the description of the animals of every predatory level. Rewrite a summary, include animals in each category.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281</Words>
  <Application>Microsoft Macintosh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Tahoma</vt:lpstr>
      <vt:lpstr>Times</vt:lpstr>
      <vt:lpstr>Times New Roman</vt:lpstr>
      <vt:lpstr>Trebuchet MS</vt:lpstr>
      <vt:lpstr>Office Theme</vt:lpstr>
      <vt:lpstr>Interactions Between Marine Organisms</vt:lpstr>
      <vt:lpstr>Ecology Day 2: Interactions</vt:lpstr>
      <vt:lpstr>What do these mean? (Brainstorm together)</vt:lpstr>
      <vt:lpstr>Competition</vt:lpstr>
      <vt:lpstr>Hermit Crabs competing for shelter</vt:lpstr>
      <vt:lpstr>Acquiring food</vt:lpstr>
      <vt:lpstr>PowerPoint Presentation</vt:lpstr>
      <vt:lpstr>PowerPoint Presentation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Marine Organisms</dc:title>
  <dc:creator>Microsoft Office User</dc:creator>
  <cp:lastModifiedBy>Microsoft Office User</cp:lastModifiedBy>
  <cp:revision>1</cp:revision>
  <dcterms:created xsi:type="dcterms:W3CDTF">2019-05-16T16:14:03Z</dcterms:created>
  <dcterms:modified xsi:type="dcterms:W3CDTF">2019-05-16T16:23:47Z</dcterms:modified>
</cp:coreProperties>
</file>