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6" r:id="rId2"/>
    <p:sldId id="256" r:id="rId3"/>
    <p:sldId id="398" r:id="rId4"/>
    <p:sldId id="265" r:id="rId5"/>
    <p:sldId id="363" r:id="rId6"/>
    <p:sldId id="401" r:id="rId7"/>
    <p:sldId id="400" r:id="rId8"/>
    <p:sldId id="272" r:id="rId9"/>
    <p:sldId id="328" r:id="rId10"/>
    <p:sldId id="270" r:id="rId11"/>
    <p:sldId id="330" r:id="rId12"/>
    <p:sldId id="271" r:id="rId13"/>
    <p:sldId id="369" r:id="rId14"/>
    <p:sldId id="39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86"/>
    <p:restoredTop sz="94576"/>
  </p:normalViewPr>
  <p:slideViewPr>
    <p:cSldViewPr snapToGrid="0" snapToObjects="1">
      <p:cViewPr varScale="1">
        <p:scale>
          <a:sx n="112" d="100"/>
          <a:sy n="112" d="100"/>
        </p:scale>
        <p:origin x="208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A0057-C799-FE49-9421-9C6AD0E15C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203C85-13B6-6840-AE45-A2F34911D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A9971-E1C1-6B4F-8660-EA61F4402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E2DF0-373F-CD44-BAD7-97D19823F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572E7-ED47-E544-9EC7-D2FAB34D5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37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8D73B-FEA5-5847-BF57-A0868A381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3BD516-13BB-7E43-A8EC-D4176B3F7D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9B4AC2-F5B6-5641-AB77-252940EC5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521FD4-B75E-AC4C-8D6E-AB4E92F7F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C0F73E-8241-F846-B9BB-744AF82B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828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8285B1B-F292-3C47-8AFC-62CB185B57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02DFC8-6880-9048-B24C-B5A3C7307E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861D2-6146-FB4F-8877-F37AACC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4CA08C-3E44-6544-95FB-2E6F5470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16E264-25CB-2B46-8D7C-50C149E84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5945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8BBE62C-2978-BA42-972E-E8641D738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65442AF-9160-A44D-A871-50E8B13B75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D9E5EF-FCA5-744D-AFAB-17BF69146FA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19AFA-2326-6B4F-B95A-8A7A6D065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941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817AE-E396-FB41-B8C5-B982B63EC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71CBB-E40E-AA49-91D8-1EDCFCDE7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B49DA-B353-FE4D-97EC-629D29162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26E3B0-4B33-034C-B35A-02D2BCA21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0F6ED9-4FCE-B443-8A18-80BA5FDC0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63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EAF9E-10BB-474C-8856-AE9446EF1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3277F-245D-8B4D-8532-A24D6BE628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824A0-B4D2-8943-BDBD-BDEDFB4DE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99269-393E-A543-8858-3E39E0C01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7BFC73-31B2-6A41-93EA-97C0AF08E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5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66CCF2-A247-AC44-B660-281FFAE90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C2062-3809-A64D-A9A0-D8B5E946D2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07CC74-134B-FD46-BB16-574AF5125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F676A4-B302-F847-B421-1BE350BFB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EB7DF-D9D6-D848-80B6-87CE9228F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425EAC-3567-E74D-9217-4D899DC52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640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85DFB-4F89-944F-ABA7-17F32B102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9C21A-09CD-AC41-8497-C08F73A5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6010E-4C9F-024C-9588-391B969C2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FA7FF-0A47-634D-B242-2EBDF922D1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5D85F0-747C-8848-9335-05C8DC8608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4F33B6-3455-8446-8D5D-00278C819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D61E06-B5EA-BE4E-B55B-916DA4A54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474462-9AFC-2545-9AB8-5A51012C7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38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CCC96-D586-8347-B8B3-E71D8E880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494EC4-1570-CE40-A47D-1B4123A10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03C352-7B34-6A4C-B78C-A1DF4E9D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C3ABCD-ECE2-9F48-B13B-13CCA4960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121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B51911-6EDE-E44D-B77F-133D7B33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C04B63-88B3-FB45-947A-DA8ACC58C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06D5D3-6147-A449-A7C0-24C155D42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17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FBF5C-925E-8840-9449-4C395ADAA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48D4-0B21-F840-B270-F7915AF6F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5BE04-5A06-F94C-A242-480EAF97CA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EE0547-F841-6C49-AAD3-289968055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A5A6E9-258D-B647-BF1F-2EF9F0873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78EBF3-9890-1345-A276-3BCC86BB3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80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67A80-3488-3841-81D1-0A316A49A7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3B5DF5-FC8D-894A-8F6A-6859EF15A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496F4-8EE8-5748-9B23-7A7C92290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D3D52-5A0A-8444-B695-4EEB55059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5DB775-1CF8-5A4E-81B2-A22A6676C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73FCF0-093D-5849-A495-B9383211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0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DEA12E9-6171-D94D-8BF2-0045E38CF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6D76F-946B-D748-B789-04C9242D95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678089-45F1-7141-A6B1-1B3D9A041E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AF050-97FA-9B4B-81AA-09DF34790823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E1ECB-43D6-574E-8DD1-D19576B8D1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6363E1-9E7A-9B48-864B-01E74D01D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D2CC7-0E25-4B44-95D8-E345AC89BD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556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viewpure.com/yQduHyiWe9o?start=0&amp;end=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0aUA8BvylZg?start=0&amp;end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://viewpure.com/vqg98V2q850?start=0&amp;end=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ewpure.com/d5DpB6ycUDc?ref=bkm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viewpure.com/Pu_ijC8HFRU?start=0&amp;end=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viewpure.com/RRk3VqE9Zoc?ref=search" TargetMode="Externa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850056-8393-4244-B5EB-987D1B73C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Starter Questions: on the Google Classroom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F8AE8-20CA-2E4B-9A98-1E3BB228F0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What does the word “</a:t>
            </a:r>
            <a:r>
              <a:rPr lang="en-US" dirty="0" err="1">
                <a:solidFill>
                  <a:schemeClr val="bg1"/>
                </a:solidFill>
              </a:rPr>
              <a:t>Porifera</a:t>
            </a:r>
            <a:r>
              <a:rPr lang="en-US" dirty="0">
                <a:solidFill>
                  <a:schemeClr val="bg1"/>
                </a:solidFill>
              </a:rPr>
              <a:t>” mean?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</a:rPr>
              <a:t>Pore-bearing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What is a </a:t>
            </a:r>
            <a:r>
              <a:rPr lang="en-US" dirty="0" err="1">
                <a:solidFill>
                  <a:schemeClr val="bg1"/>
                </a:solidFill>
              </a:rPr>
              <a:t>choanocyte</a:t>
            </a:r>
            <a:r>
              <a:rPr lang="en-US" dirty="0">
                <a:solidFill>
                  <a:schemeClr val="bg1"/>
                </a:solidFill>
              </a:rPr>
              <a:t>? What do they do?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</a:rPr>
              <a:t>Collared cell with flagella. Move water through the sponge </a:t>
            </a:r>
          </a:p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What is the </a:t>
            </a:r>
            <a:r>
              <a:rPr lang="en-US" dirty="0" err="1">
                <a:solidFill>
                  <a:schemeClr val="bg1"/>
                </a:solidFill>
              </a:rPr>
              <a:t>osculum</a:t>
            </a:r>
            <a:r>
              <a:rPr lang="en-US" dirty="0">
                <a:solidFill>
                  <a:schemeClr val="bg1"/>
                </a:solidFill>
              </a:rPr>
              <a:t>?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dirty="0">
                <a:solidFill>
                  <a:schemeClr val="bg1"/>
                </a:solidFill>
              </a:rPr>
              <a:t>Larger hole through which water moves out of the sponge</a:t>
            </a:r>
          </a:p>
        </p:txBody>
      </p:sp>
    </p:spTree>
    <p:extLst>
      <p:ext uri="{BB962C8B-B14F-4D97-AF65-F5344CB8AC3E}">
        <p14:creationId xmlns:p14="http://schemas.microsoft.com/office/powerpoint/2010/main" val="3211634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2CF9BFEE-C217-4045-A5EE-51C385567A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9271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5400" dirty="0">
                <a:solidFill>
                  <a:schemeClr val="bg1"/>
                </a:solidFill>
              </a:rPr>
              <a:t>Class </a:t>
            </a:r>
            <a:r>
              <a:rPr lang="en-US" altLang="en-US" sz="5400" dirty="0" err="1">
                <a:solidFill>
                  <a:schemeClr val="bg1"/>
                </a:solidFill>
              </a:rPr>
              <a:t>Scyphozoa</a:t>
            </a:r>
            <a:endParaRPr lang="en-US" altLang="en-US" sz="5400" dirty="0">
              <a:solidFill>
                <a:schemeClr val="bg1"/>
              </a:solidFill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2C683D-DCC7-7943-9BD8-EAF36CE38FE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182688"/>
            <a:ext cx="7467600" cy="4114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4000" b="1" u="sng" dirty="0">
                <a:solidFill>
                  <a:schemeClr val="bg1"/>
                </a:solidFill>
              </a:rPr>
              <a:t>Jellyfishes</a:t>
            </a:r>
            <a:r>
              <a:rPr lang="en-US" altLang="en-US" sz="4000" b="1" dirty="0">
                <a:solidFill>
                  <a:schemeClr val="bg1"/>
                </a:solidFill>
              </a:rPr>
              <a:t> (sea jellies)</a:t>
            </a:r>
          </a:p>
          <a:p>
            <a:pPr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Large </a:t>
            </a:r>
            <a:r>
              <a:rPr lang="en-US" altLang="en-US" sz="4000" u="sng" dirty="0">
                <a:solidFill>
                  <a:schemeClr val="bg1"/>
                </a:solidFill>
              </a:rPr>
              <a:t>medusae</a:t>
            </a:r>
            <a:r>
              <a:rPr lang="en-US" altLang="en-US" sz="4000" dirty="0">
                <a:solidFill>
                  <a:schemeClr val="bg1"/>
                </a:solidFill>
              </a:rPr>
              <a:t> (adults)</a:t>
            </a:r>
          </a:p>
          <a:p>
            <a:pPr>
              <a:defRPr/>
            </a:pPr>
            <a:r>
              <a:rPr lang="en-US" altLang="en-US" sz="4000" dirty="0">
                <a:solidFill>
                  <a:schemeClr val="bg1"/>
                </a:solidFill>
              </a:rPr>
              <a:t>minute sessile polyps (larvae)</a:t>
            </a:r>
          </a:p>
          <a:p>
            <a:pPr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Move by rhythmic </a:t>
            </a:r>
            <a:r>
              <a:rPr lang="en-US" altLang="en-US" sz="3600" u="sng" dirty="0">
                <a:solidFill>
                  <a:schemeClr val="bg1"/>
                </a:solidFill>
              </a:rPr>
              <a:t>muscular contractions of the </a:t>
            </a:r>
            <a:r>
              <a:rPr lang="en-US" altLang="en-US" sz="3600" i="1" u="sng" dirty="0">
                <a:solidFill>
                  <a:schemeClr val="bg1"/>
                </a:solidFill>
              </a:rPr>
              <a:t>bell</a:t>
            </a:r>
            <a:r>
              <a:rPr lang="en-US" altLang="en-US" sz="3600" dirty="0">
                <a:solidFill>
                  <a:schemeClr val="bg1"/>
                </a:solidFill>
              </a:rPr>
              <a:t>, but carried by water currents </a:t>
            </a:r>
          </a:p>
        </p:txBody>
      </p:sp>
      <p:pic>
        <p:nvPicPr>
          <p:cNvPr id="40963" name="Picture 2">
            <a:extLst>
              <a:ext uri="{FF2B5EF4-FFF2-40B4-BE49-F238E27FC236}">
                <a16:creationId xmlns:a16="http://schemas.microsoft.com/office/drawing/2014/main" id="{E3DA14F0-FACA-2F45-A7E4-74E14AFBB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5850" y="4746626"/>
            <a:ext cx="30480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3">
            <a:extLst>
              <a:ext uri="{FF2B5EF4-FFF2-40B4-BE49-F238E27FC236}">
                <a16:creationId xmlns:a16="http://schemas.microsoft.com/office/drawing/2014/main" id="{97D964E8-8A90-8E4B-96D5-129E1E01FA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0338" y="1638301"/>
            <a:ext cx="3810000" cy="300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9905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4" descr="cas24204_07_10">
            <a:extLst>
              <a:ext uri="{FF2B5EF4-FFF2-40B4-BE49-F238E27FC236}">
                <a16:creationId xmlns:a16="http://schemas.microsoft.com/office/drawing/2014/main" id="{51B0D960-8EF8-2448-863E-767F9D9D7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160" y="521970"/>
            <a:ext cx="4078288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TextBox 2">
            <a:extLst>
              <a:ext uri="{FF2B5EF4-FFF2-40B4-BE49-F238E27FC236}">
                <a16:creationId xmlns:a16="http://schemas.microsoft.com/office/drawing/2014/main" id="{8E7988FE-A1CF-9D4F-BFA2-A6747E8895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976" y="869950"/>
            <a:ext cx="15652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>
                <a:hlinkClick r:id="rId4"/>
              </a:rPr>
              <a:t>Video</a:t>
            </a:r>
            <a:endParaRPr lang="en-US" altLang="en-US" sz="4400"/>
          </a:p>
        </p:txBody>
      </p:sp>
    </p:spTree>
    <p:extLst>
      <p:ext uri="{BB962C8B-B14F-4D97-AF65-F5344CB8AC3E}">
        <p14:creationId xmlns:p14="http://schemas.microsoft.com/office/powerpoint/2010/main" val="2746146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0416D316-2138-5349-86AD-B6DE312A5C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altLang="en-US" sz="6000" dirty="0">
                <a:solidFill>
                  <a:schemeClr val="bg1"/>
                </a:solidFill>
              </a:rPr>
              <a:t>Class </a:t>
            </a:r>
            <a:r>
              <a:rPr lang="en-US" altLang="en-US" sz="6000" dirty="0" err="1">
                <a:solidFill>
                  <a:schemeClr val="bg1"/>
                </a:solidFill>
              </a:rPr>
              <a:t>Cubozoa</a:t>
            </a:r>
            <a:endParaRPr lang="en-US" altLang="en-US" sz="6000" dirty="0">
              <a:solidFill>
                <a:schemeClr val="bg1"/>
              </a:solidFill>
            </a:endParaRP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443D7461-A8CD-B84F-AC00-953028A06A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0063" y="1690688"/>
            <a:ext cx="9482137" cy="4691062"/>
          </a:xfrm>
        </p:spPr>
        <p:txBody>
          <a:bodyPr>
            <a:normAutofit/>
          </a:bodyPr>
          <a:lstStyle/>
          <a:p>
            <a:pPr marL="457200" lvl="1" indent="0">
              <a:buNone/>
              <a:defRPr/>
            </a:pPr>
            <a:r>
              <a:rPr lang="en-US" altLang="en-US" sz="4000" b="1" u="sng" dirty="0" err="1">
                <a:solidFill>
                  <a:schemeClr val="bg1"/>
                </a:solidFill>
              </a:rPr>
              <a:t>Cubomedusae</a:t>
            </a:r>
            <a:r>
              <a:rPr lang="en-US" altLang="en-US" sz="4000" b="1" dirty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-Small </a:t>
            </a:r>
            <a:r>
              <a:rPr lang="en-US" altLang="en-US" sz="3200" dirty="0" err="1">
                <a:solidFill>
                  <a:schemeClr val="bg1"/>
                </a:solidFill>
              </a:rPr>
              <a:t>medusae</a:t>
            </a:r>
            <a:r>
              <a:rPr lang="en-US" altLang="en-US" sz="3200" dirty="0">
                <a:solidFill>
                  <a:schemeClr val="bg1"/>
                </a:solidFill>
              </a:rPr>
              <a:t> with tentacles armed with </a:t>
            </a:r>
            <a:r>
              <a:rPr lang="en-US" altLang="en-US" sz="3200" u="sng" dirty="0">
                <a:solidFill>
                  <a:schemeClr val="bg1"/>
                </a:solidFill>
              </a:rPr>
              <a:t>very powerful nematocysts</a:t>
            </a:r>
            <a:r>
              <a:rPr lang="en-US" altLang="en-US" sz="3200" dirty="0">
                <a:solidFill>
                  <a:schemeClr val="bg1"/>
                </a:solidFill>
              </a:rPr>
              <a:t> that may cause death in humans </a:t>
            </a:r>
          </a:p>
          <a:p>
            <a:pPr marL="457200" lvl="1" indent="0">
              <a:buNone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Called the Box jellyfish or sea wasp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dirty="0">
                <a:solidFill>
                  <a:schemeClr val="bg1"/>
                </a:solidFill>
              </a:rPr>
              <a:t>	</a:t>
            </a:r>
            <a:endParaRPr lang="en-US" altLang="en-US" sz="3600" b="1" dirty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	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8B838FA2-38CE-4048-B750-3E0C80AB9F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830" y="3016251"/>
            <a:ext cx="5002530" cy="3328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637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ADFDAE5A-26C1-9A4A-B6DA-6F70BB8A91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292100"/>
            <a:ext cx="8229600" cy="8509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b="1" u="sng" dirty="0" err="1">
                <a:solidFill>
                  <a:schemeClr val="bg1"/>
                </a:solidFill>
              </a:rPr>
              <a:t>Anthozoans</a:t>
            </a:r>
            <a:r>
              <a:rPr lang="en-US" altLang="en-US" b="1" dirty="0">
                <a:solidFill>
                  <a:schemeClr val="bg1"/>
                </a:solidFill>
              </a:rPr>
              <a:t> (Class </a:t>
            </a:r>
            <a:r>
              <a:rPr lang="en-US" altLang="en-US" b="1" dirty="0" err="1">
                <a:solidFill>
                  <a:schemeClr val="bg1"/>
                </a:solidFill>
              </a:rPr>
              <a:t>Anthozoa</a:t>
            </a:r>
            <a:r>
              <a:rPr lang="en-US" altLang="en-US" b="1" dirty="0">
                <a:solidFill>
                  <a:schemeClr val="bg1"/>
                </a:solidFill>
              </a:rPr>
              <a:t>)</a:t>
            </a:r>
            <a:endParaRPr lang="en-US" altLang="en-US" dirty="0">
              <a:solidFill>
                <a:schemeClr val="bg1"/>
              </a:solidFill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A99C893B-2DA2-D74A-879A-C71083C9A1C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28587" y="1143000"/>
            <a:ext cx="7558087" cy="5486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altLang="en-US" sz="4400" b="1" dirty="0">
                <a:solidFill>
                  <a:schemeClr val="bg1"/>
                </a:solidFill>
              </a:rPr>
              <a:t>- </a:t>
            </a:r>
            <a:r>
              <a:rPr lang="en-US" altLang="en-US" sz="4400" dirty="0">
                <a:solidFill>
                  <a:schemeClr val="bg1"/>
                </a:solidFill>
              </a:rPr>
              <a:t>Corals, sea anemones, gorgonians (sea fans) </a:t>
            </a:r>
          </a:p>
          <a:p>
            <a:pPr marL="457200" lvl="1" indent="0">
              <a:buFont typeface="Tahoma" charset="0"/>
              <a:buChar char="–"/>
              <a:defRPr/>
            </a:pPr>
            <a:r>
              <a:rPr lang="en-US" altLang="en-US" sz="4000" u="sng" dirty="0">
                <a:solidFill>
                  <a:schemeClr val="bg1"/>
                </a:solidFill>
              </a:rPr>
              <a:t>Single or colonial polyps without a medusa </a:t>
            </a:r>
            <a:endParaRPr lang="en-US" sz="4000" u="sng" dirty="0">
              <a:solidFill>
                <a:schemeClr val="bg1"/>
              </a:solidFill>
              <a:ea typeface="ＭＳ Ｐゴシック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4000" dirty="0">
                <a:solidFill>
                  <a:schemeClr val="bg1"/>
                </a:solidFill>
                <a:ea typeface="ＭＳ Ｐゴシック" charset="0"/>
              </a:rPr>
              <a:t>Most reef-building corals are colonial: </a:t>
            </a:r>
            <a:r>
              <a:rPr lang="en-US" sz="4000" u="sng" dirty="0">
                <a:solidFill>
                  <a:schemeClr val="bg1"/>
                </a:solidFill>
                <a:ea typeface="ＭＳ Ｐゴシック" charset="0"/>
              </a:rPr>
              <a:t>interconnected polyps that develop asexually from a single polyp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en-US" sz="3600" dirty="0">
                <a:solidFill>
                  <a:schemeClr val="bg1"/>
                </a:solidFill>
              </a:rPr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40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44035" name="TextBox 1">
            <a:extLst>
              <a:ext uri="{FF2B5EF4-FFF2-40B4-BE49-F238E27FC236}">
                <a16:creationId xmlns:a16="http://schemas.microsoft.com/office/drawing/2014/main" id="{2B59CB5F-76FF-694E-A693-267283A82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9775" y="4710112"/>
            <a:ext cx="274478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hlinkClick r:id="rId3"/>
              </a:rPr>
              <a:t>Anemone Video</a:t>
            </a: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hlinkClick r:id="rId4"/>
              </a:rPr>
              <a:t>And they WALK </a:t>
            </a:r>
            <a:endParaRPr lang="en-US" altLang="en-US" sz="2800" dirty="0"/>
          </a:p>
        </p:txBody>
      </p:sp>
      <p:pic>
        <p:nvPicPr>
          <p:cNvPr id="44036" name="Picture 2">
            <a:extLst>
              <a:ext uri="{FF2B5EF4-FFF2-40B4-BE49-F238E27FC236}">
                <a16:creationId xmlns:a16="http://schemas.microsoft.com/office/drawing/2014/main" id="{DDFE4FE3-7205-094E-A526-35A6E8F765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5594" y="1470025"/>
            <a:ext cx="3613150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511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053C7-DE94-1F45-B97C-8A17FA003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Assignment: Cnidarian Stings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C4123D-4B3C-F344-A8DC-6B8300B1D94B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lvl="1" eaLnBrk="1" hangingPunct="1">
              <a:buFont typeface="Tahoma" charset="0"/>
              <a:buChar char="–"/>
              <a:defRPr/>
            </a:pPr>
            <a:endParaRPr lang="en-US" sz="3200" u="sng" dirty="0">
              <a:solidFill>
                <a:schemeClr val="bg1"/>
              </a:solidFill>
            </a:endParaRP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3200" dirty="0">
                <a:solidFill>
                  <a:schemeClr val="bg1"/>
                </a:solidFill>
              </a:rPr>
              <a:t>For each of the listed types of cnidarians on the table, search the internet and find a species, where they are found, and how bad their sting is.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4D9B2C8-E909-D049-B403-DA54ECCFC0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227481" y="1905000"/>
            <a:ext cx="515246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867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C6303-3818-F74D-B666-2444A65B46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9600" dirty="0">
                <a:solidFill>
                  <a:schemeClr val="bg1"/>
                </a:solidFill>
              </a:rPr>
              <a:t>Phylum Cnidaria: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Siphonophores, Jellies, Corals, Anemones</a:t>
            </a:r>
            <a:endParaRPr lang="en-US" sz="96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FB8BF-16BD-C04A-9716-2495647443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Day 1</a:t>
            </a:r>
          </a:p>
        </p:txBody>
      </p:sp>
    </p:spTree>
    <p:extLst>
      <p:ext uri="{BB962C8B-B14F-4D97-AF65-F5344CB8AC3E}">
        <p14:creationId xmlns:p14="http://schemas.microsoft.com/office/powerpoint/2010/main" val="3901916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CEFEA-961F-7748-82D6-C2D8D9A5A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</a:rPr>
              <a:t>Phylum </a:t>
            </a:r>
            <a:r>
              <a:rPr lang="en-US" dirty="0" err="1">
                <a:solidFill>
                  <a:schemeClr val="bg1"/>
                </a:solidFill>
              </a:rPr>
              <a:t>Cnidaria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B60D4CAE-897C-3343-8688-A512E47EEA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175" y="1447800"/>
            <a:ext cx="3505200" cy="2311400"/>
          </a:xfrm>
        </p:spPr>
      </p:pic>
      <p:pic>
        <p:nvPicPr>
          <p:cNvPr id="34819" name="Picture 4">
            <a:extLst>
              <a:ext uri="{FF2B5EF4-FFF2-40B4-BE49-F238E27FC236}">
                <a16:creationId xmlns:a16="http://schemas.microsoft.com/office/drawing/2014/main" id="{82763308-0156-BD4B-B106-5DF8180FC9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676275"/>
            <a:ext cx="4064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5">
            <a:extLst>
              <a:ext uri="{FF2B5EF4-FFF2-40B4-BE49-F238E27FC236}">
                <a16:creationId xmlns:a16="http://schemas.microsoft.com/office/drawing/2014/main" id="{E5382A86-FEA9-4D40-8603-CA94FCE5B6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631" y="4218542"/>
            <a:ext cx="44958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1" name="Picture 6">
            <a:extLst>
              <a:ext uri="{FF2B5EF4-FFF2-40B4-BE49-F238E27FC236}">
                <a16:creationId xmlns:a16="http://schemas.microsoft.com/office/drawing/2014/main" id="{8C4304CE-0B34-4E48-B0D2-21E2955CD5D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65625"/>
            <a:ext cx="30988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50BE64-6E63-7441-995E-BAF8B1116C61}"/>
              </a:ext>
            </a:extLst>
          </p:cNvPr>
          <p:cNvSpPr txBox="1"/>
          <p:nvPr/>
        </p:nvSpPr>
        <p:spPr>
          <a:xfrm>
            <a:off x="1524000" y="3804205"/>
            <a:ext cx="1098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Anemone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61A58A-365A-AD49-B5D6-13165A45E5C0}"/>
              </a:ext>
            </a:extLst>
          </p:cNvPr>
          <p:cNvSpPr txBox="1"/>
          <p:nvPr/>
        </p:nvSpPr>
        <p:spPr>
          <a:xfrm>
            <a:off x="6629400" y="3614738"/>
            <a:ext cx="668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994276-2303-9D45-901F-27343D2F0EB1}"/>
              </a:ext>
            </a:extLst>
          </p:cNvPr>
          <p:cNvSpPr txBox="1"/>
          <p:nvPr/>
        </p:nvSpPr>
        <p:spPr>
          <a:xfrm>
            <a:off x="429033" y="5157826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Jelly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3A347-E4C5-2841-8E1F-A67CCB3DE6DC}"/>
              </a:ext>
            </a:extLst>
          </p:cNvPr>
          <p:cNvSpPr txBox="1"/>
          <p:nvPr/>
        </p:nvSpPr>
        <p:spPr>
          <a:xfrm>
            <a:off x="10501313" y="4714875"/>
            <a:ext cx="15105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Siphonophore</a:t>
            </a:r>
          </a:p>
        </p:txBody>
      </p:sp>
    </p:spTree>
    <p:extLst>
      <p:ext uri="{BB962C8B-B14F-4D97-AF65-F5344CB8AC3E}">
        <p14:creationId xmlns:p14="http://schemas.microsoft.com/office/powerpoint/2010/main" val="141175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9922A62-C7B1-2149-8418-E3AA42B210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en-US" dirty="0">
                <a:solidFill>
                  <a:schemeClr val="bg1"/>
                </a:solidFill>
              </a:rPr>
              <a:t>Cnidarians (Phylum Cnidaria)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D46ADD63-DE53-C64F-919D-838F4EB6984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14300" y="1571625"/>
            <a:ext cx="10248900" cy="50577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Basic characteristics:</a:t>
            </a:r>
          </a:p>
          <a:p>
            <a:pPr lvl="1" eaLnBrk="1" hangingPunct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u="sng" dirty="0">
                <a:solidFill>
                  <a:schemeClr val="bg1"/>
                </a:solidFill>
              </a:rPr>
              <a:t>Radial</a:t>
            </a:r>
            <a:r>
              <a:rPr lang="en-US" altLang="en-US" sz="2800" dirty="0">
                <a:solidFill>
                  <a:schemeClr val="bg1"/>
                </a:solidFill>
              </a:rPr>
              <a:t> symmetry</a:t>
            </a:r>
          </a:p>
          <a:p>
            <a:pPr lvl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2800" u="sng" dirty="0">
                <a:solidFill>
                  <a:schemeClr val="bg1"/>
                </a:solidFill>
              </a:rPr>
              <a:t>Two tissue layers, no organs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800" i="1" u="sng" dirty="0">
                <a:solidFill>
                  <a:schemeClr val="bg1"/>
                </a:solidFill>
              </a:rPr>
              <a:t>Epidermis</a:t>
            </a:r>
            <a:r>
              <a:rPr lang="en-US" altLang="en-US" sz="2800" dirty="0">
                <a:solidFill>
                  <a:schemeClr val="bg1"/>
                </a:solidFill>
              </a:rPr>
              <a:t> covers body surface </a:t>
            </a:r>
          </a:p>
          <a:p>
            <a:pPr lvl="2">
              <a:lnSpc>
                <a:spcPct val="80000"/>
              </a:lnSpc>
              <a:defRPr/>
            </a:pPr>
            <a:r>
              <a:rPr lang="en-US" altLang="en-US" sz="2800" i="1" u="sng" dirty="0">
                <a:solidFill>
                  <a:schemeClr val="bg1"/>
                </a:solidFill>
              </a:rPr>
              <a:t>Gastrodermis</a:t>
            </a:r>
            <a:r>
              <a:rPr lang="en-US" altLang="en-US" sz="2800" dirty="0">
                <a:solidFill>
                  <a:schemeClr val="bg1"/>
                </a:solidFill>
              </a:rPr>
              <a:t> lines internal body cavity; specialized for digestion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i="1" u="sng" dirty="0">
                <a:solidFill>
                  <a:schemeClr val="bg1"/>
                </a:solidFill>
              </a:rPr>
              <a:t>Nematocysts</a:t>
            </a:r>
            <a:r>
              <a:rPr lang="en-US" sz="3600" dirty="0">
                <a:solidFill>
                  <a:schemeClr val="bg1"/>
                </a:solidFill>
              </a:rPr>
              <a:t> (stinging cells) within specialized cells (</a:t>
            </a:r>
            <a:r>
              <a:rPr lang="en-US" sz="3600" i="1" dirty="0">
                <a:solidFill>
                  <a:schemeClr val="bg1"/>
                </a:solidFill>
              </a:rPr>
              <a:t>cnidocytes</a:t>
            </a:r>
            <a:r>
              <a:rPr lang="en-US" sz="3600" dirty="0">
                <a:solidFill>
                  <a:schemeClr val="bg1"/>
                </a:solidFill>
              </a:rPr>
              <a:t>) on tentacles. Used for </a:t>
            </a:r>
            <a:r>
              <a:rPr lang="en-US" sz="3600" u="sng" dirty="0">
                <a:solidFill>
                  <a:schemeClr val="bg1"/>
                </a:solidFill>
              </a:rPr>
              <a:t>protection and feeding 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u="sng" dirty="0">
                <a:solidFill>
                  <a:schemeClr val="bg1"/>
                </a:solidFill>
              </a:rPr>
              <a:t>Digestive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600" u="sng" dirty="0">
                <a:solidFill>
                  <a:schemeClr val="bg1"/>
                </a:solidFill>
              </a:rPr>
              <a:t>system is incomplete </a:t>
            </a:r>
            <a:r>
              <a:rPr lang="en-US" sz="3600" dirty="0">
                <a:solidFill>
                  <a:schemeClr val="bg1"/>
                </a:solidFill>
              </a:rPr>
              <a:t>(sac-like with </a:t>
            </a:r>
            <a:r>
              <a:rPr lang="en-US" sz="3600" u="sng" dirty="0">
                <a:solidFill>
                  <a:schemeClr val="bg1"/>
                </a:solidFill>
              </a:rPr>
              <a:t>mouth only)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u="sng" dirty="0">
                <a:solidFill>
                  <a:schemeClr val="bg1"/>
                </a:solidFill>
              </a:rPr>
              <a:t>Nerve net </a:t>
            </a:r>
            <a:r>
              <a:rPr lang="en-US" sz="3600" dirty="0">
                <a:solidFill>
                  <a:schemeClr val="bg1"/>
                </a:solidFill>
              </a:rPr>
              <a:t>throughout body coordinates movements</a:t>
            </a:r>
          </a:p>
          <a:p>
            <a:pPr lvl="1">
              <a:buFont typeface="Tahoma" charset="0"/>
              <a:buChar char="–"/>
              <a:defRPr/>
            </a:pPr>
            <a:r>
              <a:rPr lang="en-US" sz="3600" dirty="0">
                <a:solidFill>
                  <a:schemeClr val="bg1"/>
                </a:solidFill>
              </a:rPr>
              <a:t>Have </a:t>
            </a:r>
            <a:r>
              <a:rPr lang="en-US" sz="3600" u="sng" dirty="0">
                <a:solidFill>
                  <a:schemeClr val="bg1"/>
                </a:solidFill>
              </a:rPr>
              <a:t>light sensing cells, </a:t>
            </a:r>
            <a:r>
              <a:rPr lang="en-US" sz="3600" dirty="0">
                <a:solidFill>
                  <a:schemeClr val="bg1"/>
                </a:solidFill>
              </a:rPr>
              <a:t>but </a:t>
            </a:r>
            <a:r>
              <a:rPr lang="en-US" sz="3600" u="sng" dirty="0">
                <a:solidFill>
                  <a:schemeClr val="bg1"/>
                </a:solidFill>
              </a:rPr>
              <a:t>no eyes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dirty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altLang="en-US" sz="20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267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 descr="cas24204_07_06.jpg">
            <a:extLst>
              <a:ext uri="{FF2B5EF4-FFF2-40B4-BE49-F238E27FC236}">
                <a16:creationId xmlns:a16="http://schemas.microsoft.com/office/drawing/2014/main" id="{43D57A0C-DFDF-BF41-B05D-C3953D521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142" y="914402"/>
            <a:ext cx="6574198" cy="4697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624205-7AF4-C640-9DEB-2602646EED03}"/>
              </a:ext>
            </a:extLst>
          </p:cNvPr>
          <p:cNvSpPr txBox="1"/>
          <p:nvPr/>
        </p:nvSpPr>
        <p:spPr>
          <a:xfrm>
            <a:off x="182880" y="1062990"/>
            <a:ext cx="4903470" cy="5521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altLang="en-US" sz="3200" b="1" u="sng" dirty="0">
                <a:solidFill>
                  <a:schemeClr val="bg1"/>
                </a:solidFill>
              </a:rPr>
              <a:t>Medusa</a:t>
            </a:r>
            <a:r>
              <a:rPr lang="en-US" altLang="en-US" sz="3200" dirty="0">
                <a:solidFill>
                  <a:schemeClr val="bg1"/>
                </a:solidFill>
              </a:rPr>
              <a:t> – </a:t>
            </a:r>
            <a:r>
              <a:rPr lang="en-US" altLang="en-US" sz="3200" u="sng" dirty="0">
                <a:solidFill>
                  <a:schemeClr val="bg1"/>
                </a:solidFill>
              </a:rPr>
              <a:t>free-swimming </a:t>
            </a:r>
            <a:r>
              <a:rPr lang="en-US" altLang="en-US" sz="3200" dirty="0">
                <a:solidFill>
                  <a:schemeClr val="bg1"/>
                </a:solidFill>
              </a:rPr>
              <a:t>form that is transported by water currents, mouth with surrounding tentacles positioned downwards</a:t>
            </a:r>
          </a:p>
          <a:p>
            <a:pPr lvl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3200" b="1" u="sng" dirty="0">
                <a:solidFill>
                  <a:schemeClr val="bg1"/>
                </a:solidFill>
              </a:rPr>
              <a:t>Polyp</a:t>
            </a:r>
            <a:r>
              <a:rPr lang="en-US" altLang="en-US" sz="3200" b="1" dirty="0">
                <a:solidFill>
                  <a:schemeClr val="bg1"/>
                </a:solidFill>
              </a:rPr>
              <a:t> </a:t>
            </a:r>
            <a:r>
              <a:rPr lang="en-US" altLang="en-US" sz="3200" dirty="0">
                <a:solidFill>
                  <a:schemeClr val="bg1"/>
                </a:solidFill>
              </a:rPr>
              <a:t>– </a:t>
            </a:r>
            <a:r>
              <a:rPr lang="en-US" altLang="en-US" sz="3200" u="sng" dirty="0">
                <a:solidFill>
                  <a:schemeClr val="bg1"/>
                </a:solidFill>
              </a:rPr>
              <a:t>attached form </a:t>
            </a:r>
            <a:r>
              <a:rPr lang="en-US" altLang="en-US" sz="3200" dirty="0">
                <a:solidFill>
                  <a:schemeClr val="bg1"/>
                </a:solidFill>
              </a:rPr>
              <a:t>with mouth and tentacles positioned upwards</a:t>
            </a:r>
          </a:p>
          <a:p>
            <a:pPr lvl="1">
              <a:lnSpc>
                <a:spcPct val="80000"/>
              </a:lnSpc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All cnidarians go through both phases in their life cycle. </a:t>
            </a:r>
          </a:p>
          <a:p>
            <a:pPr lvl="1">
              <a:lnSpc>
                <a:spcPct val="80000"/>
              </a:lnSpc>
              <a:buFont typeface="Tahoma" charset="0"/>
              <a:buChar char="–"/>
              <a:defRPr/>
            </a:pPr>
            <a:endParaRPr lang="en-US" altLang="en-US" sz="3200" dirty="0">
              <a:solidFill>
                <a:schemeClr val="bg1"/>
              </a:solidFill>
            </a:endParaRPr>
          </a:p>
          <a:p>
            <a:endParaRPr lang="en-US" sz="20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A7FD6C-095D-1C45-AA4E-DAE528F729BB}"/>
              </a:ext>
            </a:extLst>
          </p:cNvPr>
          <p:cNvSpPr txBox="1"/>
          <p:nvPr/>
        </p:nvSpPr>
        <p:spPr>
          <a:xfrm>
            <a:off x="777240" y="182880"/>
            <a:ext cx="45129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Cnidarian Body Forms: </a:t>
            </a:r>
          </a:p>
        </p:txBody>
      </p:sp>
    </p:spTree>
    <p:extLst>
      <p:ext uri="{BB962C8B-B14F-4D97-AF65-F5344CB8AC3E}">
        <p14:creationId xmlns:p14="http://schemas.microsoft.com/office/powerpoint/2010/main" val="4220431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4C007-B7DC-9743-BEF9-2EB0FB7D71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cas24204_07_08">
            <a:extLst>
              <a:ext uri="{FF2B5EF4-FFF2-40B4-BE49-F238E27FC236}">
                <a16:creationId xmlns:a16="http://schemas.microsoft.com/office/drawing/2014/main" id="{ABE85547-C844-EF45-AAC0-E3CA7676D16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6"/>
            <a:ext cx="10968990" cy="6275704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C8DD3E-50C8-1C49-B555-C583FD50BF36}"/>
              </a:ext>
            </a:extLst>
          </p:cNvPr>
          <p:cNvSpPr/>
          <p:nvPr/>
        </p:nvSpPr>
        <p:spPr>
          <a:xfrm>
            <a:off x="6949723" y="365124"/>
            <a:ext cx="51032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http://www.viewpure.com/d5DpB6ycUDc?ref=bkmk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28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390AB-FFAE-B64D-9D1B-673CFD6FBB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Nematocysts and Cnidocytes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E18B7-001C-E640-A9ED-7B8BEFB40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14160" cy="4351338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Weapons that are used for protection, stunning prey, defense.</a:t>
            </a:r>
          </a:p>
          <a:p>
            <a:r>
              <a:rPr lang="en-US" dirty="0">
                <a:solidFill>
                  <a:schemeClr val="bg1"/>
                </a:solidFill>
              </a:rPr>
              <a:t>Nematocyst- organelle constructed as an explosive harpoon tipped with neurotoxin.</a:t>
            </a:r>
          </a:p>
          <a:p>
            <a:r>
              <a:rPr lang="en-US" dirty="0">
                <a:solidFill>
                  <a:schemeClr val="bg1"/>
                </a:solidFill>
              </a:rPr>
              <a:t>Cnidocyte- Cells containing nematocyst. Located on the tentacles</a:t>
            </a:r>
          </a:p>
          <a:p>
            <a:r>
              <a:rPr lang="en-US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E495C33A-9878-5F45-8C87-2127D0939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2360" y="1460835"/>
            <a:ext cx="4679601" cy="361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4842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A60F7AF-23C9-F54F-A024-387C38A69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altLang="en-US" sz="4800" dirty="0">
                <a:solidFill>
                  <a:schemeClr val="bg1"/>
                </a:solidFill>
              </a:rPr>
              <a:t>Classes of Cnidarians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3F4C7EE6-ACE9-D041-95A3-39E9CB858D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n-US" altLang="en-US" sz="3600" b="1" dirty="0">
                <a:solidFill>
                  <a:schemeClr val="bg1"/>
                </a:solidFill>
              </a:rPr>
              <a:t>	Hydrozoans  (Class Hydrozoa)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dirty="0">
                <a:solidFill>
                  <a:schemeClr val="bg1"/>
                </a:solidFill>
              </a:rPr>
              <a:t>Most consist of colony of polyps, with small reproductive medusae</a:t>
            </a:r>
            <a:endParaRPr lang="en-US" altLang="en-US" sz="3200" i="1" dirty="0">
              <a:solidFill>
                <a:schemeClr val="bg1"/>
              </a:solidFill>
            </a:endParaRP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 </a:t>
            </a:r>
            <a:r>
              <a:rPr lang="en-US" altLang="en-US" sz="3200" b="1" u="sng" dirty="0">
                <a:solidFill>
                  <a:schemeClr val="bg1"/>
                </a:solidFill>
              </a:rPr>
              <a:t>Siphonophores</a:t>
            </a:r>
            <a:r>
              <a:rPr lang="en-US" altLang="en-US" sz="3200" dirty="0">
                <a:solidFill>
                  <a:schemeClr val="bg1"/>
                </a:solidFill>
              </a:rPr>
              <a:t> – hydrozoans that form drifting colonies of polyps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altLang="en-US" sz="3200" i="1" dirty="0">
                <a:solidFill>
                  <a:schemeClr val="bg1"/>
                </a:solidFill>
              </a:rPr>
              <a:t>Portuguese man-of-war </a:t>
            </a:r>
            <a:r>
              <a:rPr lang="en-US" altLang="en-US" sz="3200" dirty="0">
                <a:solidFill>
                  <a:schemeClr val="bg1"/>
                </a:solidFill>
              </a:rPr>
              <a:t>(</a:t>
            </a:r>
            <a:r>
              <a:rPr lang="en-US" altLang="en-US" sz="3200" i="1" dirty="0" err="1">
                <a:solidFill>
                  <a:schemeClr val="bg1"/>
                </a:solidFill>
              </a:rPr>
              <a:t>Physalia</a:t>
            </a:r>
            <a:r>
              <a:rPr lang="en-US" altLang="en-US" sz="3200" i="1" dirty="0">
                <a:solidFill>
                  <a:schemeClr val="bg1"/>
                </a:solidFill>
              </a:rPr>
              <a:t>) – </a:t>
            </a:r>
            <a:r>
              <a:rPr lang="en-US" altLang="en-US" sz="3200" dirty="0">
                <a:solidFill>
                  <a:schemeClr val="bg1"/>
                </a:solidFill>
              </a:rPr>
              <a:t>siphonophore carried by a gas-filled float; some of the polyps with long tentacles armed with stinging nematocysts</a:t>
            </a:r>
          </a:p>
        </p:txBody>
      </p:sp>
      <p:pic>
        <p:nvPicPr>
          <p:cNvPr id="38915" name="Picture 1">
            <a:extLst>
              <a:ext uri="{FF2B5EF4-FFF2-40B4-BE49-F238E27FC236}">
                <a16:creationId xmlns:a16="http://schemas.microsoft.com/office/drawing/2014/main" id="{C01C76E8-AFE4-AF45-B332-C7A34E03F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179388"/>
            <a:ext cx="2489200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362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 descr="cas24204_07_09">
            <a:extLst>
              <a:ext uri="{FF2B5EF4-FFF2-40B4-BE49-F238E27FC236}">
                <a16:creationId xmlns:a16="http://schemas.microsoft.com/office/drawing/2014/main" id="{5ED4C2FE-0FA1-7248-971D-EB2EBBFE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76" y="1346596"/>
            <a:ext cx="6217602" cy="53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TextBox 1">
            <a:extLst>
              <a:ext uri="{FF2B5EF4-FFF2-40B4-BE49-F238E27FC236}">
                <a16:creationId xmlns:a16="http://schemas.microsoft.com/office/drawing/2014/main" id="{C2B21C0A-2B15-BA4A-97B6-F738AEE65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1" y="190501"/>
            <a:ext cx="43973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Portugese Man 0’ War</a:t>
            </a:r>
          </a:p>
        </p:txBody>
      </p:sp>
      <p:pic>
        <p:nvPicPr>
          <p:cNvPr id="39939" name="Picture 1">
            <a:extLst>
              <a:ext uri="{FF2B5EF4-FFF2-40B4-BE49-F238E27FC236}">
                <a16:creationId xmlns:a16="http://schemas.microsoft.com/office/drawing/2014/main" id="{83A3D3A1-27A7-BE4F-8692-4B9FD8FE72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380" y="309820"/>
            <a:ext cx="4368484" cy="6548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E0EA7B-8742-5E4B-98A9-6D8B86E36D01}"/>
              </a:ext>
            </a:extLst>
          </p:cNvPr>
          <p:cNvSpPr txBox="1"/>
          <p:nvPr/>
        </p:nvSpPr>
        <p:spPr>
          <a:xfrm>
            <a:off x="320040" y="845820"/>
            <a:ext cx="5807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Video! http://www.viewpure.com/RRk3VqE9Zoc?ref=search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49477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</TotalTime>
  <Words>388</Words>
  <Application>Microsoft Macintosh PowerPoint</Application>
  <PresentationFormat>Widescreen</PresentationFormat>
  <Paragraphs>63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Calibri Light</vt:lpstr>
      <vt:lpstr>Tahoma</vt:lpstr>
      <vt:lpstr>Office Theme</vt:lpstr>
      <vt:lpstr>Starter Questions: on the Google Classroom</vt:lpstr>
      <vt:lpstr>Phylum Cnidaria: Siphonophores, Jellies, Corals, Anemones</vt:lpstr>
      <vt:lpstr>Phylum Cnidaria</vt:lpstr>
      <vt:lpstr>Cnidarians (Phylum Cnidaria)</vt:lpstr>
      <vt:lpstr>PowerPoint Presentation</vt:lpstr>
      <vt:lpstr>PowerPoint Presentation</vt:lpstr>
      <vt:lpstr>Nematocysts and Cnidocytes</vt:lpstr>
      <vt:lpstr>Classes of Cnidarians</vt:lpstr>
      <vt:lpstr>PowerPoint Presentation</vt:lpstr>
      <vt:lpstr>Class Scyphozoa</vt:lpstr>
      <vt:lpstr>PowerPoint Presentation</vt:lpstr>
      <vt:lpstr>Class Cubozoa</vt:lpstr>
      <vt:lpstr>Anthozoans (Class Anthozoa)</vt:lpstr>
      <vt:lpstr>Assignment: Cnidarian Stings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Starter Questions</dc:title>
  <dc:creator>Microsoft Office User</dc:creator>
  <cp:lastModifiedBy>Microsoft Office User</cp:lastModifiedBy>
  <cp:revision>8</cp:revision>
  <dcterms:created xsi:type="dcterms:W3CDTF">2018-10-10T21:34:05Z</dcterms:created>
  <dcterms:modified xsi:type="dcterms:W3CDTF">2019-10-01T14:56:00Z</dcterms:modified>
</cp:coreProperties>
</file>