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377" r:id="rId2"/>
    <p:sldId id="407" r:id="rId3"/>
    <p:sldId id="408" r:id="rId4"/>
    <p:sldId id="312" r:id="rId5"/>
    <p:sldId id="313" r:id="rId6"/>
    <p:sldId id="353" r:id="rId7"/>
    <p:sldId id="315" r:id="rId8"/>
    <p:sldId id="355" r:id="rId9"/>
    <p:sldId id="404" r:id="rId10"/>
    <p:sldId id="405" r:id="rId11"/>
    <p:sldId id="356" r:id="rId12"/>
    <p:sldId id="317" r:id="rId13"/>
    <p:sldId id="358" r:id="rId14"/>
    <p:sldId id="379" r:id="rId15"/>
    <p:sldId id="380" r:id="rId16"/>
    <p:sldId id="402" r:id="rId17"/>
    <p:sldId id="4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1"/>
    <p:restoredTop sz="94576"/>
  </p:normalViewPr>
  <p:slideViewPr>
    <p:cSldViewPr snapToGrid="0" snapToObjects="1">
      <p:cViewPr varScale="1">
        <p:scale>
          <a:sx n="113" d="100"/>
          <a:sy n="113" d="100"/>
        </p:scale>
        <p:origin x="19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C4EC9-CB1E-B14F-8B66-02748BDB9978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77266-72BF-4D4A-A052-DE65CF5EB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0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708CFF9D-2A19-3742-9A60-C2F750E1FF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EC3147F0-B49C-A14C-8659-985110DEAA2B}" type="slidenum">
              <a:rPr lang="en-US" altLang="en-US" smtClean="0"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pPr/>
              <a:t>9</a:t>
            </a:fld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BB8D117-F0AE-4044-BB6D-56C6BD549B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D854593-08ED-514A-9E74-C0838C057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624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580ABC42-3D77-D64F-8B61-716138D763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46FE6AB5-76C1-6B42-9722-F8644FB8A85D}" type="slidenum">
              <a:rPr lang="en-US" altLang="en-US" smtClean="0">
                <a:latin typeface="Arial" panose="020B0604020202020204" pitchFamily="34" charset="0"/>
                <a:ea typeface="ヒラギノ角ゴ Pro W3" panose="020B0300000000000000" pitchFamily="34" charset="-128"/>
                <a:cs typeface="ヒラギノ角ゴ Pro W3" panose="020B0300000000000000" pitchFamily="34" charset="-128"/>
              </a:rPr>
              <a:pPr/>
              <a:t>10</a:t>
            </a:fld>
            <a:endParaRPr lang="en-US" altLang="en-US">
              <a:latin typeface="Arial" panose="020B0604020202020204" pitchFamily="34" charset="0"/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5980038A-6EAA-D241-9C9D-1F8156853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29FC6F21-0B99-3841-AB1D-13F6B11FF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ヒラギノ角ゴ Pro W3" panose="020B0300000000000000" pitchFamily="34" charset="-128"/>
              <a:cs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78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45C1-45DB-9347-ABBB-8D4F397176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279DB-3035-B046-9FEC-6924D41D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6AD1A-0E35-C74A-A075-11AB1F675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95412-AB42-FF48-9F6F-DC340495D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C10FB-8F20-FF4F-BE7D-44761E47B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92B00-5B96-4444-9154-2A99ED5A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80A6E-A412-F240-A745-F71E1C56E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3D30F-B7ED-F74C-BAF3-1FA1E554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C7A96-FF49-0849-AF90-AC25E51E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A5DAE-9D58-844B-91F2-7D45FC70F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3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2EED6F-F3D7-B94C-9179-1293C0CB9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0C161-854A-B346-849B-47543CF6F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368DD-6552-2B41-A7C9-FF4A3F3B5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CD67B-3F33-5F45-ACC0-BD94DB6C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5DD9C-BC7C-DB4F-B6A0-BC71DA22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6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8D95C-9993-474D-93F8-F79DB421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04BA6-24FD-834B-82B2-FE424BEF9A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9A223-B57A-2B4F-A290-BCB3A122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4F22B-B8C8-204B-8217-9D1F10BE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CF4C3-98FE-F845-9F27-042063F72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2030-A62C-B84E-B472-D6D06579D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FC8DF-0A09-AA47-90F9-746C64953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18CD-7DE8-8447-87DA-ABE6125F1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DE225-380E-964E-BDBA-EA8D6CA1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94D95-F654-AE49-B286-AD46AA14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BAFB-733C-F046-8614-0DDD98AA3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FC408-F394-084C-9238-2D81A3043A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34B268-8663-3B40-983F-3EEB3EFAD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89697-3FFE-564F-A8E2-F01F5700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C74D8-E8F9-7C48-AA4D-88080D346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46D99-B9F9-1546-BC8A-73B8CFD3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5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8DCA8-155A-714F-BE40-AAD0755E6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A76B-07E0-D842-9DE2-7AAE2FAD7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0211B-6396-C14A-BB41-FEE704F13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6317B4-3B0B-284A-A507-56984BE59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D8B8F-3959-8C45-8E23-AB5C4A292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FDBB6-2A5D-F943-A3D6-97A6EAD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25C25B-3032-614F-A337-BC7BE216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EEA4D7-E024-C24D-9400-6B2C60E5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7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0FD9-FA85-9349-8EC7-05918B0C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F0D6E0-9BE5-F849-9967-576C34FA1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D2D525-0355-EE4E-B1CF-13AB957B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2CCFA-EA91-C94B-8821-D680CFC1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67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9EEA8-135C-8C43-83FF-618B22B5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18F3D5-A158-C745-B1CC-CC32721BB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F4BA5-264A-DF43-B9A8-F009A6872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DACB-158E-F64B-B9E7-2E99EF3C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8A3EF-D0EA-D246-968E-59BC77CC6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102CC-2DC2-9440-B416-5CCE4445A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4CB3C-D023-5749-AB0D-1125B576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0712FF-0187-464D-92A6-5FD8CE7D4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A40DB-F679-274D-ABEB-0DA7C944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9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ECD05-651F-B543-9E73-266172E90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8FBD1-08EE-4748-89C3-BC7BC4BEC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792BC2-3250-564F-8E13-2F5493ADD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7EE80-FE4F-1E4C-8B03-7248DDAF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F1558-4A4C-6443-BC3A-E0AEC0B6F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02986-B389-3D40-8EA9-442FCC87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9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12D18-7E59-6642-A943-5ADE4326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B8A6A3-F2BA-7D41-B49D-3325CB681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9A7C3-28DD-C145-ABA0-2ACFE7EEF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0BBC-41DB-1343-B658-25FB9098BE0D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4A021-2DB2-E54B-A2E9-A988F719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D2FA7-8418-CB43-B932-8676B09D6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1ACCB-7C18-D743-836F-28B3B982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bs.org/video/gross-science-sea-cucumber-evisceration/" TargetMode="External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viewpure.com/_u6lJ7EEzak?ref=bkm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afeshare.tv/x/ss582341702afb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BB9CF-46C0-E149-B571-493223DD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292100"/>
            <a:ext cx="9424987" cy="698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Starter Questions: Google classroom (get your computer)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62BC5-85C9-294E-B2B3-B97561992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271588"/>
            <a:ext cx="9667875" cy="51292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What are </a:t>
            </a:r>
            <a:r>
              <a:rPr lang="en-US" sz="3600" dirty="0" err="1">
                <a:solidFill>
                  <a:schemeClr val="bg1"/>
                </a:solidFill>
              </a:rPr>
              <a:t>zooxanthellae</a:t>
            </a:r>
            <a:r>
              <a:rPr lang="en-US" sz="3600" dirty="0">
                <a:solidFill>
                  <a:schemeClr val="bg1"/>
                </a:solidFill>
              </a:rPr>
              <a:t>?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Symbiotic algae that live in the bodies of corals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What are coral reefs made by and from? (Body form and anatomical structure)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Polyps, skeletons</a:t>
            </a:r>
          </a:p>
          <a:p>
            <a:pPr>
              <a:defRPr/>
            </a:pPr>
            <a:r>
              <a:rPr lang="en-US" sz="3600" dirty="0">
                <a:solidFill>
                  <a:schemeClr val="bg1"/>
                </a:solidFill>
              </a:rPr>
              <a:t>Which cnidarian body form is sessile?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Polyp</a:t>
            </a:r>
          </a:p>
          <a:p>
            <a:pPr marL="457200" lvl="1" indent="0">
              <a:buNone/>
              <a:defRPr/>
            </a:pPr>
            <a:r>
              <a:rPr lang="en-US" sz="3200" dirty="0">
                <a:solidFill>
                  <a:schemeClr val="bg1"/>
                </a:solidFill>
              </a:rPr>
              <a:t>Back to poriferans: what is an osculum? </a:t>
            </a:r>
          </a:p>
          <a:p>
            <a:pPr marL="457200" lvl="1" indent="0">
              <a:buNone/>
              <a:defRPr/>
            </a:pPr>
            <a:r>
              <a:rPr lang="en-US" sz="3200" dirty="0">
                <a:solidFill>
                  <a:schemeClr val="bg1"/>
                </a:solidFill>
              </a:rPr>
              <a:t>	opening that water flows out of </a:t>
            </a:r>
          </a:p>
        </p:txBody>
      </p:sp>
    </p:spTree>
    <p:extLst>
      <p:ext uri="{BB962C8B-B14F-4D97-AF65-F5344CB8AC3E}">
        <p14:creationId xmlns:p14="http://schemas.microsoft.com/office/powerpoint/2010/main" val="191721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D0E12E00-4EA9-1340-A4C1-F5BBDA2973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/>
          </a:p>
        </p:txBody>
      </p:sp>
      <p:pic>
        <p:nvPicPr>
          <p:cNvPr id="69634" name="Picture 4" descr="keyhole-sand-dollar">
            <a:extLst>
              <a:ext uri="{FF2B5EF4-FFF2-40B4-BE49-F238E27FC236}">
                <a16:creationId xmlns:a16="http://schemas.microsoft.com/office/drawing/2014/main" id="{77B06A5C-C816-4C4C-8FBB-DEC65EBAC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5" descr="img0">
            <a:extLst>
              <a:ext uri="{FF2B5EF4-FFF2-40B4-BE49-F238E27FC236}">
                <a16:creationId xmlns:a16="http://schemas.microsoft.com/office/drawing/2014/main" id="{CDEE7367-42CA-AB4E-9E46-482C3D8E0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3429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7" descr="sanddollars7Lg">
            <a:extLst>
              <a:ext uri="{FF2B5EF4-FFF2-40B4-BE49-F238E27FC236}">
                <a16:creationId xmlns:a16="http://schemas.microsoft.com/office/drawing/2014/main" id="{C9A0DDAE-6CD5-B444-828E-A5FD1653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1"/>
            <a:ext cx="38862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8" descr="sand_dollar">
            <a:extLst>
              <a:ext uri="{FF2B5EF4-FFF2-40B4-BE49-F238E27FC236}">
                <a16:creationId xmlns:a16="http://schemas.microsoft.com/office/drawing/2014/main" id="{0D223DE5-E5C3-6C4D-ABF3-91C36956D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396240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9" descr="674px-SandDollar2">
            <a:extLst>
              <a:ext uri="{FF2B5EF4-FFF2-40B4-BE49-F238E27FC236}">
                <a16:creationId xmlns:a16="http://schemas.microsoft.com/office/drawing/2014/main" id="{CAD5EB00-C146-C745-AA74-EAEF92A6A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3657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74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 descr="cas24204_07_48">
            <a:extLst>
              <a:ext uri="{FF2B5EF4-FFF2-40B4-BE49-F238E27FC236}">
                <a16:creationId xmlns:a16="http://schemas.microsoft.com/office/drawing/2014/main" id="{1A183729-7E93-7C4D-B9FD-E78DE6333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692150"/>
            <a:ext cx="7265988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350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75243F3E-B3A3-0B41-AF2B-27E184E96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Echinoderms: Class Holothuroidea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21BFBBB-BD4F-BC42-B1EF-D03F06BD9D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2913" y="1371600"/>
            <a:ext cx="9767887" cy="5334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Sea cucumbers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Worm-like, with mouth and anus on opposite ends and five rows of tube feet restricted to one side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Still radially symmetrical (even if superficially appearing to have bilateral symmetry)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Skin embedded with calcareous </a:t>
            </a:r>
            <a:r>
              <a:rPr lang="en-US" altLang="en-US" sz="3200" i="1" dirty="0">
                <a:solidFill>
                  <a:schemeClr val="bg1"/>
                </a:solidFill>
              </a:rPr>
              <a:t>spicules</a:t>
            </a:r>
            <a:r>
              <a:rPr lang="en-US" altLang="en-US" sz="3200" dirty="0">
                <a:solidFill>
                  <a:schemeClr val="bg1"/>
                </a:solidFill>
              </a:rPr>
              <a:t>, no spines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Benthic, scavenging detritovores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Evisceration</a:t>
            </a:r>
            <a:r>
              <a:rPr lang="en-US" altLang="en-US" sz="3200" dirty="0">
                <a:solidFill>
                  <a:schemeClr val="bg1"/>
                </a:solidFill>
              </a:rPr>
              <a:t> - expulsion of the internal organs when disturbed; internal organs regenerate back.</a:t>
            </a:r>
          </a:p>
        </p:txBody>
      </p:sp>
    </p:spTree>
    <p:extLst>
      <p:ext uri="{BB962C8B-B14F-4D97-AF65-F5344CB8AC3E}">
        <p14:creationId xmlns:p14="http://schemas.microsoft.com/office/powerpoint/2010/main" val="300026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cas24204_07_49">
            <a:extLst>
              <a:ext uri="{FF2B5EF4-FFF2-40B4-BE49-F238E27FC236}">
                <a16:creationId xmlns:a16="http://schemas.microsoft.com/office/drawing/2014/main" id="{23495B2B-66B1-2846-B66C-C22FC3524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457200"/>
            <a:ext cx="32972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1">
            <a:extLst>
              <a:ext uri="{FF2B5EF4-FFF2-40B4-BE49-F238E27FC236}">
                <a16:creationId xmlns:a16="http://schemas.microsoft.com/office/drawing/2014/main" id="{97CFCE02-EEE7-054B-A330-055614BF39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50875"/>
            <a:ext cx="34925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Box 2">
            <a:extLst>
              <a:ext uri="{FF2B5EF4-FFF2-40B4-BE49-F238E27FC236}">
                <a16:creationId xmlns:a16="http://schemas.microsoft.com/office/drawing/2014/main" id="{DA67A831-9171-D743-A4D2-A52C909BC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1" y="2974975"/>
            <a:ext cx="1469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Evisceration </a:t>
            </a:r>
          </a:p>
        </p:txBody>
      </p:sp>
      <p:pic>
        <p:nvPicPr>
          <p:cNvPr id="73732" name="Picture 3">
            <a:extLst>
              <a:ext uri="{FF2B5EF4-FFF2-40B4-BE49-F238E27FC236}">
                <a16:creationId xmlns:a16="http://schemas.microsoft.com/office/drawing/2014/main" id="{4C8C1108-D82E-D64E-9FD2-AF10D00A1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88" y="2438400"/>
            <a:ext cx="2794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>
            <a:extLst>
              <a:ext uri="{FF2B5EF4-FFF2-40B4-BE49-F238E27FC236}">
                <a16:creationId xmlns:a16="http://schemas.microsoft.com/office/drawing/2014/main" id="{8ABFB85F-7495-6640-A180-3F9A97E61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3849689"/>
            <a:ext cx="362426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5">
            <a:extLst>
              <a:ext uri="{FF2B5EF4-FFF2-40B4-BE49-F238E27FC236}">
                <a16:creationId xmlns:a16="http://schemas.microsoft.com/office/drawing/2014/main" id="{343CB322-7390-384C-80F3-B7D27FF5A2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800601"/>
            <a:ext cx="4343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2F36A0-0D0D-D84D-8EB3-148423182532}"/>
              </a:ext>
            </a:extLst>
          </p:cNvPr>
          <p:cNvSpPr txBox="1"/>
          <p:nvPr/>
        </p:nvSpPr>
        <p:spPr>
          <a:xfrm>
            <a:off x="342900" y="3286125"/>
            <a:ext cx="1878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8"/>
              </a:rPr>
              <a:t>Evisceration video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06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2760845-FB18-3843-AFEA-882B4F3EA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0779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Echinoderms: </a:t>
            </a:r>
            <a:r>
              <a:rPr lang="en-US" altLang="en-US" b="1" dirty="0">
                <a:solidFill>
                  <a:schemeClr val="bg1"/>
                </a:solidFill>
              </a:rPr>
              <a:t>Class </a:t>
            </a:r>
            <a:r>
              <a:rPr lang="en-US" altLang="en-US" b="1" dirty="0" err="1">
                <a:solidFill>
                  <a:schemeClr val="bg1"/>
                </a:solidFill>
              </a:rPr>
              <a:t>Crinoidea</a:t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001D9CF-E20F-C443-A984-8F7431E20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solidFill>
                  <a:schemeClr val="bg1"/>
                </a:solidFill>
              </a:rPr>
              <a:t>Crinoids: </a:t>
            </a:r>
            <a:r>
              <a:rPr lang="en-US" altLang="en-US" sz="3600" i="1" dirty="0">
                <a:solidFill>
                  <a:schemeClr val="bg1"/>
                </a:solidFill>
              </a:rPr>
              <a:t>Sea lilies </a:t>
            </a:r>
            <a:r>
              <a:rPr lang="en-US" altLang="en-US" sz="3600" dirty="0">
                <a:solidFill>
                  <a:schemeClr val="bg1"/>
                </a:solidFill>
              </a:rPr>
              <a:t>live attached in deep water, </a:t>
            </a:r>
            <a:r>
              <a:rPr lang="en-US" altLang="en-US" sz="3600" i="1" dirty="0">
                <a:solidFill>
                  <a:schemeClr val="bg1"/>
                </a:solidFill>
              </a:rPr>
              <a:t>feather stars</a:t>
            </a:r>
            <a:r>
              <a:rPr lang="en-US" altLang="en-US" sz="3600" dirty="0">
                <a:solidFill>
                  <a:schemeClr val="bg1"/>
                </a:solidFill>
              </a:rPr>
              <a:t> crawl on the bottom and live mostly in shallow-water coral reefs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Five or more arms that branch out for suspension feeding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Mostly in deep water but many inhabit coral reefs in the tropics</a:t>
            </a:r>
          </a:p>
        </p:txBody>
      </p:sp>
    </p:spTree>
    <p:extLst>
      <p:ext uri="{BB962C8B-B14F-4D97-AF65-F5344CB8AC3E}">
        <p14:creationId xmlns:p14="http://schemas.microsoft.com/office/powerpoint/2010/main" val="3871708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4" descr="cas24204_07_50">
            <a:extLst>
              <a:ext uri="{FF2B5EF4-FFF2-40B4-BE49-F238E27FC236}">
                <a16:creationId xmlns:a16="http://schemas.microsoft.com/office/drawing/2014/main" id="{19ED5A70-A03B-1F44-ABBE-955794115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74714"/>
            <a:ext cx="3322638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TextBox 1">
            <a:extLst>
              <a:ext uri="{FF2B5EF4-FFF2-40B4-BE49-F238E27FC236}">
                <a16:creationId xmlns:a16="http://schemas.microsoft.com/office/drawing/2014/main" id="{1BEAF0DC-5FCD-0344-99C2-A56BA40EC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495" y="3871913"/>
            <a:ext cx="24911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VIDEO</a:t>
            </a:r>
            <a:r>
              <a:rPr lang="en-US" altLang="en-US" sz="1800" dirty="0">
                <a:solidFill>
                  <a:schemeClr val="bg1"/>
                </a:solidFill>
              </a:rPr>
              <a:t>!!!</a:t>
            </a:r>
          </a:p>
        </p:txBody>
      </p:sp>
      <p:pic>
        <p:nvPicPr>
          <p:cNvPr id="75779" name="Picture 3">
            <a:extLst>
              <a:ext uri="{FF2B5EF4-FFF2-40B4-BE49-F238E27FC236}">
                <a16:creationId xmlns:a16="http://schemas.microsoft.com/office/drawing/2014/main" id="{6D0B6466-15AC-304C-B935-56B02ECE4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533401"/>
            <a:ext cx="38576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Picture 4">
            <a:extLst>
              <a:ext uri="{FF2B5EF4-FFF2-40B4-BE49-F238E27FC236}">
                <a16:creationId xmlns:a16="http://schemas.microsoft.com/office/drawing/2014/main" id="{E78B5E22-DF8A-7D45-B985-E7405595C4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71913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1">
            <a:extLst>
              <a:ext uri="{FF2B5EF4-FFF2-40B4-BE49-F238E27FC236}">
                <a16:creationId xmlns:a16="http://schemas.microsoft.com/office/drawing/2014/main" id="{AA70C9A2-BB9D-F34D-A9AF-D95937EED5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63" y="3479800"/>
            <a:ext cx="31623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69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94407E9-8D11-DF49-A3CD-64A60CB32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Types of Echinoderms: Class </a:t>
            </a:r>
            <a:r>
              <a:rPr lang="en-US" dirty="0" err="1">
                <a:solidFill>
                  <a:schemeClr val="bg1"/>
                </a:solidFill>
              </a:rPr>
              <a:t>Ophiuroidea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A199220-79EA-8449-A438-E5E62B12EC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55800" y="1371600"/>
            <a:ext cx="8229600" cy="4114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b="1" dirty="0">
                <a:solidFill>
                  <a:schemeClr val="bg1"/>
                </a:solidFill>
              </a:rPr>
              <a:t>Brittle Stars and Basket stars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chemeClr val="bg1"/>
                </a:solidFill>
              </a:rPr>
              <a:t>Central disc surrounded by thin, flexible arms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Internal organs are restricted to the central disc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Tube feet without suckers used for feeding on detritus and small animals</a:t>
            </a:r>
          </a:p>
          <a:p>
            <a:pPr lvl="1" eaLnBrk="1" hangingPunct="1">
              <a:buFont typeface="Tahoma" charset="0"/>
              <a:buNone/>
              <a:defRPr/>
            </a:pP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6803" name="Picture 1">
            <a:extLst>
              <a:ext uri="{FF2B5EF4-FFF2-40B4-BE49-F238E27FC236}">
                <a16:creationId xmlns:a16="http://schemas.microsoft.com/office/drawing/2014/main" id="{D877CC4C-89DB-1C47-A7EE-A47C1F693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4381500"/>
            <a:ext cx="2997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2">
            <a:extLst>
              <a:ext uri="{FF2B5EF4-FFF2-40B4-BE49-F238E27FC236}">
                <a16:creationId xmlns:a16="http://schemas.microsoft.com/office/drawing/2014/main" id="{F1FCA488-5228-784B-9542-D68A95E5A9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762500"/>
            <a:ext cx="2667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3">
            <a:extLst>
              <a:ext uri="{FF2B5EF4-FFF2-40B4-BE49-F238E27FC236}">
                <a16:creationId xmlns:a16="http://schemas.microsoft.com/office/drawing/2014/main" id="{A11CAB3E-AD33-A047-8DF8-E6D0EA44C8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4564063"/>
            <a:ext cx="327660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28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77453-FA9F-FE41-B9E2-33ECBE67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Echinoderm video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16D5E-B30B-F342-8255-87C1BA7F9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answers from the video on your note guide</a:t>
            </a:r>
          </a:p>
          <a:p>
            <a:r>
              <a:rPr lang="en-US" dirty="0"/>
              <a:t>Assignment: Echinoderm packet on Google doc</a:t>
            </a:r>
          </a:p>
          <a:p>
            <a:r>
              <a:rPr lang="en-US" dirty="0"/>
              <a:t>Assignment: </a:t>
            </a:r>
            <a:r>
              <a:rPr lang="en-US" dirty="0" err="1"/>
              <a:t>Echinoblog</a:t>
            </a:r>
            <a:r>
              <a:rPr lang="en-US" dirty="0"/>
              <a:t> evaluation</a:t>
            </a:r>
          </a:p>
          <a:p>
            <a:endParaRPr lang="en-US" dirty="0"/>
          </a:p>
          <a:p>
            <a:r>
              <a:rPr lang="en-US" dirty="0"/>
              <a:t>Due Tuesday 10/15</a:t>
            </a:r>
          </a:p>
        </p:txBody>
      </p:sp>
    </p:spTree>
    <p:extLst>
      <p:ext uri="{BB962C8B-B14F-4D97-AF65-F5344CB8AC3E}">
        <p14:creationId xmlns:p14="http://schemas.microsoft.com/office/powerpoint/2010/main" val="2321608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EC503-A244-4D40-AF19-635EC867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00615-BDF5-9E4B-BDE2-F8D0CE3BA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work for this unit is due next Wednesday 10/16 end of day. (The quarter ends Friday 10/25)</a:t>
            </a:r>
          </a:p>
          <a:p>
            <a:r>
              <a:rPr lang="en-US" dirty="0"/>
              <a:t>If you have not paid your fee, please go do so. ($15 on Skyward or to the office, tell them it is for Marine Biology). </a:t>
            </a:r>
          </a:p>
        </p:txBody>
      </p:sp>
    </p:spTree>
    <p:extLst>
      <p:ext uri="{BB962C8B-B14F-4D97-AF65-F5344CB8AC3E}">
        <p14:creationId xmlns:p14="http://schemas.microsoft.com/office/powerpoint/2010/main" val="325204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5D78-A229-3F4C-80AA-5B08A16BF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70881"/>
          </a:xfrm>
        </p:spPr>
        <p:txBody>
          <a:bodyPr/>
          <a:lstStyle/>
          <a:p>
            <a:r>
              <a:rPr lang="en-US" dirty="0"/>
              <a:t>Phylum Echinodermata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51513-D2A4-3A4A-A4F2-3CDCBF270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28863"/>
            <a:ext cx="9144000" cy="1655762"/>
          </a:xfrm>
        </p:spPr>
        <p:txBody>
          <a:bodyPr/>
          <a:lstStyle/>
          <a:p>
            <a:r>
              <a:rPr lang="en-US" dirty="0"/>
              <a:t>Spiny-skinned marine invertebrates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B15EF1-CEA4-0242-BD65-583C983995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021" y="2987323"/>
            <a:ext cx="5531556" cy="37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DD65E5C-BC0E-3E44-80F9-3DDED28D1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Echinoderms (Phylum Echinodermata)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DF7483E-B6E2-1B4C-A294-ABBF65700B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Basic characteristics</a:t>
            </a:r>
            <a:r>
              <a:rPr lang="en-US" altLang="en-US" sz="3200" dirty="0">
                <a:solidFill>
                  <a:schemeClr val="bg1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 err="1">
                <a:solidFill>
                  <a:schemeClr val="bg1"/>
                </a:solidFill>
              </a:rPr>
              <a:t>Pentamerous</a:t>
            </a:r>
            <a:r>
              <a:rPr lang="en-US" altLang="en-US" sz="3200" dirty="0">
                <a:solidFill>
                  <a:schemeClr val="bg1"/>
                </a:solidFill>
              </a:rPr>
              <a:t> (based on five parts) radial symmetry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Water vascular system </a:t>
            </a:r>
            <a:r>
              <a:rPr lang="en-US" altLang="en-US" sz="3200" dirty="0">
                <a:solidFill>
                  <a:schemeClr val="bg1"/>
                </a:solidFill>
              </a:rPr>
              <a:t>with </a:t>
            </a:r>
            <a:r>
              <a:rPr lang="en-US" altLang="en-US" sz="3200" i="1" dirty="0">
                <a:solidFill>
                  <a:schemeClr val="bg1"/>
                </a:solidFill>
              </a:rPr>
              <a:t>tube feet </a:t>
            </a:r>
            <a:r>
              <a:rPr lang="en-US" altLang="en-US" sz="3200" dirty="0">
                <a:solidFill>
                  <a:schemeClr val="bg1"/>
                </a:solidFill>
              </a:rPr>
              <a:t>for locomotion and feeding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Skin gills for respiration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Nervous system is decentralized: brain is absent, no head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Exoskeleton; bony plates embedded in skin.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Many can easily regenerate lost body parts</a:t>
            </a:r>
          </a:p>
        </p:txBody>
      </p:sp>
    </p:spTree>
    <p:extLst>
      <p:ext uri="{BB962C8B-B14F-4D97-AF65-F5344CB8AC3E}">
        <p14:creationId xmlns:p14="http://schemas.microsoft.com/office/powerpoint/2010/main" val="322310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D35B2A6-B5E0-834D-B8A1-E4B1923C0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4800" b="1" dirty="0">
                <a:solidFill>
                  <a:schemeClr val="bg1"/>
                </a:solidFill>
              </a:rPr>
              <a:t>Types of Echinoderms: Class Asteroidea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40527BC-86C2-F144-B631-03F87317E8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1371600"/>
            <a:ext cx="9696450" cy="5257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Sea stars 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Characteristics: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Move with tube feet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Have a central disc in center of body surrounded by five arms (or multiples of 5 with as many as 50 arms)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Internal organs extend through the entire body, including the arms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Calcium carbonate plates are loosely embedded in spiny skin making them slightly flexible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2800" i="1" dirty="0" err="1">
                <a:solidFill>
                  <a:schemeClr val="bg1"/>
                </a:solidFill>
              </a:rPr>
              <a:t>Pedicellariae</a:t>
            </a:r>
            <a:r>
              <a:rPr lang="en-US" altLang="en-US" sz="2800" dirty="0">
                <a:solidFill>
                  <a:schemeClr val="bg1"/>
                </a:solidFill>
              </a:rPr>
              <a:t> – pincer-like organs that keep skin clean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Mostly benthic (stay on the sea floor) carnivores</a:t>
            </a:r>
          </a:p>
          <a:p>
            <a:pPr lvl="1" eaLnBrk="1" hangingPunct="1">
              <a:buFont typeface="Tahoma" charset="0"/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86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C26FA-2EC0-864B-A37F-448DB3789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altLang="en-US">
                <a:solidFill>
                  <a:srgbClr val="FF0000"/>
                </a:solidFill>
              </a:rPr>
              <a:t>Sea Star (</a:t>
            </a:r>
            <a:r>
              <a:rPr lang="en-US" altLang="en-US" i="1">
                <a:solidFill>
                  <a:srgbClr val="FF0000"/>
                </a:solidFill>
              </a:rPr>
              <a:t>Asterias vulgaris</a:t>
            </a:r>
            <a:r>
              <a:rPr lang="en-US" altLang="en-US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4514" name="Picture 2" descr="cas24204_07_44.jpg">
            <a:extLst>
              <a:ext uri="{FF2B5EF4-FFF2-40B4-BE49-F238E27FC236}">
                <a16:creationId xmlns:a16="http://schemas.microsoft.com/office/drawing/2014/main" id="{087DC820-A615-FF4A-B78C-E8090E3C8A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16076"/>
            <a:ext cx="9144000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8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E796A0D-37FA-B648-8386-6C667FBF9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Types of Echinoderms: Class </a:t>
            </a:r>
            <a:r>
              <a:rPr lang="en-US" altLang="en-US" dirty="0" err="1">
                <a:solidFill>
                  <a:schemeClr val="bg1"/>
                </a:solidFill>
              </a:rPr>
              <a:t>Echinoidea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8303DDE-DA2E-1B40-AB37-7A494462B2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0050" y="1557338"/>
            <a:ext cx="10953750" cy="46196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200" b="1" dirty="0">
                <a:solidFill>
                  <a:schemeClr val="bg1"/>
                </a:solidFill>
              </a:rPr>
              <a:t>Sea Urchins, Sand Dollars Characteristics: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Conspicuous, movable spines (short in sand dollars)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Rigid plates fused into a solid </a:t>
            </a:r>
            <a:r>
              <a:rPr lang="en-US" altLang="en-US" sz="2800" i="1" dirty="0">
                <a:solidFill>
                  <a:schemeClr val="bg1"/>
                </a:solidFill>
              </a:rPr>
              <a:t>test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Move with tube feet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Mouth on the bottom, anus on top of body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Biting mouth for grazing with </a:t>
            </a:r>
            <a:r>
              <a:rPr lang="en-US" altLang="en-US" sz="2800" i="1" dirty="0">
                <a:solidFill>
                  <a:schemeClr val="bg1"/>
                </a:solidFill>
              </a:rPr>
              <a:t>Aristotle</a:t>
            </a:r>
            <a:r>
              <a:rPr lang="ja-JP" altLang="en-US" sz="2800" i="1" dirty="0">
                <a:solidFill>
                  <a:schemeClr val="bg1"/>
                </a:solidFill>
              </a:rPr>
              <a:t>’</a:t>
            </a:r>
            <a:r>
              <a:rPr lang="en-US" altLang="ja-JP" sz="2800" i="1" dirty="0">
                <a:solidFill>
                  <a:schemeClr val="bg1"/>
                </a:solidFill>
              </a:rPr>
              <a:t>s lantern, a </a:t>
            </a:r>
            <a:r>
              <a:rPr lang="en-US" altLang="ja-JP" sz="2800" dirty="0">
                <a:solidFill>
                  <a:schemeClr val="bg1"/>
                </a:solidFill>
              </a:rPr>
              <a:t>feeding structure of jaws and muscles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Feed on seaweeds, detritus, and encrusting organisms they scrape off benthic surfaces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34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4" descr="cas24204_07_47b">
            <a:extLst>
              <a:ext uri="{FF2B5EF4-FFF2-40B4-BE49-F238E27FC236}">
                <a16:creationId xmlns:a16="http://schemas.microsoft.com/office/drawing/2014/main" id="{1E53B6A8-C334-0D44-8B78-53D86239F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1676400"/>
            <a:ext cx="37957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2" name="Picture 5" descr="cas24204_07_47a">
            <a:extLst>
              <a:ext uri="{FF2B5EF4-FFF2-40B4-BE49-F238E27FC236}">
                <a16:creationId xmlns:a16="http://schemas.microsoft.com/office/drawing/2014/main" id="{6B7D1BC2-4380-E448-B71D-D15E3FBFE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1" y="1676400"/>
            <a:ext cx="37957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20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>
            <a:extLst>
              <a:ext uri="{FF2B5EF4-FFF2-40B4-BE49-F238E27FC236}">
                <a16:creationId xmlns:a16="http://schemas.microsoft.com/office/drawing/2014/main" id="{E955FA2F-2042-F746-BC04-5F523C54B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457200"/>
            <a:ext cx="7772400" cy="5638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altLang="en-US"/>
          </a:p>
        </p:txBody>
      </p:sp>
      <p:pic>
        <p:nvPicPr>
          <p:cNvPr id="67586" name="Picture 4" descr="626px-Sea_urchin_tests">
            <a:extLst>
              <a:ext uri="{FF2B5EF4-FFF2-40B4-BE49-F238E27FC236}">
                <a16:creationId xmlns:a16="http://schemas.microsoft.com/office/drawing/2014/main" id="{9E7C767D-D904-CD4E-918A-E3E29B308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1"/>
            <a:ext cx="35814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5" descr="Purple-sea-urchin">
            <a:extLst>
              <a:ext uri="{FF2B5EF4-FFF2-40B4-BE49-F238E27FC236}">
                <a16:creationId xmlns:a16="http://schemas.microsoft.com/office/drawing/2014/main" id="{7B337693-1283-7C4F-9630-D5C4B3A31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2590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6" descr="Sea Urchins copy">
            <a:extLst>
              <a:ext uri="{FF2B5EF4-FFF2-40B4-BE49-F238E27FC236}">
                <a16:creationId xmlns:a16="http://schemas.microsoft.com/office/drawing/2014/main" id="{D84A6363-BE71-B54E-922D-46E6D126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819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7" descr="sea urchins">
            <a:extLst>
              <a:ext uri="{FF2B5EF4-FFF2-40B4-BE49-F238E27FC236}">
                <a16:creationId xmlns:a16="http://schemas.microsoft.com/office/drawing/2014/main" id="{7BB62C3A-D1CF-8C46-B41E-CD880F96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0"/>
            <a:ext cx="396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8" descr="urchin">
            <a:extLst>
              <a:ext uri="{FF2B5EF4-FFF2-40B4-BE49-F238E27FC236}">
                <a16:creationId xmlns:a16="http://schemas.microsoft.com/office/drawing/2014/main" id="{C21646B3-B16F-2947-B0C0-5AB17FC1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5105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986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9788</TotalTime>
  <Words>527</Words>
  <Application>Microsoft Macintosh PowerPoint</Application>
  <PresentationFormat>Widescreen</PresentationFormat>
  <Paragraphs>67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游ゴシック</vt:lpstr>
      <vt:lpstr>ヒラギノ角ゴ Pro W3</vt:lpstr>
      <vt:lpstr>Arial</vt:lpstr>
      <vt:lpstr>Calibri</vt:lpstr>
      <vt:lpstr>Calibri Light</vt:lpstr>
      <vt:lpstr>Tahoma</vt:lpstr>
      <vt:lpstr>Office Theme</vt:lpstr>
      <vt:lpstr>Starter Questions: Google classroom (get your computer)</vt:lpstr>
      <vt:lpstr>Reminders! </vt:lpstr>
      <vt:lpstr>Phylum Echinodermata</vt:lpstr>
      <vt:lpstr>Echinoderms (Phylum Echinodermata)</vt:lpstr>
      <vt:lpstr>Types of Echinoderms: Class Asteroidea</vt:lpstr>
      <vt:lpstr>Sea Star (Asterias vulgaris)</vt:lpstr>
      <vt:lpstr>Types of Echinoderms: Class Echinoidea</vt:lpstr>
      <vt:lpstr>PowerPoint Presentation</vt:lpstr>
      <vt:lpstr>PowerPoint Presentation</vt:lpstr>
      <vt:lpstr>PowerPoint Presentation</vt:lpstr>
      <vt:lpstr>PowerPoint Presentation</vt:lpstr>
      <vt:lpstr>Types of Echinoderms: Class Holothuroidea</vt:lpstr>
      <vt:lpstr>PowerPoint Presentation</vt:lpstr>
      <vt:lpstr>Types of Echinoderms: Class Crinoidea </vt:lpstr>
      <vt:lpstr>PowerPoint Presentation</vt:lpstr>
      <vt:lpstr>Types of Echinoderms: Class Ophiuroidea</vt:lpstr>
      <vt:lpstr>Echinoderm video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Questions: Google classroom</dc:title>
  <dc:creator>Microsoft Office User</dc:creator>
  <cp:lastModifiedBy>Microsoft Office User</cp:lastModifiedBy>
  <cp:revision>20</cp:revision>
  <dcterms:created xsi:type="dcterms:W3CDTF">2018-10-17T15:55:19Z</dcterms:created>
  <dcterms:modified xsi:type="dcterms:W3CDTF">2019-10-10T20:11:15Z</dcterms:modified>
</cp:coreProperties>
</file>