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361" r:id="rId2"/>
    <p:sldId id="261" r:id="rId3"/>
    <p:sldId id="262" r:id="rId4"/>
    <p:sldId id="326" r:id="rId5"/>
    <p:sldId id="264" r:id="rId6"/>
    <p:sldId id="327" r:id="rId7"/>
    <p:sldId id="3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5"/>
  </p:normalViewPr>
  <p:slideViewPr>
    <p:cSldViewPr snapToGrid="0" snapToObjects="1">
      <p:cViewPr varScale="1">
        <p:scale>
          <a:sx n="112" d="100"/>
          <a:sy n="112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4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0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7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9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8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4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A12BBB-25D0-7947-8195-A983FE45AADF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9651-7571-2140-A432-4DA5FFD4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0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819faed5abb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share.tv/x/gjCEqsPaO9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C8744F4-92D2-F044-94C7-5A399B73A0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1638300"/>
            <a:ext cx="3048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Unit 2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A25A274-AA70-1E42-B6AF-2F27FFF866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2940" y="2400300"/>
            <a:ext cx="5154930" cy="349758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800" dirty="0">
                <a:solidFill>
                  <a:srgbClr val="FFFF00"/>
                </a:solidFill>
              </a:rPr>
              <a:t>Marine Animals Without a Backbone</a:t>
            </a:r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2465473E-424F-F844-97A4-76ECB424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6642100"/>
            <a:ext cx="7156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Copyright © 2016 McGraw-Hill Education. All rights reserved. No reproduction or distribution without the prior written consent of McGraw-Hill Education.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FF1C9EEC-8F97-D549-9185-9BAAEABE3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90" y="200660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042CAF-BF5F-574C-B0CB-297EE741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Sponges (Phylum Porifera)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D001F1-097D-6C44-9CA7-383141A1FC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10" y="1394460"/>
            <a:ext cx="9969843" cy="48539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/>
              <a:t>Basic characteristics: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sz="3200" dirty="0"/>
              <a:t>All are </a:t>
            </a:r>
            <a:r>
              <a:rPr lang="en-US" sz="3200" i="1" u="sng" dirty="0"/>
              <a:t>sessile</a:t>
            </a:r>
            <a:r>
              <a:rPr lang="en-US" sz="3200" dirty="0"/>
              <a:t> (attached), some </a:t>
            </a:r>
            <a:r>
              <a:rPr lang="en-US" sz="3200" i="1" dirty="0"/>
              <a:t>encrusting</a:t>
            </a:r>
            <a:r>
              <a:rPr lang="en-US" sz="3200" dirty="0"/>
              <a:t> on hard substrates.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sz="3200" dirty="0"/>
              <a:t>Numerous tiny </a:t>
            </a:r>
            <a:r>
              <a:rPr lang="en-US" sz="3200" u="sng" dirty="0"/>
              <a:t>pores</a:t>
            </a:r>
            <a:r>
              <a:rPr lang="en-US" sz="3200" dirty="0"/>
              <a:t> (</a:t>
            </a:r>
            <a:r>
              <a:rPr lang="en-US" sz="3200" i="1" dirty="0"/>
              <a:t>ostia</a:t>
            </a:r>
            <a:r>
              <a:rPr lang="en-US" sz="3200" dirty="0"/>
              <a:t>) allow </a:t>
            </a:r>
            <a:r>
              <a:rPr lang="en-US" sz="3200" u="sng" dirty="0"/>
              <a:t>water to pass through</a:t>
            </a:r>
            <a:r>
              <a:rPr lang="en-US" sz="3200" dirty="0"/>
              <a:t> the body for filter feeding on plankton and organic matter in the water.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sz="3200" dirty="0"/>
              <a:t>Water flow also carries waste and gametes away 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sz="3200" dirty="0"/>
              <a:t>Mostly marine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sz="3200" u="sng" dirty="0"/>
              <a:t>Asymmetrical</a:t>
            </a:r>
            <a:r>
              <a:rPr lang="en-US" sz="3200" dirty="0"/>
              <a:t> body plan with no tissues or organs: colony of different types of cells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46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B0BC9FB-4AB3-0C46-BB98-EBF9B2A50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Sponges (Phylum Porifera)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3096538-447F-4C4A-AD3F-9C0D7454E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" y="1360170"/>
            <a:ext cx="9889833" cy="48882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800" dirty="0">
                <a:cs typeface="+mn-cs"/>
              </a:rPr>
              <a:t>Types of sponge cells:</a:t>
            </a:r>
          </a:p>
          <a:p>
            <a:pPr marL="457200" lvl="1" indent="0">
              <a:buNone/>
              <a:defRPr/>
            </a:pPr>
            <a:r>
              <a:rPr lang="en-US" sz="2800" u="sng" dirty="0" err="1"/>
              <a:t>Choanocytes</a:t>
            </a:r>
            <a:r>
              <a:rPr lang="en-US" sz="2800" u="sng" dirty="0"/>
              <a:t> (collar cells)</a:t>
            </a:r>
            <a:endParaRPr lang="en-US" sz="2800" dirty="0"/>
          </a:p>
          <a:p>
            <a:pPr marL="1371600" lvl="2" indent="-457200">
              <a:defRPr/>
            </a:pPr>
            <a:r>
              <a:rPr lang="en-US" sz="2400" dirty="0"/>
              <a:t>line </a:t>
            </a:r>
            <a:r>
              <a:rPr lang="en-US" sz="2400" u="sng" dirty="0"/>
              <a:t>interior</a:t>
            </a:r>
            <a:r>
              <a:rPr lang="en-US" sz="2400" dirty="0"/>
              <a:t> canals </a:t>
            </a:r>
          </a:p>
          <a:p>
            <a:pPr marL="1371600" lvl="2" indent="-457200">
              <a:defRPr/>
            </a:pPr>
            <a:r>
              <a:rPr lang="en-US" sz="2400" dirty="0"/>
              <a:t>flagella create a water current that brings in food particles</a:t>
            </a:r>
          </a:p>
          <a:p>
            <a:pPr marL="1371600" lvl="2" indent="-457200">
              <a:defRPr/>
            </a:pPr>
            <a:r>
              <a:rPr lang="en-US" sz="2400" u="sng" dirty="0"/>
              <a:t>collar </a:t>
            </a:r>
            <a:r>
              <a:rPr lang="en-US" sz="2400" dirty="0"/>
              <a:t>on choanocyte </a:t>
            </a:r>
            <a:r>
              <a:rPr lang="en-US" sz="2400" u="sng" dirty="0"/>
              <a:t>traps food </a:t>
            </a:r>
            <a:r>
              <a:rPr lang="en-US" sz="2400" dirty="0"/>
              <a:t>particles.</a:t>
            </a:r>
            <a:endParaRPr lang="en-US" sz="2400" u="sng" dirty="0"/>
          </a:p>
          <a:p>
            <a:pPr marL="457200" lvl="1" indent="0">
              <a:buNone/>
              <a:defRPr/>
            </a:pPr>
            <a:r>
              <a:rPr lang="en-US" sz="2800" u="sng" dirty="0"/>
              <a:t>Pinacocytes </a:t>
            </a:r>
            <a:r>
              <a:rPr lang="en-US" sz="2800" dirty="0"/>
              <a:t>- flattened cells that cover </a:t>
            </a:r>
            <a:r>
              <a:rPr lang="en-US" sz="2800" u="sng" dirty="0"/>
              <a:t>exterior</a:t>
            </a:r>
            <a:r>
              <a:rPr lang="en-US" sz="2800" dirty="0"/>
              <a:t> of body</a:t>
            </a:r>
          </a:p>
          <a:p>
            <a:pPr marL="457200" lvl="1" indent="0">
              <a:buNone/>
              <a:defRPr/>
            </a:pPr>
            <a:r>
              <a:rPr lang="en-US" sz="2800" u="sng" dirty="0" err="1"/>
              <a:t>Porocytes</a:t>
            </a:r>
            <a:r>
              <a:rPr lang="en-US" sz="2800" u="sng" dirty="0"/>
              <a:t> </a:t>
            </a:r>
            <a:r>
              <a:rPr lang="en-US" sz="2800" dirty="0"/>
              <a:t>–  cells with </a:t>
            </a:r>
            <a:r>
              <a:rPr lang="en-US" sz="2800" u="sng" dirty="0"/>
              <a:t>a pore </a:t>
            </a:r>
            <a:r>
              <a:rPr lang="en-US" sz="2800" dirty="0"/>
              <a:t>to allow water to pass into body</a:t>
            </a:r>
          </a:p>
          <a:p>
            <a:pPr marL="457200" lvl="1" indent="0">
              <a:buNone/>
              <a:defRPr/>
            </a:pPr>
            <a:r>
              <a:rPr lang="en-US" sz="2800" u="sng" dirty="0" err="1"/>
              <a:t>Ameobocytes</a:t>
            </a:r>
            <a:r>
              <a:rPr lang="en-US" sz="2800" dirty="0"/>
              <a:t> – motile cells that perform many functions</a:t>
            </a:r>
          </a:p>
          <a:p>
            <a:pPr marL="457200" lvl="1" indent="0">
              <a:buNone/>
              <a:defRPr/>
            </a:pPr>
            <a:r>
              <a:rPr lang="en-US" sz="2800" u="sng" dirty="0"/>
              <a:t>Spicules</a:t>
            </a:r>
            <a:r>
              <a:rPr lang="en-US" sz="2800" dirty="0"/>
              <a:t>: (not cells, just structures in the body wall)  small calcium or silica structures used for support</a:t>
            </a:r>
          </a:p>
          <a:p>
            <a:pPr marL="609600" indent="-609600">
              <a:defRPr/>
            </a:pPr>
            <a:endParaRPr lang="en-US" sz="2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09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as24204_07_01">
            <a:extLst>
              <a:ext uri="{FF2B5EF4-FFF2-40B4-BE49-F238E27FC236}">
                <a16:creationId xmlns:a16="http://schemas.microsoft.com/office/drawing/2014/main" id="{AD263CB4-9EA3-3D4F-8D99-A733B1F40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3" y="1101090"/>
            <a:ext cx="12060487" cy="46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7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FCB3A0-C804-3D49-AE25-6DF0DDD86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Sponges (Phylum Porifera)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5C9B539-9062-2640-AF38-54FEE7818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112" y="1600200"/>
            <a:ext cx="9403742" cy="46481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Reproduction:</a:t>
            </a:r>
            <a:r>
              <a:rPr lang="en-US" altLang="en-US" sz="2800" b="1" dirty="0"/>
              <a:t> 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4000" u="sng" dirty="0"/>
              <a:t>Asexual budding </a:t>
            </a:r>
            <a:r>
              <a:rPr lang="en-US" altLang="en-US" sz="4000" dirty="0"/>
              <a:t>– buds break off and grow into a new sponge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4000" u="sng" dirty="0"/>
              <a:t>Sexual </a:t>
            </a:r>
            <a:r>
              <a:rPr lang="en-US" altLang="en-US" sz="4000" dirty="0"/>
              <a:t>- sperm are released into the water (</a:t>
            </a:r>
            <a:r>
              <a:rPr lang="en-US" altLang="en-US" sz="4000" i="1" dirty="0"/>
              <a:t>broadcast spawning</a:t>
            </a:r>
            <a:r>
              <a:rPr lang="en-US" altLang="en-US" sz="4000" dirty="0"/>
              <a:t>) to be picked up by a nearby sponge and directed to egg.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4000" dirty="0"/>
              <a:t>Most sponges are </a:t>
            </a:r>
            <a:r>
              <a:rPr lang="en-US" altLang="en-US" sz="4000" i="1" u="sng" dirty="0"/>
              <a:t>hermaphrodites</a:t>
            </a:r>
            <a:r>
              <a:rPr lang="en-US" altLang="en-US" sz="4000" u="sng" dirty="0"/>
              <a:t> </a:t>
            </a:r>
            <a:r>
              <a:rPr lang="en-US" altLang="en-US" sz="4000" dirty="0"/>
              <a:t>(produce both sperm and eggs).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502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as24204_07_04">
            <a:extLst>
              <a:ext uri="{FF2B5EF4-FFF2-40B4-BE49-F238E27FC236}">
                <a16:creationId xmlns:a16="http://schemas.microsoft.com/office/drawing/2014/main" id="{787425E8-FE31-1E40-A185-F338D442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" y="396559"/>
            <a:ext cx="8845550" cy="613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7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E4DF-B2AC-104E-9876-87546965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Videos!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7AABD-E1B7-9140-A819-6DB21BCFF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Biology of Sponges</a:t>
            </a: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Abnormal biology of Sponges</a:t>
            </a: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Assignment: Read and highlight the Sponge Morphology article. Color the diagrams, using a different color for each structure.</a:t>
            </a:r>
          </a:p>
        </p:txBody>
      </p:sp>
    </p:spTree>
    <p:extLst>
      <p:ext uri="{BB962C8B-B14F-4D97-AF65-F5344CB8AC3E}">
        <p14:creationId xmlns:p14="http://schemas.microsoft.com/office/powerpoint/2010/main" val="2571395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272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Century Gothic</vt:lpstr>
      <vt:lpstr>Tahoma</vt:lpstr>
      <vt:lpstr>Verdana</vt:lpstr>
      <vt:lpstr>Wingdings 3</vt:lpstr>
      <vt:lpstr>Ion</vt:lpstr>
      <vt:lpstr>Unit 2</vt:lpstr>
      <vt:lpstr>Sponges (Phylum Porifera)</vt:lpstr>
      <vt:lpstr>Sponges (Phylum Porifera)</vt:lpstr>
      <vt:lpstr>PowerPoint Presentation</vt:lpstr>
      <vt:lpstr>Sponges (Phylum Porifera)</vt:lpstr>
      <vt:lpstr>PowerPoint Presentation</vt:lpstr>
      <vt:lpstr>Videos!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Microsoft Office User</dc:creator>
  <cp:lastModifiedBy>Microsoft Office User</cp:lastModifiedBy>
  <cp:revision>4</cp:revision>
  <dcterms:created xsi:type="dcterms:W3CDTF">2019-09-25T17:52:27Z</dcterms:created>
  <dcterms:modified xsi:type="dcterms:W3CDTF">2019-09-25T20:20:52Z</dcterms:modified>
</cp:coreProperties>
</file>