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</p:sldMasterIdLst>
  <p:notesMasterIdLst>
    <p:notesMasterId r:id="rId20"/>
  </p:notesMasterIdLst>
  <p:sldIdLst>
    <p:sldId id="298" r:id="rId2"/>
    <p:sldId id="256" r:id="rId3"/>
    <p:sldId id="257" r:id="rId4"/>
    <p:sldId id="267" r:id="rId5"/>
    <p:sldId id="270" r:id="rId6"/>
    <p:sldId id="271" r:id="rId7"/>
    <p:sldId id="273" r:id="rId8"/>
    <p:sldId id="274" r:id="rId9"/>
    <p:sldId id="275" r:id="rId10"/>
    <p:sldId id="276" r:id="rId11"/>
    <p:sldId id="280" r:id="rId12"/>
    <p:sldId id="281" r:id="rId13"/>
    <p:sldId id="283" r:id="rId14"/>
    <p:sldId id="291" r:id="rId15"/>
    <p:sldId id="293" r:id="rId16"/>
    <p:sldId id="294" r:id="rId17"/>
    <p:sldId id="296" r:id="rId18"/>
    <p:sldId id="297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4624"/>
  </p:normalViewPr>
  <p:slideViewPr>
    <p:cSldViewPr>
      <p:cViewPr varScale="1">
        <p:scale>
          <a:sx n="106" d="100"/>
          <a:sy n="106" d="100"/>
        </p:scale>
        <p:origin x="10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charset="0"/>
              </a:defRPr>
            </a:lvl1pPr>
          </a:lstStyle>
          <a:p>
            <a:fld id="{AA6D96AE-BC8F-D741-86CA-07FC44C28C9A}" type="datetime1">
              <a:rPr lang="en-US" altLang="en-US"/>
              <a:pPr/>
              <a:t>1/31/17</a:t>
            </a:fld>
            <a:endParaRPr lang="en-US" alt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charset="0"/>
              </a:defRPr>
            </a:lvl1pPr>
          </a:lstStyle>
          <a:p>
            <a:fld id="{1C192085-DE4E-744F-B072-FF7F47A4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5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8566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77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3826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274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5982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0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5817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1124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0029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9916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2404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altLang="en-US"/>
              <a:t>© 2011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© 2011 Pearson Education, Inc.</a:t>
            </a: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152400"/>
            <a:ext cx="5402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aramond" charset="0"/>
                <a:ea typeface="Garamond" charset="0"/>
                <a:cs typeface="Garamond" charset="0"/>
              </a:rPr>
              <a:t>Starter Questions 1/27/2016</a:t>
            </a:r>
            <a:endParaRPr lang="en-US" sz="36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705823"/>
            <a:ext cx="68449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When you have paid your lab fee, what do you do with the receipt?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Bring it to Mrs. Fravel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If you are absent, how do you find the assignment?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Canvas and/or the class folder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What is the difference between Marine Biology and Oceanography?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MB studies living organisms, Oceanography studies abiotic factors.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What is one abiotic factor in the ocean?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Tides, currents, salinity, ocean zones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What is one group of living organisms in the ocean?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Invertebrates, Fish, Reptiles, Birds, Mammals, Plants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1253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Salinity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8382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Expressed in parts per thousand (ppt)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Typical ocean salinity is 35 ppt (</a:t>
            </a:r>
            <a:r>
              <a:rPr lang="en-US" sz="2800" baseline="30000" smtClean="0">
                <a:cs typeface="+mn-cs"/>
              </a:rPr>
              <a:t>o</a:t>
            </a:r>
            <a:r>
              <a:rPr lang="en-US" sz="2800" smtClean="0">
                <a:cs typeface="+mn-cs"/>
              </a:rPr>
              <a:t>/</a:t>
            </a:r>
            <a:r>
              <a:rPr lang="en-US" sz="2800" baseline="-25000" smtClean="0">
                <a:cs typeface="+mn-cs"/>
              </a:rPr>
              <a:t>oo</a:t>
            </a:r>
            <a:r>
              <a:rPr lang="en-US" sz="2800" smtClean="0">
                <a:cs typeface="+mn-cs"/>
              </a:rPr>
              <a:t>)</a:t>
            </a:r>
          </a:p>
          <a:p>
            <a:pPr eaLnBrk="1" hangingPunct="1">
              <a:defRPr/>
            </a:pPr>
            <a:endParaRPr lang="en-US" sz="2800" smtClean="0">
              <a:cs typeface="+mn-cs"/>
            </a:endParaRPr>
          </a:p>
        </p:txBody>
      </p:sp>
      <p:pic>
        <p:nvPicPr>
          <p:cNvPr id="34820" name="Picture 5" descr="EoO_10e_Figure_05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22563"/>
            <a:ext cx="63246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Salinity Variations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sz="3600"/>
              <a:t>Open-ocean salinity is 33–38 </a:t>
            </a:r>
            <a:r>
              <a:rPr lang="en-US" altLang="en-US" sz="3600" baseline="30000"/>
              <a:t>o</a:t>
            </a:r>
            <a:r>
              <a:rPr lang="en-US" altLang="en-US" sz="3600"/>
              <a:t>/</a:t>
            </a:r>
            <a:r>
              <a:rPr lang="en-US" altLang="en-US" sz="3600" baseline="-25000"/>
              <a:t>oo</a:t>
            </a:r>
          </a:p>
          <a:p>
            <a:pPr eaLnBrk="1" hangingPunct="1"/>
            <a:r>
              <a:rPr lang="en-US" altLang="en-US" sz="3600"/>
              <a:t>In coastal areas salinity varies more widely.</a:t>
            </a:r>
          </a:p>
          <a:p>
            <a:pPr lvl="1" eaLnBrk="1" hangingPunct="1"/>
            <a:r>
              <a:rPr lang="en-US" altLang="en-US" sz="3200"/>
              <a:t>An influx of freshwater lowers salinity or creates </a:t>
            </a:r>
            <a:r>
              <a:rPr lang="en-US" altLang="en-US" sz="3200">
                <a:solidFill>
                  <a:srgbClr val="FF0000"/>
                </a:solidFill>
              </a:rPr>
              <a:t>brackish</a:t>
            </a:r>
            <a:r>
              <a:rPr lang="en-US" altLang="en-US" sz="3200"/>
              <a:t> conditions.</a:t>
            </a:r>
          </a:p>
          <a:p>
            <a:pPr lvl="1" eaLnBrk="1" hangingPunct="1"/>
            <a:r>
              <a:rPr lang="en-US" altLang="en-US" sz="3200"/>
              <a:t>A greater rate of evaporation raises salinity or creates </a:t>
            </a:r>
            <a:r>
              <a:rPr lang="en-US" altLang="en-US" sz="3200">
                <a:solidFill>
                  <a:srgbClr val="FF0000"/>
                </a:solidFill>
              </a:rPr>
              <a:t>hypersaline</a:t>
            </a:r>
            <a:r>
              <a:rPr lang="en-US" altLang="en-US" sz="3200"/>
              <a:t> conditions. </a:t>
            </a:r>
          </a:p>
          <a:p>
            <a:pPr lvl="1" eaLnBrk="1" hangingPunct="1"/>
            <a:r>
              <a:rPr lang="en-US" altLang="en-US" sz="3200"/>
              <a:t>Salinity may vary with seasons (dry/rain).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Processes Affecting Salinity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altLang="en-US"/>
              <a:t>Decreasing salinity – adding fresh water to ocean</a:t>
            </a:r>
          </a:p>
          <a:p>
            <a:pPr lvl="1" eaLnBrk="1" hangingPunct="1"/>
            <a:r>
              <a:rPr lang="en-US" altLang="en-US"/>
              <a:t>Runoff, melting icebergs, melting sea ice</a:t>
            </a:r>
          </a:p>
          <a:p>
            <a:pPr lvl="1" eaLnBrk="1" hangingPunct="1"/>
            <a:r>
              <a:rPr lang="en-US" altLang="en-US"/>
              <a:t>Precipitation</a:t>
            </a:r>
          </a:p>
          <a:p>
            <a:pPr eaLnBrk="1" hangingPunct="1"/>
            <a:r>
              <a:rPr lang="en-US" altLang="en-US"/>
              <a:t>Increasing salinity – removing water from ocean</a:t>
            </a:r>
          </a:p>
          <a:p>
            <a:pPr lvl="1" eaLnBrk="1" hangingPunct="1"/>
            <a:r>
              <a:rPr lang="en-US" altLang="en-US"/>
              <a:t>Sea ice formation</a:t>
            </a:r>
          </a:p>
          <a:p>
            <a:pPr lvl="1" eaLnBrk="1" hangingPunct="1"/>
            <a:r>
              <a:rPr lang="en-US" altLang="en-US"/>
              <a:t>Evaporation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Earth</a:t>
            </a:r>
            <a:r>
              <a:rPr lang="ja-JP" altLang="en-US"/>
              <a:t>’</a:t>
            </a:r>
            <a:r>
              <a:rPr lang="en-US" altLang="ja-JP"/>
              <a:t>s Water</a:t>
            </a:r>
            <a:endParaRPr lang="en-US" altLang="en-US"/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97.2% in the world ocean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2.15% frozen in glaciers and ice caps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0.62% in groundwater and soil moisture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0.02% in streams and lakes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0.001% as water vapor in the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Surface Salinity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000" smtClean="0">
                <a:cs typeface="+mn-cs"/>
              </a:rPr>
              <a:t>High latitudes</a:t>
            </a:r>
          </a:p>
          <a:p>
            <a:pPr lvl="1" eaLnBrk="1" hangingPunct="1">
              <a:defRPr/>
            </a:pPr>
            <a:r>
              <a:rPr lang="en-US" sz="2600" smtClean="0"/>
              <a:t>Low salinity</a:t>
            </a:r>
          </a:p>
          <a:p>
            <a:pPr lvl="1" eaLnBrk="1" hangingPunct="1">
              <a:defRPr/>
            </a:pPr>
            <a:r>
              <a:rPr lang="en-US" sz="2600" smtClean="0"/>
              <a:t>Abundant sea ice melting, precipitation, and runoff</a:t>
            </a:r>
          </a:p>
          <a:p>
            <a:pPr eaLnBrk="1" hangingPunct="1">
              <a:defRPr/>
            </a:pPr>
            <a:r>
              <a:rPr lang="en-US" sz="3000" smtClean="0">
                <a:cs typeface="+mn-cs"/>
              </a:rPr>
              <a:t>Low latitudes near equator</a:t>
            </a:r>
          </a:p>
          <a:p>
            <a:pPr lvl="1" eaLnBrk="1" hangingPunct="1">
              <a:defRPr/>
            </a:pPr>
            <a:r>
              <a:rPr lang="en-US" sz="2600" smtClean="0"/>
              <a:t>Low salinity</a:t>
            </a:r>
          </a:p>
          <a:p>
            <a:pPr lvl="1" eaLnBrk="1" hangingPunct="1">
              <a:defRPr/>
            </a:pPr>
            <a:r>
              <a:rPr lang="en-US" sz="2600" smtClean="0"/>
              <a:t>High precipitation and runoff</a:t>
            </a:r>
          </a:p>
          <a:p>
            <a:pPr eaLnBrk="1" hangingPunct="1">
              <a:defRPr/>
            </a:pPr>
            <a:r>
              <a:rPr lang="en-US" sz="3000" smtClean="0">
                <a:cs typeface="+mn-cs"/>
              </a:rPr>
              <a:t>Mid latitudes </a:t>
            </a:r>
          </a:p>
          <a:p>
            <a:pPr lvl="1" eaLnBrk="1" hangingPunct="1">
              <a:defRPr/>
            </a:pPr>
            <a:r>
              <a:rPr lang="en-US" sz="2600" smtClean="0"/>
              <a:t>High salinity</a:t>
            </a:r>
          </a:p>
          <a:p>
            <a:pPr lvl="1" eaLnBrk="1" hangingPunct="1">
              <a:defRPr/>
            </a:pPr>
            <a:r>
              <a:rPr lang="en-US" sz="2600" smtClean="0"/>
              <a:t>Warm, dry, descending air increases evaporation</a:t>
            </a:r>
          </a:p>
          <a:p>
            <a:pPr lvl="1" eaLnBrk="1" hangingPunct="1">
              <a:defRPr/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Global Salinity</a:t>
            </a:r>
          </a:p>
        </p:txBody>
      </p:sp>
      <p:pic>
        <p:nvPicPr>
          <p:cNvPr id="44035" name="Picture 4" descr="EoO_10e_Figure_05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1925"/>
            <a:ext cx="80772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Salinity Variation with Depth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sz="half" idx="4294967295"/>
          </p:nvPr>
        </p:nvSpPr>
        <p:spPr>
          <a:xfrm>
            <a:off x="228600" y="1371600"/>
            <a:ext cx="43434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Low latitudes – salinity decreases with depth</a:t>
            </a:r>
          </a:p>
          <a:p>
            <a:pPr eaLnBrk="1" hangingPunct="1"/>
            <a:r>
              <a:rPr lang="en-US" altLang="en-US" sz="2800"/>
              <a:t>High latitudes – salinity increases with depth</a:t>
            </a:r>
          </a:p>
          <a:p>
            <a:pPr eaLnBrk="1" hangingPunct="1"/>
            <a:r>
              <a:rPr lang="en-US" altLang="en-US" sz="2800"/>
              <a:t>Deep ocean salinity fairly consistent globally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Halocline</a:t>
            </a:r>
            <a:r>
              <a:rPr lang="en-US" altLang="en-US" sz="2800"/>
              <a:t> – separates ocean layers of different salinity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pic>
        <p:nvPicPr>
          <p:cNvPr id="45060" name="Picture 5" descr="EoO_10e_Figure_05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440238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Seawater Density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Density increases with decreasing </a:t>
            </a:r>
            <a:r>
              <a:rPr lang="en-US" smtClean="0">
                <a:solidFill>
                  <a:srgbClr val="002060"/>
                </a:solidFill>
                <a:cs typeface="+mn-cs"/>
              </a:rPr>
              <a:t>temperature</a:t>
            </a:r>
          </a:p>
          <a:p>
            <a:pPr lvl="1" eaLnBrk="1" hangingPunct="1">
              <a:defRPr/>
            </a:pPr>
            <a:r>
              <a:rPr lang="en-US" smtClean="0"/>
              <a:t>Greatest influence on density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Density increases with increasing </a:t>
            </a:r>
            <a:r>
              <a:rPr lang="en-US" smtClean="0">
                <a:solidFill>
                  <a:srgbClr val="002060"/>
                </a:solidFill>
                <a:cs typeface="+mn-cs"/>
              </a:rPr>
              <a:t>salinity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Density increases with increasing </a:t>
            </a:r>
            <a:r>
              <a:rPr lang="en-US" smtClean="0">
                <a:solidFill>
                  <a:srgbClr val="002060"/>
                </a:solidFill>
                <a:cs typeface="+mn-cs"/>
              </a:rPr>
              <a:t>pressure</a:t>
            </a:r>
          </a:p>
          <a:p>
            <a:pPr lvl="1" eaLnBrk="1" hangingPunct="1">
              <a:defRPr/>
            </a:pPr>
            <a:r>
              <a:rPr lang="en-US" smtClean="0"/>
              <a:t>Does not affect surface waters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© 2011 Pearson Education, Inc.</a:t>
            </a: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73868" y="418770"/>
            <a:ext cx="619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Osmoregulation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089164"/>
            <a:ext cx="778844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Living organisms must maintain the level of water in their cells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Water travels down the concentration gradient, so in a </a:t>
            </a:r>
            <a:r>
              <a:rPr lang="en-US" sz="2400" dirty="0" err="1" smtClean="0"/>
              <a:t>hypersaline</a:t>
            </a:r>
            <a:r>
              <a:rPr lang="en-US" sz="2400" dirty="0" smtClean="0"/>
              <a:t> environment, water rushes out of the cells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Must either actively pump salt out of cells, or actively pump water into cells.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Marine reptiles and birds have special glands that remove salt and other electrolytes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Marine mammals have specialized kidneys to remove salts and flush them out with their urine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Marine invertebrates can generally match their internal salinity to their surrounding environment, but cannot adapt quickly to changing salinity.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Most fish can either live in salt water or freshwater, but not both.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631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1331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/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>Water and Seawater</a:t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>Properties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Overview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Water has many unique thermal and dissolving properties.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Seawater is mostly water molecules but has dissolved substances.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Ocean is layered by salinity and density differences.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Freezing and Boiling Points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Freezing point </a:t>
            </a:r>
            <a:r>
              <a:rPr lang="en-US" altLang="en-US"/>
              <a:t>= </a:t>
            </a:r>
            <a:r>
              <a:rPr lang="en-US" altLang="en-US">
                <a:solidFill>
                  <a:srgbClr val="FF0000"/>
                </a:solidFill>
              </a:rPr>
              <a:t>melting point</a:t>
            </a:r>
            <a:r>
              <a:rPr lang="en-US" altLang="en-US"/>
              <a:t>: 0°C (32°F)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Boiling point </a:t>
            </a:r>
            <a:r>
              <a:rPr lang="en-US" altLang="en-US"/>
              <a:t>= </a:t>
            </a:r>
            <a:r>
              <a:rPr lang="en-US" altLang="en-US">
                <a:solidFill>
                  <a:srgbClr val="FF0000"/>
                </a:solidFill>
              </a:rPr>
              <a:t>condensation point</a:t>
            </a:r>
            <a:r>
              <a:rPr lang="en-US" altLang="en-US"/>
              <a:t>: 100°C (212°F)</a:t>
            </a:r>
          </a:p>
          <a:p>
            <a:pPr eaLnBrk="1" hangingPunct="1"/>
            <a:r>
              <a:rPr lang="en-US" altLang="en-US"/>
              <a:t>Freezing and boiling points of water unusually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Global Thermostatic Effects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Moderate temperature on Earth</a:t>
            </a:r>
            <a:r>
              <a:rPr lang="ja-JP" altLang="en-US" sz="2400" dirty="0"/>
              <a:t>’</a:t>
            </a:r>
            <a:r>
              <a:rPr lang="en-US" altLang="ja-JP" sz="2400" dirty="0"/>
              <a:t>s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Equatorial oceans do not boil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Polar oceans do not freeze solid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Marine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Oceans moderate temperature changes from day to night and during different seasons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Continental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Land areas have greater range of temperatures from day to night and during different </a:t>
            </a:r>
            <a:r>
              <a:rPr lang="en-US" altLang="en-US" sz="2400" dirty="0" smtClean="0"/>
              <a:t>seasons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Coastal areas have less temperature fluctuations due to the body of water nearby slowly releasing heat over night. 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Day/Night Temperature Differences</a:t>
            </a:r>
          </a:p>
        </p:txBody>
      </p:sp>
      <p:pic>
        <p:nvPicPr>
          <p:cNvPr id="29699" name="Picture 4" descr="EoO_10e_Figure_05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6238"/>
            <a:ext cx="73914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Water Density and Temperature</a:t>
            </a:r>
          </a:p>
        </p:txBody>
      </p:sp>
      <p:pic>
        <p:nvPicPr>
          <p:cNvPr id="31747" name="Picture 4" descr="EoO_10e_Figure_05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19213"/>
            <a:ext cx="62055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Water Density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Increasing pressure or adding dissolved substances decreases the maximum density temperature.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Dissolved solids also reduce the freezing point of water.</a:t>
            </a:r>
          </a:p>
          <a:p>
            <a:pPr lvl="1" eaLnBrk="1" hangingPunct="1">
              <a:defRPr/>
            </a:pPr>
            <a:r>
              <a:rPr lang="en-US" smtClean="0"/>
              <a:t>Most seawater never freezes.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© 2011 Pearson Education, Inc.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Salinity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Total amount of dissolved solids in water including dissolved gases </a:t>
            </a:r>
          </a:p>
          <a:p>
            <a:pPr lvl="1" eaLnBrk="1" hangingPunct="1">
              <a:defRPr/>
            </a:pPr>
            <a:r>
              <a:rPr lang="en-US" dirty="0" smtClean="0"/>
              <a:t>Excludes dissolved organics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Ratio of mass of dissolved substances to mass of water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2170</TotalTime>
  <Words>761</Words>
  <Application>Microsoft Macintosh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Garamond</vt:lpstr>
      <vt:lpstr>ＭＳ Ｐゴシック</vt:lpstr>
      <vt:lpstr>Arial</vt:lpstr>
      <vt:lpstr>Default Design</vt:lpstr>
      <vt:lpstr>PowerPoint Presentation</vt:lpstr>
      <vt:lpstr> Water and Seawater Properties </vt:lpstr>
      <vt:lpstr>Overview</vt:lpstr>
      <vt:lpstr>Freezing and Boiling Points</vt:lpstr>
      <vt:lpstr>Global Thermostatic Effects</vt:lpstr>
      <vt:lpstr>Day/Night Temperature Differences</vt:lpstr>
      <vt:lpstr>Water Density and Temperature</vt:lpstr>
      <vt:lpstr>Water Density</vt:lpstr>
      <vt:lpstr>Salinity</vt:lpstr>
      <vt:lpstr>Salinity</vt:lpstr>
      <vt:lpstr>Salinity Variations</vt:lpstr>
      <vt:lpstr>Processes Affecting Salinity</vt:lpstr>
      <vt:lpstr>Earth’s Water</vt:lpstr>
      <vt:lpstr>Surface Salinity Variation</vt:lpstr>
      <vt:lpstr>Global Salinity</vt:lpstr>
      <vt:lpstr>Salinity Variation with Depth</vt:lpstr>
      <vt:lpstr>Seawater Density </vt:lpstr>
      <vt:lpstr>PowerPoint Presentation</vt:lpstr>
    </vt:vector>
  </TitlesOfParts>
  <Company>KU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Seawater</dc:title>
  <dc:creator>KU</dc:creator>
  <cp:lastModifiedBy>Microsoft Office User</cp:lastModifiedBy>
  <cp:revision>68</cp:revision>
  <dcterms:created xsi:type="dcterms:W3CDTF">2010-02-04T16:09:59Z</dcterms:created>
  <dcterms:modified xsi:type="dcterms:W3CDTF">2017-01-31T23:27:43Z</dcterms:modified>
</cp:coreProperties>
</file>