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4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9C8A0-7F2D-844B-B685-3C6F454A1AFD}" type="datetimeFigureOut">
              <a:rPr lang="en-US" smtClean="0"/>
              <a:t>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DF8C7-3127-CE47-B11E-560E43E4E91D}" type="slidenum">
              <a:rPr lang="en-US" smtClean="0"/>
              <a:t>‹#›</a:t>
            </a:fld>
            <a:endParaRPr lang="en-US"/>
          </a:p>
        </p:txBody>
      </p:sp>
    </p:spTree>
    <p:extLst>
      <p:ext uri="{BB962C8B-B14F-4D97-AF65-F5344CB8AC3E}">
        <p14:creationId xmlns:p14="http://schemas.microsoft.com/office/powerpoint/2010/main" val="33256937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ADF8C7-3127-CE47-B11E-560E43E4E91D}" type="slidenum">
              <a:rPr lang="en-US" smtClean="0"/>
              <a:t>1</a:t>
            </a:fld>
            <a:endParaRPr lang="en-US"/>
          </a:p>
        </p:txBody>
      </p:sp>
    </p:spTree>
    <p:extLst>
      <p:ext uri="{BB962C8B-B14F-4D97-AF65-F5344CB8AC3E}">
        <p14:creationId xmlns:p14="http://schemas.microsoft.com/office/powerpoint/2010/main" val="469427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Gravity and inertia act in opposition on the Earth’s oceans, creating tidal bulges on opposite sites of the planet. On the “near” side of the Earth (the side facing the moon), the gravitational force of the moon pulls the ocean’s waters toward it, creating</a:t>
            </a:r>
            <a:r>
              <a:rPr lang="en-US" sz="1200" kern="1200" baseline="0" dirty="0" smtClean="0">
                <a:solidFill>
                  <a:schemeClr val="tx1"/>
                </a:solidFill>
                <a:latin typeface="+mn-lt"/>
                <a:ea typeface="+mn-ea"/>
                <a:cs typeface="+mn-cs"/>
              </a:rPr>
              <a:t> a tidal bulge. </a:t>
            </a:r>
            <a:r>
              <a:rPr lang="en-US" sz="1200" kern="1200" dirty="0" smtClean="0">
                <a:solidFill>
                  <a:schemeClr val="tx1"/>
                </a:solidFill>
                <a:latin typeface="+mn-lt"/>
                <a:ea typeface="+mn-ea"/>
                <a:cs typeface="+mn-cs"/>
              </a:rPr>
              <a:t>On the far side of the Earth, inertia dominates, creating a second bulge</a:t>
            </a:r>
            <a:endParaRPr lang="en-US" dirty="0"/>
          </a:p>
        </p:txBody>
      </p:sp>
      <p:sp>
        <p:nvSpPr>
          <p:cNvPr id="4" name="Slide Number Placeholder 3"/>
          <p:cNvSpPr>
            <a:spLocks noGrp="1"/>
          </p:cNvSpPr>
          <p:nvPr>
            <p:ph type="sldNum" sz="quarter" idx="10"/>
          </p:nvPr>
        </p:nvSpPr>
        <p:spPr/>
        <p:txBody>
          <a:bodyPr/>
          <a:lstStyle/>
          <a:p>
            <a:fld id="{6EADF8C7-3127-CE47-B11E-560E43E4E91D}" type="slidenum">
              <a:rPr lang="en-US" smtClean="0"/>
              <a:t>2</a:t>
            </a:fld>
            <a:endParaRPr lang="en-US"/>
          </a:p>
        </p:txBody>
      </p:sp>
    </p:spTree>
    <p:extLst>
      <p:ext uri="{BB962C8B-B14F-4D97-AF65-F5344CB8AC3E}">
        <p14:creationId xmlns:p14="http://schemas.microsoft.com/office/powerpoint/2010/main" val="2228520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2/9/16</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2/9/16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2/9/16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2/9/16</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s>
</file>

<file path=ppt/slides/_rels/slide7.xml.rels><?xml version="1.0" encoding="UTF-8" standalone="yes"?>
<Relationships xmlns="http://schemas.openxmlformats.org/package/2006/relationships"><Relationship Id="rId3" Type="http://schemas.openxmlformats.org/officeDocument/2006/relationships/hyperlink" Target="http://oceanservice.noaa.gov/education/tutorial_tides/" TargetMode="External"/><Relationship Id="rId4" Type="http://schemas.openxmlformats.org/officeDocument/2006/relationships/hyperlink" Target="http://home.hiwaay.net/~krcool/Astro/moon/moontides/" TargetMode="External"/><Relationship Id="rId1" Type="http://schemas.openxmlformats.org/officeDocument/2006/relationships/slideLayout" Target="../slideLayouts/slideLayout2.xml"/><Relationship Id="rId2" Type="http://schemas.openxmlformats.org/officeDocument/2006/relationships/hyperlink" Target="http://www.glencoe.com/sites/common_assets/science/virtual_labs/ES17/ES1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5981" y="343399"/>
            <a:ext cx="6762749" cy="1007851"/>
          </a:xfrm>
        </p:spPr>
        <p:txBody>
          <a:bodyPr/>
          <a:lstStyle/>
          <a:p>
            <a:pPr algn="ctr"/>
            <a:r>
              <a:rPr lang="en-US" dirty="0" smtClean="0"/>
              <a:t>Tides</a:t>
            </a:r>
            <a:endParaRPr lang="en-US" dirty="0"/>
          </a:p>
        </p:txBody>
      </p:sp>
      <p:sp>
        <p:nvSpPr>
          <p:cNvPr id="3" name="Subtitle 2"/>
          <p:cNvSpPr>
            <a:spLocks noGrp="1"/>
          </p:cNvSpPr>
          <p:nvPr>
            <p:ph type="subTitle" idx="1"/>
          </p:nvPr>
        </p:nvSpPr>
        <p:spPr>
          <a:xfrm>
            <a:off x="1600201" y="2002455"/>
            <a:ext cx="6762749" cy="3717027"/>
          </a:xfrm>
        </p:spPr>
        <p:txBody>
          <a:bodyPr/>
          <a:lstStyle/>
          <a:p>
            <a:pPr marL="285750" indent="-285750" algn="l">
              <a:buFont typeface="Arial"/>
              <a:buChar char="•"/>
            </a:pPr>
            <a:r>
              <a:rPr lang="en-US" dirty="0"/>
              <a:t>T</a:t>
            </a:r>
            <a:r>
              <a:rPr lang="en-US" dirty="0" smtClean="0"/>
              <a:t>ides </a:t>
            </a:r>
            <a:r>
              <a:rPr lang="en-US" dirty="0"/>
              <a:t>are very long-period waves that move through the oceans in response to the forces exerted by the moon and sun. </a:t>
            </a:r>
            <a:endParaRPr lang="en-US" dirty="0" smtClean="0"/>
          </a:p>
          <a:p>
            <a:pPr marL="285750" indent="-285750" algn="l">
              <a:buFont typeface="Arial"/>
              <a:buChar char="•"/>
            </a:pPr>
            <a:r>
              <a:rPr lang="en-US" dirty="0"/>
              <a:t>Tides originate in the oceans and progress toward the coastlines where they appear as the regular rise and fall of the sea surface. </a:t>
            </a:r>
            <a:endParaRPr lang="en-US" dirty="0" smtClean="0"/>
          </a:p>
          <a:p>
            <a:pPr marL="285750" indent="-285750" algn="l">
              <a:buFont typeface="Arial"/>
              <a:buChar char="•"/>
            </a:pPr>
            <a:r>
              <a:rPr lang="en-US" u="sng" dirty="0"/>
              <a:t>H</a:t>
            </a:r>
            <a:r>
              <a:rPr lang="en-US" u="sng" dirty="0" smtClean="0"/>
              <a:t>igh </a:t>
            </a:r>
            <a:r>
              <a:rPr lang="en-US" u="sng" dirty="0"/>
              <a:t>tide </a:t>
            </a:r>
            <a:r>
              <a:rPr lang="en-US" dirty="0" smtClean="0"/>
              <a:t>When </a:t>
            </a:r>
            <a:r>
              <a:rPr lang="en-US" dirty="0"/>
              <a:t>the highest part, or crest of the wave reaches a particular </a:t>
            </a:r>
            <a:r>
              <a:rPr lang="en-US" dirty="0" smtClean="0"/>
              <a:t>location</a:t>
            </a:r>
          </a:p>
          <a:p>
            <a:pPr marL="285750" indent="-285750" algn="l">
              <a:buFont typeface="Arial"/>
              <a:buChar char="•"/>
            </a:pPr>
            <a:r>
              <a:rPr lang="en-US" u="sng" dirty="0"/>
              <a:t>L</a:t>
            </a:r>
            <a:r>
              <a:rPr lang="en-US" u="sng" dirty="0" smtClean="0"/>
              <a:t>ow tide: </a:t>
            </a:r>
            <a:r>
              <a:rPr lang="en-US" dirty="0" smtClean="0"/>
              <a:t>the </a:t>
            </a:r>
            <a:r>
              <a:rPr lang="en-US" dirty="0"/>
              <a:t>lowest </a:t>
            </a:r>
            <a:r>
              <a:rPr lang="en-US" dirty="0" smtClean="0"/>
              <a:t>part </a:t>
            </a:r>
            <a:r>
              <a:rPr lang="en-US" dirty="0"/>
              <a:t>of the wave, or its trough. </a:t>
            </a:r>
            <a:endParaRPr lang="en-US" dirty="0" smtClean="0"/>
          </a:p>
          <a:p>
            <a:pPr marL="285750" indent="-285750" algn="l">
              <a:buFont typeface="Arial"/>
              <a:buChar char="•"/>
            </a:pPr>
            <a:r>
              <a:rPr lang="en-US" dirty="0" smtClean="0"/>
              <a:t>Tidal range: the </a:t>
            </a:r>
            <a:r>
              <a:rPr lang="en-US" dirty="0"/>
              <a:t>difference in height between the high tide and the low </a:t>
            </a:r>
            <a:r>
              <a:rPr lang="en-US" dirty="0" smtClean="0"/>
              <a:t>tide.</a:t>
            </a:r>
            <a:endParaRPr lang="en-US" dirty="0"/>
          </a:p>
        </p:txBody>
      </p:sp>
    </p:spTree>
    <p:extLst>
      <p:ext uri="{BB962C8B-B14F-4D97-AF65-F5344CB8AC3E}">
        <p14:creationId xmlns:p14="http://schemas.microsoft.com/office/powerpoint/2010/main" val="3062805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tides?</a:t>
            </a:r>
            <a:endParaRPr lang="en-US" dirty="0"/>
          </a:p>
        </p:txBody>
      </p:sp>
      <p:sp>
        <p:nvSpPr>
          <p:cNvPr id="3" name="Content Placeholder 2"/>
          <p:cNvSpPr>
            <a:spLocks noGrp="1"/>
          </p:cNvSpPr>
          <p:nvPr>
            <p:ph idx="1"/>
          </p:nvPr>
        </p:nvSpPr>
        <p:spPr/>
        <p:txBody>
          <a:bodyPr/>
          <a:lstStyle/>
          <a:p>
            <a:r>
              <a:rPr lang="en-US" dirty="0"/>
              <a:t>ocean tides result from the gravitational </a:t>
            </a:r>
            <a:r>
              <a:rPr lang="en-US" dirty="0" smtClean="0"/>
              <a:t>pull </a:t>
            </a:r>
            <a:r>
              <a:rPr lang="en-US" dirty="0"/>
              <a:t>of the sun and moon on the oceans of the </a:t>
            </a:r>
            <a:r>
              <a:rPr lang="en-US" dirty="0" smtClean="0"/>
              <a:t>earth.</a:t>
            </a:r>
          </a:p>
          <a:p>
            <a:endParaRPr lang="en-US" dirty="0"/>
          </a:p>
        </p:txBody>
      </p:sp>
      <p:pic>
        <p:nvPicPr>
          <p:cNvPr id="5" name="Picture 4"/>
          <p:cNvPicPr>
            <a:picLocks noChangeAspect="1"/>
          </p:cNvPicPr>
          <p:nvPr/>
        </p:nvPicPr>
        <p:blipFill>
          <a:blip r:embed="rId3"/>
          <a:stretch>
            <a:fillRect/>
          </a:stretch>
        </p:blipFill>
        <p:spPr>
          <a:xfrm>
            <a:off x="1393749" y="2920246"/>
            <a:ext cx="6096000" cy="2730500"/>
          </a:xfrm>
          <a:prstGeom prst="rect">
            <a:avLst/>
          </a:prstGeom>
        </p:spPr>
      </p:pic>
    </p:spTree>
    <p:extLst>
      <p:ext uri="{BB962C8B-B14F-4D97-AF65-F5344CB8AC3E}">
        <p14:creationId xmlns:p14="http://schemas.microsoft.com/office/powerpoint/2010/main" val="4026607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Moon</a:t>
            </a:r>
            <a:endParaRPr lang="en-US" dirty="0"/>
          </a:p>
        </p:txBody>
      </p:sp>
      <p:sp>
        <p:nvSpPr>
          <p:cNvPr id="3" name="Content Placeholder 2"/>
          <p:cNvSpPr>
            <a:spLocks noGrp="1"/>
          </p:cNvSpPr>
          <p:nvPr>
            <p:ph idx="1"/>
          </p:nvPr>
        </p:nvSpPr>
        <p:spPr>
          <a:xfrm>
            <a:off x="779463" y="1828800"/>
            <a:ext cx="3570595" cy="4208930"/>
          </a:xfrm>
        </p:spPr>
        <p:txBody>
          <a:bodyPr/>
          <a:lstStyle/>
          <a:p>
            <a:r>
              <a:rPr lang="en-US" dirty="0" smtClean="0"/>
              <a:t>Orbits the Earth every 24 hours 50 min</a:t>
            </a:r>
          </a:p>
          <a:p>
            <a:r>
              <a:rPr lang="en-US" dirty="0" smtClean="0"/>
              <a:t>4 phases each month, relative to its position to the Sun</a:t>
            </a:r>
          </a:p>
          <a:p>
            <a:pPr lvl="1"/>
            <a:r>
              <a:rPr lang="en-US" dirty="0" smtClean="0"/>
              <a:t>New moon (can’t see)</a:t>
            </a:r>
          </a:p>
          <a:p>
            <a:pPr lvl="1"/>
            <a:r>
              <a:rPr lang="en-US" dirty="0" smtClean="0"/>
              <a:t>First Quarter (half visible)</a:t>
            </a:r>
          </a:p>
          <a:p>
            <a:pPr lvl="1"/>
            <a:r>
              <a:rPr lang="en-US" dirty="0" smtClean="0"/>
              <a:t>Full Moon</a:t>
            </a:r>
          </a:p>
          <a:p>
            <a:pPr lvl="1"/>
            <a:r>
              <a:rPr lang="en-US" dirty="0" smtClean="0"/>
              <a:t>Last Quarter (opposite half visible)</a:t>
            </a:r>
            <a:endParaRPr lang="en-US" dirty="0"/>
          </a:p>
        </p:txBody>
      </p:sp>
      <p:pic>
        <p:nvPicPr>
          <p:cNvPr id="4" name="Picture 3"/>
          <p:cNvPicPr>
            <a:picLocks noChangeAspect="1"/>
          </p:cNvPicPr>
          <p:nvPr/>
        </p:nvPicPr>
        <p:blipFill>
          <a:blip r:embed="rId2"/>
          <a:stretch>
            <a:fillRect/>
          </a:stretch>
        </p:blipFill>
        <p:spPr>
          <a:xfrm>
            <a:off x="4187245" y="2214096"/>
            <a:ext cx="4793941" cy="3172339"/>
          </a:xfrm>
          <a:prstGeom prst="rect">
            <a:avLst/>
          </a:prstGeom>
        </p:spPr>
      </p:pic>
    </p:spTree>
    <p:extLst>
      <p:ext uri="{BB962C8B-B14F-4D97-AF65-F5344CB8AC3E}">
        <p14:creationId xmlns:p14="http://schemas.microsoft.com/office/powerpoint/2010/main" val="1437250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Tide frequency</a:t>
            </a:r>
            <a:endParaRPr lang="en-US" dirty="0"/>
          </a:p>
        </p:txBody>
      </p:sp>
      <p:sp>
        <p:nvSpPr>
          <p:cNvPr id="3" name="Content Placeholder 2"/>
          <p:cNvSpPr>
            <a:spLocks noGrp="1"/>
          </p:cNvSpPr>
          <p:nvPr>
            <p:ph idx="1"/>
          </p:nvPr>
        </p:nvSpPr>
        <p:spPr/>
        <p:txBody>
          <a:bodyPr/>
          <a:lstStyle/>
          <a:p>
            <a:r>
              <a:rPr lang="en-US" dirty="0"/>
              <a:t>Because the Earth rotates through two tidal “bulges” every lunar day, </a:t>
            </a:r>
            <a:r>
              <a:rPr lang="en-US" u="sng" dirty="0"/>
              <a:t>coastal areas experience two high and two low tides every 24 hours and 50 minutes</a:t>
            </a:r>
            <a:r>
              <a:rPr lang="en-US" u="sng" dirty="0" smtClean="0"/>
              <a:t>.</a:t>
            </a:r>
          </a:p>
          <a:p>
            <a:r>
              <a:rPr lang="en-US" u="sng" dirty="0" smtClean="0"/>
              <a:t> </a:t>
            </a:r>
            <a:r>
              <a:rPr lang="en-US" u="sng" dirty="0"/>
              <a:t>High tides occur 12 hours and 25 minutes apart</a:t>
            </a:r>
            <a:r>
              <a:rPr lang="en-US" dirty="0"/>
              <a:t>. </a:t>
            </a:r>
            <a:endParaRPr lang="en-US" dirty="0" smtClean="0"/>
          </a:p>
          <a:p>
            <a:r>
              <a:rPr lang="en-US" dirty="0" smtClean="0"/>
              <a:t>It </a:t>
            </a:r>
            <a:r>
              <a:rPr lang="en-US" dirty="0"/>
              <a:t>takes six hours and 12.5 minutes for the water at the shore to go from high to low, or from low to high</a:t>
            </a:r>
            <a:r>
              <a:rPr lang="en-US" dirty="0" smtClean="0"/>
              <a:t>.</a:t>
            </a:r>
          </a:p>
          <a:p>
            <a:r>
              <a:rPr lang="en-US" dirty="0" smtClean="0"/>
              <a:t>Most coastal areas on the Earth have two high and two low tides each day.</a:t>
            </a:r>
            <a:endParaRPr lang="en-US" dirty="0"/>
          </a:p>
        </p:txBody>
      </p:sp>
    </p:spTree>
    <p:extLst>
      <p:ext uri="{BB962C8B-B14F-4D97-AF65-F5344CB8AC3E}">
        <p14:creationId xmlns:p14="http://schemas.microsoft.com/office/powerpoint/2010/main" val="2098462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Tides</a:t>
            </a:r>
            <a:endParaRPr lang="en-US" dirty="0"/>
          </a:p>
        </p:txBody>
      </p:sp>
      <p:sp>
        <p:nvSpPr>
          <p:cNvPr id="3" name="Content Placeholder 2"/>
          <p:cNvSpPr>
            <a:spLocks noGrp="1"/>
          </p:cNvSpPr>
          <p:nvPr>
            <p:ph idx="1"/>
          </p:nvPr>
        </p:nvSpPr>
        <p:spPr/>
        <p:txBody>
          <a:bodyPr/>
          <a:lstStyle/>
          <a:p>
            <a:r>
              <a:rPr lang="en-US" dirty="0" smtClean="0"/>
              <a:t>Spring Tides: The </a:t>
            </a:r>
            <a:r>
              <a:rPr lang="en-US" u="sng" dirty="0" smtClean="0"/>
              <a:t>highest high tide </a:t>
            </a:r>
            <a:r>
              <a:rPr lang="en-US" dirty="0" smtClean="0"/>
              <a:t>and the </a:t>
            </a:r>
            <a:r>
              <a:rPr lang="en-US" u="sng" dirty="0" smtClean="0"/>
              <a:t>lowest low tide.</a:t>
            </a:r>
          </a:p>
          <a:p>
            <a:pPr lvl="1"/>
            <a:r>
              <a:rPr lang="en-US" dirty="0" smtClean="0"/>
              <a:t>	Caused when the sun and moon are aligned (more gravitational pull)</a:t>
            </a:r>
          </a:p>
          <a:p>
            <a:pPr lvl="1"/>
            <a:r>
              <a:rPr lang="en-US" dirty="0"/>
              <a:t>Spring </a:t>
            </a:r>
            <a:r>
              <a:rPr lang="en-US" b="1" dirty="0"/>
              <a:t>tides</a:t>
            </a:r>
            <a:r>
              <a:rPr lang="en-US" dirty="0"/>
              <a:t> occur during the full </a:t>
            </a:r>
            <a:r>
              <a:rPr lang="en-US" b="1" dirty="0"/>
              <a:t>moon</a:t>
            </a:r>
            <a:r>
              <a:rPr lang="en-US" dirty="0"/>
              <a:t> and the new </a:t>
            </a:r>
            <a:r>
              <a:rPr lang="en-US" b="1" dirty="0"/>
              <a:t>moon</a:t>
            </a:r>
            <a:endParaRPr lang="en-US" dirty="0" smtClean="0"/>
          </a:p>
          <a:p>
            <a:r>
              <a:rPr lang="en-US" dirty="0" smtClean="0"/>
              <a:t>Neap Tide: Lowest high tide and highest low tide. </a:t>
            </a:r>
          </a:p>
          <a:p>
            <a:pPr lvl="1"/>
            <a:r>
              <a:rPr lang="en-US" dirty="0" smtClean="0"/>
              <a:t>Happen when sun and moon oppose each other.</a:t>
            </a:r>
          </a:p>
          <a:p>
            <a:pPr lvl="1"/>
            <a:r>
              <a:rPr lang="en-US" dirty="0"/>
              <a:t>During the </a:t>
            </a:r>
            <a:r>
              <a:rPr lang="en-US" b="1" dirty="0"/>
              <a:t>moon's</a:t>
            </a:r>
            <a:r>
              <a:rPr lang="en-US" dirty="0"/>
              <a:t> quarter </a:t>
            </a:r>
            <a:r>
              <a:rPr lang="en-US" b="1" dirty="0"/>
              <a:t>phases</a:t>
            </a:r>
            <a:r>
              <a:rPr lang="en-US" dirty="0"/>
              <a:t> </a:t>
            </a:r>
            <a:endParaRPr lang="en-US" dirty="0" smtClean="0"/>
          </a:p>
        </p:txBody>
      </p:sp>
    </p:spTree>
    <p:extLst>
      <p:ext uri="{BB962C8B-B14F-4D97-AF65-F5344CB8AC3E}">
        <p14:creationId xmlns:p14="http://schemas.microsoft.com/office/powerpoint/2010/main" val="8636385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ideAni.gif"/>
          <p:cNvPicPr>
            <a:picLocks noGrp="1" noChangeAspect="1"/>
          </p:cNvPicPr>
          <p:nvPr>
            <p:ph idx="1"/>
          </p:nvPr>
        </p:nvPicPr>
        <p:blipFill>
          <a:blip r:embed="rId2">
            <a:extLst>
              <a:ext uri="{28A0092B-C50C-407E-A947-70E740481C1C}">
                <a14:useLocalDpi xmlns:a14="http://schemas.microsoft.com/office/drawing/2010/main" val="0"/>
              </a:ext>
            </a:extLst>
          </a:blip>
          <a:srcRect l="-17189" r="-17189"/>
          <a:stretch>
            <a:fillRect/>
          </a:stretch>
        </p:blipFill>
        <p:spPr>
          <a:xfrm>
            <a:off x="779463" y="1828800"/>
            <a:ext cx="7583487" cy="4208463"/>
          </a:xfrm>
        </p:spPr>
      </p:pic>
    </p:spTree>
    <p:extLst>
      <p:ext uri="{BB962C8B-B14F-4D97-AF65-F5344CB8AC3E}">
        <p14:creationId xmlns:p14="http://schemas.microsoft.com/office/powerpoint/2010/main" val="40081553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a:hlinkClick r:id="rId2"/>
              </a:rPr>
              <a:t>http://www.glencoe.com/sites/common_assets/science/virtual_labs/ES17/ES17.</a:t>
            </a:r>
            <a:r>
              <a:rPr lang="en-US" dirty="0" smtClean="0">
                <a:hlinkClick r:id="rId2"/>
              </a:rPr>
              <a:t>html</a:t>
            </a:r>
            <a:endParaRPr lang="en-US" dirty="0" smtClean="0"/>
          </a:p>
          <a:p>
            <a:r>
              <a:rPr lang="en-US" dirty="0">
                <a:hlinkClick r:id="rId3"/>
              </a:rPr>
              <a:t>http://oceanservice.noaa.gov/education/tutorial_tides</a:t>
            </a:r>
            <a:r>
              <a:rPr lang="en-US" dirty="0" smtClean="0">
                <a:hlinkClick r:id="rId3"/>
              </a:rPr>
              <a:t>/</a:t>
            </a:r>
            <a:endParaRPr lang="en-US" dirty="0" smtClean="0"/>
          </a:p>
          <a:p>
            <a:r>
              <a:rPr lang="en-US" dirty="0">
                <a:hlinkClick r:id="rId4"/>
              </a:rPr>
              <a:t>home.hiwaay.net/~krcool/Astro/</a:t>
            </a:r>
            <a:r>
              <a:rPr lang="en-US" b="1" dirty="0">
                <a:hlinkClick r:id="rId4"/>
              </a:rPr>
              <a:t>moon</a:t>
            </a:r>
            <a:r>
              <a:rPr lang="en-US" dirty="0">
                <a:hlinkClick r:id="rId4"/>
              </a:rPr>
              <a:t>/</a:t>
            </a:r>
            <a:r>
              <a:rPr lang="en-US" b="1" dirty="0">
                <a:hlinkClick r:id="rId4"/>
              </a:rPr>
              <a:t>moontides</a:t>
            </a:r>
            <a:r>
              <a:rPr lang="en-US" dirty="0" smtClean="0">
                <a:hlinkClick r:id="rId4"/>
              </a:rPr>
              <a:t>/</a:t>
            </a:r>
            <a:endParaRPr lang="en-US" dirty="0" smtClean="0"/>
          </a:p>
          <a:p>
            <a:endParaRPr lang="en-US" dirty="0"/>
          </a:p>
        </p:txBody>
      </p:sp>
    </p:spTree>
    <p:extLst>
      <p:ext uri="{BB962C8B-B14F-4D97-AF65-F5344CB8AC3E}">
        <p14:creationId xmlns:p14="http://schemas.microsoft.com/office/powerpoint/2010/main" val="7866623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38</TotalTime>
  <Words>376</Words>
  <Application>Microsoft Macintosh PowerPoint</Application>
  <PresentationFormat>On-screen Show (4:3)</PresentationFormat>
  <Paragraphs>34</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Revolution</vt:lpstr>
      <vt:lpstr>Tides</vt:lpstr>
      <vt:lpstr>What causes tides?</vt:lpstr>
      <vt:lpstr>The Moon</vt:lpstr>
      <vt:lpstr>Tide frequency</vt:lpstr>
      <vt:lpstr>Types of Tides</vt:lpstr>
      <vt:lpstr>PowerPoint Presentation</vt:lpstr>
      <vt:lpstr>Bibliography</vt:lpstr>
    </vt:vector>
  </TitlesOfParts>
  <Company>Canyons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Tides</dc:title>
  <dc:creator>Vanessa Fravel</dc:creator>
  <cp:lastModifiedBy>Vanessa Fravel</cp:lastModifiedBy>
  <cp:revision>4</cp:revision>
  <dcterms:created xsi:type="dcterms:W3CDTF">2016-02-09T19:57:43Z</dcterms:created>
  <dcterms:modified xsi:type="dcterms:W3CDTF">2016-02-09T20:36:19Z</dcterms:modified>
</cp:coreProperties>
</file>