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8" r:id="rId3"/>
    <p:sldId id="264" r:id="rId4"/>
    <p:sldId id="265" r:id="rId5"/>
    <p:sldId id="257" r:id="rId6"/>
    <p:sldId id="261" r:id="rId7"/>
    <p:sldId id="269" r:id="rId8"/>
    <p:sldId id="270" r:id="rId9"/>
    <p:sldId id="258" r:id="rId10"/>
    <p:sldId id="273" r:id="rId11"/>
    <p:sldId id="259" r:id="rId12"/>
    <p:sldId id="262" r:id="rId13"/>
    <p:sldId id="263" r:id="rId14"/>
    <p:sldId id="266" r:id="rId15"/>
    <p:sldId id="267" r:id="rId16"/>
    <p:sldId id="272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/>
    <p:restoredTop sz="94576"/>
  </p:normalViewPr>
  <p:slideViewPr>
    <p:cSldViewPr snapToGrid="0" snapToObjects="1">
      <p:cViewPr varScale="1">
        <p:scale>
          <a:sx n="108" d="100"/>
          <a:sy n="108" d="100"/>
        </p:scale>
        <p:origin x="200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8FAB11-13AF-A542-9C4B-933DB317FB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0EFE4-5195-FD40-99CA-4D756170D3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36DC7-D2C7-B24A-95B2-E48545BCA0BC}" type="datetimeFigureOut">
              <a:rPr lang="en-US" smtClean="0"/>
              <a:t>1/31/19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F1751A-98A7-CB4F-9922-4833418D2A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7F2784-2C4A-0745-81C3-A848936912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2FBAC-7119-944E-B9C9-D2F28DFB9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59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CF185-D1CD-E441-94E3-584D9930EC00}" type="datetimeFigureOut">
              <a:rPr lang="en-US" smtClean="0"/>
              <a:t>1/31/19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07964-A817-8542-A031-1C4FB2BA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59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A3E138E9-1634-EC47-B888-FFEA2AB6B8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7975"/>
            <a:ext cx="1588" cy="1588"/>
          </a:xfrm>
          <a:ln/>
        </p:spPr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B2278F3-E248-EB42-AA27-56921784F64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514350" y="4387850"/>
            <a:ext cx="5986463" cy="4129088"/>
          </a:xfrm>
          <a:noFill/>
        </p:spPr>
        <p:txBody>
          <a:bodyPr wrap="none" lIns="93177" tIns="46589" rIns="93177" bIns="46589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580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Switch to SOS here!!!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07964-A817-8542-A031-1C4FB2BA35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9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6B75C-C13F-3444-B618-C0826D1F4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BDBEA8-C702-3E4D-8828-2817D5671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AAC1C-4D20-264F-A622-53C8A0BA1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69D82-C2E7-2242-B767-BF353BC7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B5403-43C4-C046-AA51-64E35526B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6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8D9E-1FFE-1646-9596-F926649D9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6957EE-41A0-5C4C-8B69-AE82F62AC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E43B6-4745-EB4C-AFD2-4A071CF57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F6046-243D-6747-AB23-7089C054B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E98E8-46CA-6546-BCB3-D4BCBA33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30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77F347-78DF-FD41-AF7C-52548E9EC2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906110-67D0-B243-A24F-469440B11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C2F5C-898A-FB4C-A2D4-C32F8812F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81432-3A7A-0C43-A09E-C10CFE6D2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0401F-B8A8-B146-AED7-23AD86F7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98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FF55C5D3-B74C-1748-B52E-7157B10AA5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72494AD3-9CA9-1848-AE8A-6EB5A0D34D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1">
            <a:extLst>
              <a:ext uri="{FF2B5EF4-FFF2-40B4-BE49-F238E27FC236}">
                <a16:creationId xmlns:a16="http://schemas.microsoft.com/office/drawing/2014/main" id="{55516C73-9E00-574D-9DAF-F3AABE78D6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DC986-59FD-D54F-B82E-9506BF5940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24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612D4-6D5C-8F45-B740-9414182D7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93E01-160C-B44F-B784-7A4FEBB34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FA9BA-A91A-4144-BF1C-FD513DF7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87B86-5222-034B-AD82-74DFC0255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77E26-5771-C04C-87CA-27844E14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500A3-3EAA-5645-B3D8-BA9EFA9FF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E419D-36D6-CD4A-856B-A293DC3DF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D9554-93A6-D447-894E-B78AEDAD0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A0737-7331-714C-8840-93C2028BD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7390B-C846-A942-89C5-8790479F6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5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1B41C-EBE2-994C-90C5-D7AB46241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7A9FB-9B6C-044E-85DD-868E8FCC5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E0EF5-7A64-1846-A0C8-E03FEFC47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E6791D-0F4A-9A4E-A1CB-AA09918E3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1/31/19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6A258-9B59-4F4F-AA08-5423AE73B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A78F4-46F8-9E45-B6A3-38289448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5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6C07F-7DE7-8141-B88C-37AE7D1C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F167B-40B8-5F41-860F-571A7E8FC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3DB3A-0B77-9949-9BC8-10B5ED304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E273F6-7611-D545-89A6-EE749634B5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1A1DA0-A2CF-5449-9F42-FD63461E9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F808DA-3EC6-1645-98AF-5168C37D9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1/31/19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E70725-6FA0-CF40-9F1B-A05D069E5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F504DC-0A13-E34F-860A-4F3FEC2A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8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28C8-A6AC-F243-83B0-2341A4C30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91D0CE-CF52-FE45-9750-A6909B84A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1/31/19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2AF5BC-79A2-794B-9252-19F4309E0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905D8-F5E2-204B-A6ED-FEB0BF896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92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560349-2BE8-4F49-9FC9-00B7E5E70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1/31/19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458451-4F6B-C740-98E5-79C8FC4B4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BB745-7E11-CF4D-BE5C-C8A21E45E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1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8D9A-0337-FC4A-B31B-65B068D47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764F8-9D00-2E42-A894-34546CE17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46989-8EE0-364B-B075-E57698F40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AFDA4-FB98-F14B-97BF-C21A1DBE0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1/31/19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4E974-D527-E941-90C2-7A524154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ACE37-F662-9C48-940D-FF0066E35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6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2B96F-5FB2-D541-B0D2-57BCFD23F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605A4F-2FFB-4941-93CF-050700DC12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075BC-1813-7643-A369-2ADC63129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42B52C-2E73-9B4D-BE9B-ACF17B375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1/31/19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1C6FD-A013-384C-9DF4-4EE16809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4FDDB-FD84-464A-83FB-AF9E51D57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4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3F1FFA-2F83-184C-AE85-E4943B2A7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980B4-8F0B-B542-9C43-BF3C8030E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6B8EB-BFB6-9046-B922-E5FE2B9BDF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1/31/19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7983D-45FA-E449-AA56-02392BE7CE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810D3-4007-F84D-A33E-9C6336008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8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afeshare.tv/x/ss5890a6566f356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afeshare.tv/x/ss5890a752783b2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share.tv/x/ss5889256a996e4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iewpure.com/73m0mCBeyEk?ref=bkmk" TargetMode="External"/><Relationship Id="rId2" Type="http://schemas.openxmlformats.org/officeDocument/2006/relationships/hyperlink" Target="http://viewpure.com/iYQqROXwRls?ref=bkm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viewpure.com/dBJM5yV7T-M?ref=bkmk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9761" y="311069"/>
            <a:ext cx="6762749" cy="9314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Starter Questions </a:t>
            </a:r>
            <a:br>
              <a:rPr lang="en-US" dirty="0"/>
            </a:br>
            <a:r>
              <a:rPr lang="en-US" sz="2000" dirty="0"/>
              <a:t>Yes, you may use your notes.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1421991"/>
            <a:ext cx="6762749" cy="4459253"/>
          </a:xfrm>
        </p:spPr>
        <p:txBody>
          <a:bodyPr>
            <a:noAutofit/>
          </a:bodyPr>
          <a:lstStyle/>
          <a:p>
            <a:pPr marL="342900" indent="-342900" algn="l">
              <a:buAutoNum type="arabicPeriod"/>
            </a:pPr>
            <a:r>
              <a:rPr lang="en-US" sz="2400" dirty="0"/>
              <a:t>Which is more dense: cold salty water, warm salty water or cold freshwater? What does that look like in the ocean?</a:t>
            </a:r>
          </a:p>
          <a:p>
            <a:pPr marL="800100" lvl="1" indent="-342900" algn="l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cold salty water</a:t>
            </a:r>
            <a:endParaRPr lang="en-US" sz="2600" dirty="0">
              <a:solidFill>
                <a:schemeClr val="bg1"/>
              </a:solidFill>
            </a:endParaRPr>
          </a:p>
          <a:p>
            <a:pPr marL="342900" indent="-342900" algn="l">
              <a:buAutoNum type="arabicPeriod"/>
            </a:pPr>
            <a:r>
              <a:rPr lang="en-US" sz="2400" dirty="0"/>
              <a:t>What does halocline mean? What does it look like? </a:t>
            </a:r>
          </a:p>
          <a:p>
            <a:pPr marL="800100" lvl="1" indent="-342900" algn="l">
              <a:buAutoNum type="arabicPeriod"/>
            </a:pPr>
            <a:r>
              <a:rPr lang="en-US" sz="2600" dirty="0">
                <a:solidFill>
                  <a:schemeClr val="bg1"/>
                </a:solidFill>
              </a:rPr>
              <a:t>The layering of the ocean’s waters due to differing salinity</a:t>
            </a:r>
          </a:p>
          <a:p>
            <a:pPr marL="342900" indent="-342900" algn="l">
              <a:buAutoNum type="arabicPeriod"/>
            </a:pPr>
            <a:r>
              <a:rPr lang="en-US" sz="2400" dirty="0"/>
              <a:t>What causes waves? </a:t>
            </a:r>
          </a:p>
        </p:txBody>
      </p:sp>
    </p:spTree>
    <p:extLst>
      <p:ext uri="{BB962C8B-B14F-4D97-AF65-F5344CB8AC3E}">
        <p14:creationId xmlns:p14="http://schemas.microsoft.com/office/powerpoint/2010/main" val="370629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9C193-4EDB-054F-96BD-7C0134070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Currents and the Coriolis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1F801-52A8-344A-A71D-E931D932C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Both winds and currents are affected by the </a:t>
            </a:r>
            <a:r>
              <a:rPr lang="en-US" sz="2400" i="1" dirty="0">
                <a:latin typeface="Tahoma" charset="0"/>
                <a:ea typeface="ＭＳ Ｐゴシック" charset="0"/>
                <a:cs typeface="ＭＳ Ｐゴシック" charset="0"/>
              </a:rPr>
              <a:t>Coriolis Effect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As the Earth spins on its axis, anything above its surface is deflected, and that object’s path looks curved. </a:t>
            </a:r>
          </a:p>
          <a:p>
            <a:pPr lvl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In the Northern Hemisphere, winds and currents are deflected to the right.</a:t>
            </a:r>
          </a:p>
          <a:p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In the Southern Hemisphere, winds and currents are deflected to the left.</a:t>
            </a:r>
          </a:p>
          <a:p>
            <a:pPr lvl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hlinkClick r:id="rId2"/>
              </a:rPr>
              <a:t>VIDEO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19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Ocean Circulation: Gyres</a:t>
            </a:r>
          </a:p>
        </p:txBody>
      </p:sp>
      <p:pic>
        <p:nvPicPr>
          <p:cNvPr id="6" name="Content Placeholder 5" descr="cas24204_03_20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450909"/>
            <a:ext cx="7886700" cy="3585848"/>
          </a:xfrm>
        </p:spPr>
      </p:pic>
      <p:sp>
        <p:nvSpPr>
          <p:cNvPr id="3" name="TextBox 2"/>
          <p:cNvSpPr txBox="1"/>
          <p:nvPr/>
        </p:nvSpPr>
        <p:spPr>
          <a:xfrm>
            <a:off x="2586789" y="2899611"/>
            <a:ext cx="1452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4"/>
              </a:rPr>
              <a:t>Gyres VIDEO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1F8362-BC17-4D4A-AD30-411D3B9A7FC1}"/>
              </a:ext>
            </a:extLst>
          </p:cNvPr>
          <p:cNvSpPr txBox="1"/>
          <p:nvPr/>
        </p:nvSpPr>
        <p:spPr>
          <a:xfrm>
            <a:off x="938463" y="1540042"/>
            <a:ext cx="7748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Gyres are large circular currents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Result from accumulating water movement and energy from surface currents</a:t>
            </a:r>
          </a:p>
        </p:txBody>
      </p:sp>
    </p:spTree>
    <p:extLst>
      <p:ext uri="{BB962C8B-B14F-4D97-AF65-F5344CB8AC3E}">
        <p14:creationId xmlns:p14="http://schemas.microsoft.com/office/powerpoint/2010/main" val="4243866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Ocean Circulation: The Great Ocean Conveyor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Thermohaline</a:t>
            </a:r>
            <a:r>
              <a:rPr lang="en-US" sz="2800" dirty="0"/>
              <a:t> circulation: deep water circulation driven by salinity and temperature</a:t>
            </a:r>
          </a:p>
          <a:p>
            <a:r>
              <a:rPr lang="en-US" sz="2800" dirty="0"/>
              <a:t>Brings cold, nutrient-rich water to the surface</a:t>
            </a:r>
          </a:p>
          <a:p>
            <a:r>
              <a:rPr lang="en-US" sz="2800" dirty="0"/>
              <a:t>Stabilizes global climate</a:t>
            </a:r>
          </a:p>
          <a:p>
            <a:r>
              <a:rPr lang="en-US" sz="2800" dirty="0"/>
              <a:t>Takes 4,000 years to completely remix the oceans.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5680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Ocean Conveyor</a:t>
            </a:r>
          </a:p>
        </p:txBody>
      </p:sp>
      <p:pic>
        <p:nvPicPr>
          <p:cNvPr id="4" name="Content Placeholder 3" descr="cas24204_03_2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97" y="1825625"/>
            <a:ext cx="7367606" cy="4351338"/>
          </a:xfrm>
        </p:spPr>
      </p:pic>
      <p:sp>
        <p:nvSpPr>
          <p:cNvPr id="3" name="TextBox 2"/>
          <p:cNvSpPr txBox="1"/>
          <p:nvPr/>
        </p:nvSpPr>
        <p:spPr>
          <a:xfrm>
            <a:off x="557213" y="6315075"/>
            <a:ext cx="91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Video!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4924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GOC causes Upwelling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2454319"/>
            <a:ext cx="7886700" cy="309394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TextBox 4"/>
          <p:cNvSpPr txBox="1"/>
          <p:nvPr/>
        </p:nvSpPr>
        <p:spPr>
          <a:xfrm>
            <a:off x="589547" y="1600200"/>
            <a:ext cx="8109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Carries cold, nutrient-rich water from the deep ocean to the surface</a:t>
            </a:r>
          </a:p>
        </p:txBody>
      </p:sp>
    </p:spTree>
    <p:extLst>
      <p:ext uri="{BB962C8B-B14F-4D97-AF65-F5344CB8AC3E}">
        <p14:creationId xmlns:p14="http://schemas.microsoft.com/office/powerpoint/2010/main" val="751386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opposite side, the GOC causes downwelling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Carries oxygenated water down to the sea floor</a:t>
            </a:r>
          </a:p>
          <a:p>
            <a:r>
              <a:rPr lang="en-US" sz="2800" dirty="0"/>
              <a:t>Flushes out anaerobic bacteria</a:t>
            </a:r>
          </a:p>
          <a:p>
            <a:endParaRPr lang="en-US" sz="2800" dirty="0"/>
          </a:p>
        </p:txBody>
      </p:sp>
      <p:pic>
        <p:nvPicPr>
          <p:cNvPr id="4" name="Content Placeholder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2" b="12772"/>
          <a:stretch>
            <a:fillRect/>
          </a:stretch>
        </p:blipFill>
        <p:spPr>
          <a:xfrm>
            <a:off x="1203158" y="3633537"/>
            <a:ext cx="6436895" cy="280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05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8F16E-6DF3-4748-9F8E-306D180BE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water movement in the ocean: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EB7AC-AFEA-5C44-A88C-956681B4F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sun heats the atmosphere, causing wind</a:t>
            </a:r>
          </a:p>
          <a:p>
            <a:r>
              <a:rPr lang="en-US" sz="3200" dirty="0"/>
              <a:t>Wind pulls on surface water, creating waves</a:t>
            </a:r>
          </a:p>
          <a:p>
            <a:r>
              <a:rPr lang="en-US" sz="3200" dirty="0"/>
              <a:t>Wave patterns cause currents</a:t>
            </a:r>
          </a:p>
          <a:p>
            <a:r>
              <a:rPr lang="en-US" sz="3200" dirty="0"/>
              <a:t>Currents and the Coriolis effect drive gyres</a:t>
            </a:r>
          </a:p>
          <a:p>
            <a:r>
              <a:rPr lang="en-US" sz="3200" dirty="0"/>
              <a:t>Great Ocean Conveyor: Due to accumulation of currents, gyres, and thermohaline effects, all the water in the ocean is mixed every 4,000 years. </a:t>
            </a:r>
          </a:p>
        </p:txBody>
      </p:sp>
    </p:spTree>
    <p:extLst>
      <p:ext uri="{BB962C8B-B14F-4D97-AF65-F5344CB8AC3E}">
        <p14:creationId xmlns:p14="http://schemas.microsoft.com/office/powerpoint/2010/main" val="461509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83B59-8353-A14E-B6FD-D059D067B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AEBAC-815E-3D48-975B-4F1B5A7BA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Ocean Current Worksheet</a:t>
            </a:r>
          </a:p>
          <a:p>
            <a:endParaRPr lang="en-US" dirty="0"/>
          </a:p>
          <a:p>
            <a:r>
              <a:rPr lang="en-US" dirty="0"/>
              <a:t>2. Investigate: Choose to research one of the two topics listed below. Write a 2-3 paragraph summary of what you found, and why you think it might be important. Be sure to include your sources (at least 2, with a link). Submit on Canvas in the assignment. </a:t>
            </a:r>
          </a:p>
          <a:p>
            <a:pPr lvl="1"/>
            <a:r>
              <a:rPr lang="en-US" sz="3200" dirty="0"/>
              <a:t>Topics: </a:t>
            </a:r>
          </a:p>
          <a:p>
            <a:pPr lvl="2"/>
            <a:r>
              <a:rPr lang="en-US" sz="2400"/>
              <a:t>Nike </a:t>
            </a:r>
            <a:r>
              <a:rPr lang="en-US" sz="2400" dirty="0"/>
              <a:t>shoe spill</a:t>
            </a:r>
          </a:p>
          <a:p>
            <a:pPr lvl="2"/>
            <a:r>
              <a:rPr lang="en-US" sz="2400" dirty="0"/>
              <a:t>Turtle migration and currents</a:t>
            </a:r>
          </a:p>
          <a:p>
            <a:pPr lvl="2"/>
            <a:r>
              <a:rPr lang="en-US" sz="2400" dirty="0"/>
              <a:t>Slowing of the Great Ocean Conveyor</a:t>
            </a:r>
          </a:p>
          <a:p>
            <a:pPr lvl="2"/>
            <a:r>
              <a:rPr lang="en-US" sz="2400" dirty="0"/>
              <a:t>El Nino</a:t>
            </a:r>
          </a:p>
        </p:txBody>
      </p:sp>
    </p:spTree>
    <p:extLst>
      <p:ext uri="{BB962C8B-B14F-4D97-AF65-F5344CB8AC3E}">
        <p14:creationId xmlns:p14="http://schemas.microsoft.com/office/powerpoint/2010/main" val="15306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in the World’s Ocean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120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497305"/>
          </a:xfrm>
        </p:spPr>
        <p:txBody>
          <a:bodyPr>
            <a:normAutofit fontScale="90000"/>
          </a:bodyPr>
          <a:lstStyle/>
          <a:p>
            <a:r>
              <a:rPr lang="en-US" dirty="0"/>
              <a:t>The World Ocean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212" y="1825625"/>
            <a:ext cx="6711575" cy="4351338"/>
          </a:xfrm>
        </p:spPr>
      </p:pic>
      <p:sp>
        <p:nvSpPr>
          <p:cNvPr id="5" name="TextBox 4"/>
          <p:cNvSpPr txBox="1"/>
          <p:nvPr/>
        </p:nvSpPr>
        <p:spPr>
          <a:xfrm>
            <a:off x="878305" y="974557"/>
            <a:ext cx="6189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How many oceans are there on the planet? </a:t>
            </a:r>
          </a:p>
          <a:p>
            <a:r>
              <a:rPr lang="en-US" sz="2400" dirty="0">
                <a:solidFill>
                  <a:schemeClr val="bg1"/>
                </a:solidFill>
              </a:rPr>
              <a:t>Just one! </a:t>
            </a:r>
          </a:p>
        </p:txBody>
      </p:sp>
    </p:spTree>
    <p:extLst>
      <p:ext uri="{BB962C8B-B14F-4D97-AF65-F5344CB8AC3E}">
        <p14:creationId xmlns:p14="http://schemas.microsoft.com/office/powerpoint/2010/main" val="143225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5 Ocean Basins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Pacific</a:t>
            </a:r>
          </a:p>
          <a:p>
            <a:r>
              <a:rPr lang="en-US" dirty="0"/>
              <a:t>Atlantic</a:t>
            </a:r>
          </a:p>
          <a:p>
            <a:r>
              <a:rPr lang="en-US" dirty="0"/>
              <a:t>Arctic</a:t>
            </a:r>
          </a:p>
          <a:p>
            <a:r>
              <a:rPr lang="en-US" dirty="0"/>
              <a:t>Indian</a:t>
            </a:r>
          </a:p>
          <a:p>
            <a:r>
              <a:rPr lang="en-US" dirty="0"/>
              <a:t>Southern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32" y="1441667"/>
            <a:ext cx="6128084" cy="459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21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Ocean Circulation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4" y="2211184"/>
            <a:ext cx="6951372" cy="438912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Some of the differences seen in different parts of the ocean are due to circulation patterns. </a:t>
            </a:r>
          </a:p>
          <a:p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Circulation can occur in the form of </a:t>
            </a:r>
            <a:r>
              <a:rPr lang="en-US" sz="2400" i="1" dirty="0">
                <a:latin typeface="Tahoma" charset="0"/>
                <a:ea typeface="ＭＳ Ｐゴシック" charset="0"/>
                <a:cs typeface="ＭＳ Ｐゴシック" charset="0"/>
              </a:rPr>
              <a:t>waves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400" i="1" dirty="0">
                <a:latin typeface="Tahoma" charset="0"/>
                <a:ea typeface="ＭＳ Ｐゴシック" charset="0"/>
                <a:cs typeface="ＭＳ Ｐゴシック" charset="0"/>
              </a:rPr>
              <a:t>currents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, and </a:t>
            </a:r>
            <a:r>
              <a:rPr lang="en-US" sz="2400" i="1" dirty="0">
                <a:latin typeface="Tahoma" charset="0"/>
                <a:ea typeface="ＭＳ Ｐゴシック" charset="0"/>
                <a:cs typeface="ＭＳ Ｐゴシック" charset="0"/>
              </a:rPr>
              <a:t>gyres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Oceanic circulation is significantly driven by wind patterns.</a:t>
            </a:r>
          </a:p>
          <a:p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Winds are ultimately driven by sunlight energy.  </a:t>
            </a:r>
          </a:p>
          <a:p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The circulation of the ocean’s water is crucial to the stability of the climate on Earth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537" y="276038"/>
            <a:ext cx="2852955" cy="185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81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59147" y="230959"/>
            <a:ext cx="7583487" cy="63531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Waves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517359" y="1275347"/>
            <a:ext cx="5077326" cy="476238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Waves are the result of wind blowing over the water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 surface.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The size of waves depends on how long and fast the wind blows: longer and faster equals a larger wave.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The size of waves is also larger when the 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fetch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 the amount of open water a wind blows over, is larger.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Crest: highest part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Trough: lowest part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Wavelength: distance between waves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hlinkClick r:id="rId2"/>
              </a:rPr>
              <a:t>Video!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hlinkClick r:id="rId3"/>
              </a:rPr>
              <a:t>Another video!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  <a:hlinkClick r:id="rId4"/>
              </a:rPr>
              <a:t>One more…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58B6007-EEE9-3C47-860E-39C9E7224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010" y="3324727"/>
            <a:ext cx="3562351" cy="299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B324B29B-5EF5-E349-B668-B3B4BAC76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337" y="337887"/>
            <a:ext cx="3523748" cy="185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29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603F6-5435-CD42-9D18-C69CE619A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in Water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338AD-16CD-5045-B3DF-C4D5183B1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2400" dirty="0"/>
              <a:t>When energy as a wave passes through the ocean, individual water molecules move up and down but they do not move forward or backward</a:t>
            </a:r>
          </a:p>
          <a:p>
            <a:pPr>
              <a:lnSpc>
                <a:spcPct val="93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b="1" dirty="0"/>
              <a:t>Water travels in vertical circular orbits</a:t>
            </a:r>
          </a:p>
          <a:p>
            <a:pPr>
              <a:spcBef>
                <a:spcPts val="6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800" b="1" dirty="0"/>
          </a:p>
          <a:p>
            <a:pPr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b="1" dirty="0"/>
              <a:t>Wave moves, particles don’t (bobbing)</a:t>
            </a:r>
            <a:endParaRPr lang="en-US" sz="2400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4442C8EC-D8DD-2841-8480-46C86BAD7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839" y="4366377"/>
            <a:ext cx="30861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07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DB6BBCA8-957A-F24E-8BC4-70F684F5DB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Ctr="0"/>
          <a:lstStyle/>
          <a:p>
            <a:pPr eaLnBrk="1" hangingPunct="1">
              <a:buFont typeface="Boulder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b="1" i="1" u="sng">
                <a:latin typeface="Boulder" charset="0"/>
              </a:rPr>
              <a:t>Importance of Waves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AFF25B53-29B6-944A-BD2F-AE6368D7681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9713" cy="45132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noAutofit/>
          </a:bodyPr>
          <a:lstStyle/>
          <a:p>
            <a:pPr eaLnBrk="1" hangingPunct="1">
              <a:lnSpc>
                <a:spcPct val="93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u="sng" dirty="0"/>
              <a:t>Shaping Coastlines</a:t>
            </a:r>
          </a:p>
          <a:p>
            <a:pPr lvl="1" eaLnBrk="1" hangingPunct="1"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3200" dirty="0"/>
              <a:t>Erode cliffs</a:t>
            </a:r>
          </a:p>
          <a:p>
            <a:pPr lvl="1" eaLnBrk="1" hangingPunct="1"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3200" dirty="0"/>
              <a:t>Grind rock into sand</a:t>
            </a:r>
          </a:p>
          <a:p>
            <a:pPr lvl="1" eaLnBrk="1" hangingPunct="1"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3200" dirty="0"/>
              <a:t>Create beaches</a:t>
            </a:r>
          </a:p>
          <a:p>
            <a:pPr lvl="1" eaLnBrk="1" hangingPunct="1">
              <a:spcBef>
                <a:spcPts val="500"/>
              </a:spcBef>
              <a:buFont typeface="Wingdings" pitchFamily="2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altLang="en-US" sz="2400" dirty="0"/>
          </a:p>
          <a:p>
            <a:pPr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2800" u="sng" dirty="0"/>
              <a:t>Ecology</a:t>
            </a:r>
          </a:p>
          <a:p>
            <a:pPr lvl="1" eaLnBrk="1" hangingPunct="1"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3200" dirty="0"/>
              <a:t>Returns O</a:t>
            </a:r>
            <a:r>
              <a:rPr lang="en-GB" altLang="en-US" sz="3200" baseline="-33000" dirty="0"/>
              <a:t>2 </a:t>
            </a:r>
            <a:r>
              <a:rPr lang="en-GB" altLang="en-US" sz="3200" dirty="0"/>
              <a:t>to water</a:t>
            </a:r>
          </a:p>
          <a:p>
            <a:pPr lvl="1" eaLnBrk="1" hangingPunct="1"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altLang="en-US" sz="3200" dirty="0"/>
              <a:t>Stir up food for filter feeders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1C10AC90-D589-C748-ADC8-F04F3360F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31242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6" name="Group 4">
            <a:extLst>
              <a:ext uri="{FF2B5EF4-FFF2-40B4-BE49-F238E27FC236}">
                <a16:creationId xmlns:a16="http://schemas.microsoft.com/office/drawing/2014/main" id="{2355FE57-B70B-0F40-8497-C58EFF4A397C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1600200"/>
            <a:ext cx="2998788" cy="2165350"/>
            <a:chOff x="3216" y="1008"/>
            <a:chExt cx="1889" cy="1364"/>
          </a:xfrm>
        </p:grpSpPr>
        <p:pic>
          <p:nvPicPr>
            <p:cNvPr id="22534" name="Picture 5">
              <a:extLst>
                <a:ext uri="{FF2B5EF4-FFF2-40B4-BE49-F238E27FC236}">
                  <a16:creationId xmlns:a16="http://schemas.microsoft.com/office/drawing/2014/main" id="{79FD06DD-2E28-5841-99D2-C95FC37912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008"/>
              <a:ext cx="1890" cy="1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5" name="AutoShape 6">
              <a:extLst>
                <a:ext uri="{FF2B5EF4-FFF2-40B4-BE49-F238E27FC236}">
                  <a16:creationId xmlns:a16="http://schemas.microsoft.com/office/drawing/2014/main" id="{3A6E6032-C40E-D542-ADB9-E2E742FCC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008"/>
              <a:ext cx="1890" cy="1365"/>
            </a:xfrm>
            <a:prstGeom prst="roundRect">
              <a:avLst>
                <a:gd name="adj" fmla="val 69"/>
              </a:avLst>
            </a:prstGeom>
            <a:noFill/>
            <a:ln w="2844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7857083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819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Ocean Circulation: Currents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425388"/>
            <a:ext cx="7583487" cy="461234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Surface currents (up to 400 m deep)  are also a product of the wind. </a:t>
            </a:r>
          </a:p>
          <a:p>
            <a:pPr lvl="1"/>
            <a:r>
              <a:rPr lang="en-US" dirty="0"/>
              <a:t>Large currents are driven by differences in temperature and salinity. In the Arctic, cold salty water is left behind when ice freezes, and this denser water sinks towards the seafloor. </a:t>
            </a:r>
            <a:endParaRPr lang="en-US" sz="21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9C6D5-92F9-954D-A92E-9726CE387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321" y="2990879"/>
            <a:ext cx="6187393" cy="38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55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6307</TotalTime>
  <Words>662</Words>
  <Application>Microsoft Macintosh PowerPoint</Application>
  <PresentationFormat>On-screen Show (4:3)</PresentationFormat>
  <Paragraphs>89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Boulder</vt:lpstr>
      <vt:lpstr>ＭＳ Ｐゴシック</vt:lpstr>
      <vt:lpstr>Arial</vt:lpstr>
      <vt:lpstr>Calibri</vt:lpstr>
      <vt:lpstr>Calibri Light</vt:lpstr>
      <vt:lpstr>Tahoma</vt:lpstr>
      <vt:lpstr>Wingdings</vt:lpstr>
      <vt:lpstr>Office Theme</vt:lpstr>
      <vt:lpstr>Starter Questions  Yes, you may use your notes. </vt:lpstr>
      <vt:lpstr>Water in the World’s Ocean</vt:lpstr>
      <vt:lpstr>The World Ocean</vt:lpstr>
      <vt:lpstr>The 5 Ocean Basins</vt:lpstr>
      <vt:lpstr>Ocean Circulation </vt:lpstr>
      <vt:lpstr>Waves</vt:lpstr>
      <vt:lpstr>Energy in Water </vt:lpstr>
      <vt:lpstr>Importance of Waves</vt:lpstr>
      <vt:lpstr>Ocean Circulation: Currents</vt:lpstr>
      <vt:lpstr>Currents and the Coriolis Effect</vt:lpstr>
      <vt:lpstr>Ocean Circulation: Gyres</vt:lpstr>
      <vt:lpstr>Ocean Circulation: The Great Ocean Conveyor </vt:lpstr>
      <vt:lpstr>The Great Ocean Conveyor</vt:lpstr>
      <vt:lpstr>GOC causes Upwelling</vt:lpstr>
      <vt:lpstr>On the opposite side, the GOC causes downwelling</vt:lpstr>
      <vt:lpstr>Summary of water movement in the ocean: </vt:lpstr>
      <vt:lpstr>Assignment</vt:lpstr>
    </vt:vector>
  </TitlesOfParts>
  <Company>Canyons School District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Quiz Yes, you may use your notes. </dc:title>
  <dc:creator>Vanessa Fravel</dc:creator>
  <cp:lastModifiedBy>Microsoft Office User</cp:lastModifiedBy>
  <cp:revision>41</cp:revision>
  <cp:lastPrinted>2018-09-13T14:57:22Z</cp:lastPrinted>
  <dcterms:created xsi:type="dcterms:W3CDTF">2016-02-01T22:10:08Z</dcterms:created>
  <dcterms:modified xsi:type="dcterms:W3CDTF">2019-01-31T22:50:48Z</dcterms:modified>
</cp:coreProperties>
</file>