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0" r:id="rId5"/>
    <p:sldId id="258" r:id="rId6"/>
    <p:sldId id="259" r:id="rId7"/>
    <p:sldId id="261" r:id="rId8"/>
    <p:sldId id="264" r:id="rId9"/>
    <p:sldId id="263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24"/>
  </p:normalViewPr>
  <p:slideViewPr>
    <p:cSldViewPr snapToGrid="0" snapToObjects="1">
      <p:cViewPr varScale="1">
        <p:scale>
          <a:sx n="102" d="100"/>
          <a:sy n="102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CA94B-6DE3-D64F-BD1F-C9270F91976F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0F0E-5349-DF46-AB14-B67C23AE7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would you find the most life?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0F0E-5349-DF46-AB14-B67C23AE70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afeshare.tv/x/gRjGs7vAmlE" TargetMode="Externa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are the four parts of the continental margin? </a:t>
            </a:r>
          </a:p>
          <a:p>
            <a:pPr lvl="1"/>
            <a:r>
              <a:rPr lang="en-US" dirty="0" smtClean="0"/>
              <a:t>Continental shelf, shelf break, continental slope, abyssal plain</a:t>
            </a:r>
            <a:endParaRPr lang="en-US" dirty="0"/>
          </a:p>
          <a:p>
            <a:r>
              <a:rPr lang="en-US" dirty="0" smtClean="0"/>
              <a:t>2.  How do currents affect landmasses?</a:t>
            </a:r>
          </a:p>
          <a:p>
            <a:r>
              <a:rPr lang="en-US" dirty="0"/>
              <a:t>Landmasses near warmer currents will have a more mild climate, and landmasses near colder currents will have a colder climate </a:t>
            </a:r>
            <a:endParaRPr lang="en-US" dirty="0" smtClean="0"/>
          </a:p>
          <a:p>
            <a:r>
              <a:rPr lang="en-US" dirty="0" smtClean="0"/>
              <a:t>3.  What is the giant circulating current that mixes the entire ocean every 4,000 years? </a:t>
            </a:r>
          </a:p>
          <a:p>
            <a:r>
              <a:rPr lang="en-US" dirty="0" smtClean="0"/>
              <a:t>Great Ocean Conveyor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39" y="2327292"/>
            <a:ext cx="5443638" cy="867905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And because singing helps memory: </a:t>
            </a:r>
            <a:r>
              <a:rPr lang="en-US" dirty="0" smtClean="0">
                <a:hlinkClick r:id="rId2"/>
              </a:rPr>
              <a:t>Mr. Ray sings the zones!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7" y="0"/>
            <a:ext cx="9706556" cy="6909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61600" y="6383867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Hadal</a:t>
            </a:r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26" y="0"/>
            <a:ext cx="9633273" cy="6839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1100" y="1511300"/>
            <a:ext cx="1778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3600" y="3386667"/>
            <a:ext cx="157480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9100" y="2152148"/>
            <a:ext cx="157480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1100" y="1371627"/>
            <a:ext cx="177800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3900" y="4829413"/>
            <a:ext cx="157480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5611298"/>
            <a:ext cx="157480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7999" y="1045217"/>
            <a:ext cx="1845733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9465" y="1910465"/>
            <a:ext cx="2133601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33026" y="3276864"/>
            <a:ext cx="2240040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78699" y="4490747"/>
            <a:ext cx="2493433" cy="45399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24204_02_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" y="190500"/>
            <a:ext cx="11655504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196887">
            <a:off x="4305674" y="1380291"/>
            <a:ext cx="1619582" cy="71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196887">
            <a:off x="4729793" y="2187666"/>
            <a:ext cx="1619582" cy="800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751018">
            <a:off x="5448880" y="3111972"/>
            <a:ext cx="1619582" cy="959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0672" y="3742490"/>
            <a:ext cx="1815727" cy="9819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8352" y="4034694"/>
            <a:ext cx="1619582" cy="71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53" y="2081533"/>
            <a:ext cx="1693453" cy="7811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sea floor and continental margins?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Continental shelf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Shelf break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Continental slope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Continental rise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Abyssal plain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as24204_02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3" y="2406316"/>
            <a:ext cx="7579893" cy="399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more!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sea floor and the open ocean environments are divided into provinces and those provinces are divided into zones. </a:t>
            </a:r>
          </a:p>
          <a:p>
            <a:endParaRPr lang="en-US" dirty="0"/>
          </a:p>
          <a:p>
            <a:r>
              <a:rPr lang="en-US" dirty="0" smtClean="0"/>
              <a:t>Benthic Environment  =  sea floor</a:t>
            </a:r>
          </a:p>
          <a:p>
            <a:endParaRPr lang="en-US" dirty="0" smtClean="0"/>
          </a:p>
          <a:p>
            <a:r>
              <a:rPr lang="en-US" smtClean="0"/>
              <a:t>Pelagic Environment</a:t>
            </a:r>
            <a:r>
              <a:rPr lang="en-US" dirty="0" smtClean="0"/>
              <a:t>= open water from the surface to the sea floor</a:t>
            </a:r>
          </a:p>
        </p:txBody>
      </p:sp>
    </p:spTree>
    <p:extLst>
      <p:ext uri="{BB962C8B-B14F-4D97-AF65-F5344CB8AC3E}">
        <p14:creationId xmlns:p14="http://schemas.microsoft.com/office/powerpoint/2010/main" val="9027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Provinces and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Benthic means on the sea </a:t>
            </a:r>
            <a:r>
              <a:rPr lang="en-US" smtClean="0"/>
              <a:t>floor </a:t>
            </a:r>
            <a:endParaRPr lang="en-US" dirty="0" smtClean="0"/>
          </a:p>
          <a:p>
            <a:r>
              <a:rPr lang="en-US" u="sng" dirty="0" err="1"/>
              <a:t>Subneritic</a:t>
            </a:r>
            <a:r>
              <a:rPr lang="en-US" dirty="0"/>
              <a:t> province: sea floor on continental shelf</a:t>
            </a:r>
          </a:p>
          <a:p>
            <a:r>
              <a:rPr lang="en-US" dirty="0"/>
              <a:t>	</a:t>
            </a:r>
            <a:r>
              <a:rPr lang="en-US" u="sng" dirty="0"/>
              <a:t>Littoral</a:t>
            </a:r>
            <a:r>
              <a:rPr lang="en-US" dirty="0"/>
              <a:t> zone: region between high and low tide marks</a:t>
            </a:r>
          </a:p>
          <a:p>
            <a:r>
              <a:rPr lang="en-US" dirty="0"/>
              <a:t>	</a:t>
            </a:r>
            <a:r>
              <a:rPr lang="en-US" u="sng" dirty="0" err="1"/>
              <a:t>Sublittoral</a:t>
            </a:r>
            <a:r>
              <a:rPr lang="en-US" dirty="0"/>
              <a:t> zone: region extending from low tide mark to shelf break</a:t>
            </a:r>
          </a:p>
          <a:p>
            <a:r>
              <a:rPr lang="en-US" u="sng" dirty="0" err="1"/>
              <a:t>Suboceanic</a:t>
            </a:r>
            <a:r>
              <a:rPr lang="en-US" dirty="0"/>
              <a:t> province: sea floor beyond the shelf break</a:t>
            </a:r>
          </a:p>
          <a:p>
            <a:r>
              <a:rPr lang="en-US" dirty="0"/>
              <a:t>	</a:t>
            </a:r>
            <a:r>
              <a:rPr lang="en-US" u="sng" dirty="0" err="1"/>
              <a:t>Bathyal</a:t>
            </a:r>
            <a:r>
              <a:rPr lang="en-US" dirty="0"/>
              <a:t> zone: (200-4000 m) sea floor on continental slope</a:t>
            </a:r>
          </a:p>
          <a:p>
            <a:r>
              <a:rPr lang="en-US" dirty="0"/>
              <a:t>	</a:t>
            </a:r>
            <a:r>
              <a:rPr lang="en-US" u="sng" dirty="0"/>
              <a:t>Abyssal</a:t>
            </a:r>
            <a:r>
              <a:rPr lang="en-US" dirty="0"/>
              <a:t> zone: (4000-6000 m) sea floor on abyssal plains</a:t>
            </a:r>
          </a:p>
          <a:p>
            <a:r>
              <a:rPr lang="en-US" dirty="0"/>
              <a:t>	</a:t>
            </a:r>
            <a:r>
              <a:rPr lang="en-US" u="sng" dirty="0" err="1"/>
              <a:t>Hadal</a:t>
            </a:r>
            <a:r>
              <a:rPr lang="en-US" dirty="0"/>
              <a:t> zone: (6000+ m) sea floor in trenches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376" y="171860"/>
            <a:ext cx="8834034" cy="6625525"/>
          </a:xfrm>
        </p:spPr>
      </p:pic>
    </p:spTree>
    <p:extLst>
      <p:ext uri="{BB962C8B-B14F-4D97-AF65-F5344CB8AC3E}">
        <p14:creationId xmlns:p14="http://schemas.microsoft.com/office/powerpoint/2010/main" val="3045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Pelagic Environment:  Provinces and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Neritic</a:t>
            </a:r>
            <a:r>
              <a:rPr lang="en-US" dirty="0"/>
              <a:t> province: water above continental shelf</a:t>
            </a:r>
          </a:p>
          <a:p>
            <a:r>
              <a:rPr lang="en-US" u="sng" dirty="0"/>
              <a:t>Oceanic</a:t>
            </a:r>
            <a:r>
              <a:rPr lang="en-US" dirty="0"/>
              <a:t> province: water above the continental slope and abyssal plains</a:t>
            </a:r>
          </a:p>
          <a:p>
            <a:r>
              <a:rPr lang="en-US" dirty="0"/>
              <a:t>	</a:t>
            </a:r>
            <a:r>
              <a:rPr lang="en-US" u="sng" dirty="0"/>
              <a:t>Epipelagic</a:t>
            </a:r>
            <a:r>
              <a:rPr lang="en-US" dirty="0"/>
              <a:t> zone: (0-200 m) 1, 9</a:t>
            </a:r>
          </a:p>
          <a:p>
            <a:r>
              <a:rPr lang="en-US" dirty="0"/>
              <a:t>	</a:t>
            </a:r>
            <a:r>
              <a:rPr lang="en-US" u="sng" dirty="0"/>
              <a:t>Mesopelagic</a:t>
            </a:r>
            <a:r>
              <a:rPr lang="en-US" dirty="0"/>
              <a:t> zone: (200-1000 m) 2, 4, 5, 6, 7</a:t>
            </a:r>
          </a:p>
          <a:p>
            <a:r>
              <a:rPr lang="en-US" dirty="0"/>
              <a:t>	</a:t>
            </a:r>
            <a:r>
              <a:rPr lang="en-US" u="sng" dirty="0"/>
              <a:t>Bathypelagic</a:t>
            </a:r>
            <a:r>
              <a:rPr lang="en-US" dirty="0"/>
              <a:t> zone: (1000-4000 m) 3, 8</a:t>
            </a:r>
          </a:p>
          <a:p>
            <a:r>
              <a:rPr lang="en-US" dirty="0"/>
              <a:t>	</a:t>
            </a:r>
            <a:r>
              <a:rPr lang="en-US" u="sng" dirty="0"/>
              <a:t>Abyssopelagic</a:t>
            </a:r>
            <a:r>
              <a:rPr lang="en-US" dirty="0"/>
              <a:t> zone: (4000-6000 m) 8</a:t>
            </a:r>
          </a:p>
          <a:p>
            <a:r>
              <a:rPr lang="en-US" dirty="0"/>
              <a:t>	</a:t>
            </a:r>
            <a:r>
              <a:rPr lang="en-US" u="sng" dirty="0" err="1"/>
              <a:t>Hadal</a:t>
            </a:r>
            <a:r>
              <a:rPr lang="en-US" u="sng" dirty="0"/>
              <a:t> zone</a:t>
            </a:r>
            <a:r>
              <a:rPr lang="en-US" dirty="0"/>
              <a:t>: (6000+ m)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Benthic, Pelagic and Neritic Zones all put together look like this:  (label yours on your notes)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2" y="1825625"/>
            <a:ext cx="3944555" cy="4351338"/>
          </a:xfrm>
        </p:spPr>
      </p:pic>
      <p:sp>
        <p:nvSpPr>
          <p:cNvPr id="5" name="TextBox 4"/>
          <p:cNvSpPr txBox="1"/>
          <p:nvPr/>
        </p:nvSpPr>
        <p:spPr>
          <a:xfrm>
            <a:off x="5823284" y="1973179"/>
            <a:ext cx="6220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Pelagic Zones: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Epipelagic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Mesopelagic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Bathypelagic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Abyssopelagic </a:t>
            </a:r>
          </a:p>
          <a:p>
            <a:pPr lvl="1"/>
            <a:r>
              <a:rPr lang="en-US" sz="2400" dirty="0" smtClean="0"/>
              <a:t>The area under 4 is the </a:t>
            </a:r>
            <a:r>
              <a:rPr lang="en-US" sz="2400" dirty="0" err="1" smtClean="0"/>
              <a:t>Hadopelagic</a:t>
            </a:r>
            <a:r>
              <a:rPr lang="en-US" sz="2400" dirty="0" smtClean="0"/>
              <a:t> zone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47347" y="4271211"/>
            <a:ext cx="5979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II. Benthic Zones:</a:t>
            </a:r>
          </a:p>
          <a:p>
            <a:r>
              <a:rPr lang="en-US" sz="2400" dirty="0" smtClean="0"/>
              <a:t>5. </a:t>
            </a:r>
            <a:r>
              <a:rPr lang="en-US" sz="2400" dirty="0" err="1" smtClean="0"/>
              <a:t>Subneritic</a:t>
            </a:r>
            <a:r>
              <a:rPr lang="en-US" sz="2400" dirty="0" smtClean="0"/>
              <a:t> zone (this is separated into the littoral and </a:t>
            </a:r>
            <a:r>
              <a:rPr lang="en-US" sz="2400" dirty="0" err="1" smtClean="0"/>
              <a:t>sublittoral</a:t>
            </a:r>
            <a:r>
              <a:rPr lang="en-US" sz="2400" dirty="0" smtClean="0"/>
              <a:t> zones)</a:t>
            </a:r>
          </a:p>
          <a:p>
            <a:r>
              <a:rPr lang="en-US" sz="2400" dirty="0" smtClean="0"/>
              <a:t>6. </a:t>
            </a:r>
            <a:r>
              <a:rPr lang="en-US" sz="2400" dirty="0" err="1" smtClean="0"/>
              <a:t>Bathyl</a:t>
            </a:r>
            <a:r>
              <a:rPr lang="en-US" sz="2400" dirty="0" smtClean="0"/>
              <a:t> zone</a:t>
            </a:r>
          </a:p>
          <a:p>
            <a:r>
              <a:rPr lang="en-US" sz="2400" dirty="0" smtClean="0"/>
              <a:t>7. Abyssal zone</a:t>
            </a:r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Hadal</a:t>
            </a:r>
            <a:r>
              <a:rPr lang="en-US" sz="2400" dirty="0" smtClean="0"/>
              <a:t> zone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3442" y="1455821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Neritic zones are split between 1 and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Lights, please.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Photic: most sunlight </a:t>
            </a:r>
            <a:r>
              <a:rPr lang="en-US" dirty="0" err="1" smtClean="0"/>
              <a:t>penerates</a:t>
            </a:r>
            <a:r>
              <a:rPr lang="en-US" dirty="0" smtClean="0"/>
              <a:t>. Epipelagic zone, littoral and </a:t>
            </a:r>
            <a:r>
              <a:rPr lang="en-US" dirty="0" err="1" smtClean="0"/>
              <a:t>sublittoral</a:t>
            </a:r>
            <a:r>
              <a:rPr lang="en-US" dirty="0" smtClean="0"/>
              <a:t> zones.</a:t>
            </a:r>
          </a:p>
          <a:p>
            <a:endParaRPr lang="en-US" dirty="0"/>
          </a:p>
          <a:p>
            <a:r>
              <a:rPr lang="en-US" dirty="0" err="1" smtClean="0"/>
              <a:t>Disphotic</a:t>
            </a:r>
            <a:r>
              <a:rPr lang="en-US" dirty="0" smtClean="0"/>
              <a:t>: light penetrates, but is insufficient for photosynthesis. Mesopelagic zone</a:t>
            </a:r>
          </a:p>
          <a:p>
            <a:endParaRPr lang="en-US" dirty="0"/>
          </a:p>
          <a:p>
            <a:r>
              <a:rPr lang="en-US" dirty="0" smtClean="0"/>
              <a:t>Aphotic- no light penetrates . Bathypelagic and Abyssopelagic and below.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17972</TotalTime>
  <Words>321</Words>
  <Application>Microsoft Macintosh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Arial</vt:lpstr>
      <vt:lpstr>Depth</vt:lpstr>
      <vt:lpstr>Starter Questions</vt:lpstr>
      <vt:lpstr>Ocean Zones</vt:lpstr>
      <vt:lpstr>Remember the sea floor and continental margins? </vt:lpstr>
      <vt:lpstr>There’s more! </vt:lpstr>
      <vt:lpstr>Benthic Provinces and Zones</vt:lpstr>
      <vt:lpstr>PowerPoint Presentation</vt:lpstr>
      <vt:lpstr>Pelagic Environment:  Provinces and Zones</vt:lpstr>
      <vt:lpstr>Benthic, Pelagic and Neritic Zones all put together look like this:  (label yours on your notes) </vt:lpstr>
      <vt:lpstr>Lights, please.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Zones</dc:title>
  <dc:creator>Microsoft Office User</dc:creator>
  <cp:lastModifiedBy>Microsoft Office User</cp:lastModifiedBy>
  <cp:revision>22</cp:revision>
  <dcterms:created xsi:type="dcterms:W3CDTF">2016-09-19T00:00:42Z</dcterms:created>
  <dcterms:modified xsi:type="dcterms:W3CDTF">2018-02-14T23:01:07Z</dcterms:modified>
</cp:coreProperties>
</file>