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60" r:id="rId5"/>
    <p:sldId id="261" r:id="rId6"/>
    <p:sldId id="262" r:id="rId7"/>
    <p:sldId id="263"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4"/>
    <p:restoredTop sz="94715"/>
  </p:normalViewPr>
  <p:slideViewPr>
    <p:cSldViewPr snapToGrid="0" snapToObjects="1">
      <p:cViewPr varScale="1">
        <p:scale>
          <a:sx n="115" d="100"/>
          <a:sy n="115" d="100"/>
        </p:scale>
        <p:origin x="2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B0D1-C434-FF42-B4EE-1BBC9C2CFB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23A206-069D-3D4A-98D3-B9F4BB36E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559D5-D997-B943-979C-51E51BF16C75}"/>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5" name="Footer Placeholder 4">
            <a:extLst>
              <a:ext uri="{FF2B5EF4-FFF2-40B4-BE49-F238E27FC236}">
                <a16:creationId xmlns:a16="http://schemas.microsoft.com/office/drawing/2014/main" id="{4FDAB92D-8429-4949-AD59-6AF0C73ED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9D119-ED0E-CE42-8AE7-CD5E309A093C}"/>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332771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6129-D5CA-6A4F-8B95-42C1D9566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6484A-79E1-9B49-BBFF-9F1DF8D1E7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33F90-A7C5-D54F-A100-756FA964BA69}"/>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5" name="Footer Placeholder 4">
            <a:extLst>
              <a:ext uri="{FF2B5EF4-FFF2-40B4-BE49-F238E27FC236}">
                <a16:creationId xmlns:a16="http://schemas.microsoft.com/office/drawing/2014/main" id="{C2BBDC7B-3430-AF4A-8F74-20A91989E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DF69-4A9A-2945-9FA4-CC915DACEA11}"/>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97179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5EE677-344B-3345-BADB-AF99C1F6E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9B6FD-4B9A-9244-AD8E-F51D65F73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8E4AC-3892-A94C-9506-81A0F67BB3AD}"/>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5" name="Footer Placeholder 4">
            <a:extLst>
              <a:ext uri="{FF2B5EF4-FFF2-40B4-BE49-F238E27FC236}">
                <a16:creationId xmlns:a16="http://schemas.microsoft.com/office/drawing/2014/main" id="{DA25D66C-8F81-2845-AC66-47139452E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097A6-D796-4749-8F67-1E527A237894}"/>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14158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394D-518D-F342-A71F-A7C1CEFDB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BE1B4-62E9-1744-A8B8-F37E6609D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260E0-803F-4E4A-85FC-0692F1BE8D0F}"/>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5" name="Footer Placeholder 4">
            <a:extLst>
              <a:ext uri="{FF2B5EF4-FFF2-40B4-BE49-F238E27FC236}">
                <a16:creationId xmlns:a16="http://schemas.microsoft.com/office/drawing/2014/main" id="{38BC306B-D9BD-AA46-A686-C88EB30CB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366F-239C-DE40-BD05-4848F5DE802F}"/>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410737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DA57-A06C-A349-B55E-EE849B20C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B9466-542F-2541-9A0B-4B8CA57C4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29FA8-25F4-8F4D-8E79-43A7E69F15BC}"/>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5" name="Footer Placeholder 4">
            <a:extLst>
              <a:ext uri="{FF2B5EF4-FFF2-40B4-BE49-F238E27FC236}">
                <a16:creationId xmlns:a16="http://schemas.microsoft.com/office/drawing/2014/main" id="{FB9ACC60-E3B5-2440-A803-3E52AEE33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FBF82-A679-F749-90C5-B6E90CD03C86}"/>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78792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BED28-4281-6849-A4B6-632A39700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C9B325-4E3E-EC42-948F-939716A166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14868-B829-E34C-9A05-7C4477EA8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19F78-2B3D-DA43-B114-8502A4EDB86F}"/>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6" name="Footer Placeholder 5">
            <a:extLst>
              <a:ext uri="{FF2B5EF4-FFF2-40B4-BE49-F238E27FC236}">
                <a16:creationId xmlns:a16="http://schemas.microsoft.com/office/drawing/2014/main" id="{EE54CD0C-A730-E74D-87AA-D8631930E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5AA81-4EA7-A24B-AE01-78B35E4DB428}"/>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400988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216A-DD28-C94D-9298-CC522AC619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6079D-DD5F-DF40-81D6-508CA82B3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3B51C0-048E-AC41-9CBC-C7696BF741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7C2BE2-2033-FB4A-90B8-04156BA12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75FA9-72C5-754A-9DA2-4D9D3C15C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3C0275-C846-D24D-9EDC-1F50C515AA08}"/>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8" name="Footer Placeholder 7">
            <a:extLst>
              <a:ext uri="{FF2B5EF4-FFF2-40B4-BE49-F238E27FC236}">
                <a16:creationId xmlns:a16="http://schemas.microsoft.com/office/drawing/2014/main" id="{49C46906-74B4-F144-90D9-5AEB6ABA28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E602F1-5ED2-7647-A6B2-AA42BC291817}"/>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41274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5DCA-F68F-854A-941F-C9162E7D21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769E80-E431-E047-B232-F861789064DB}"/>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4" name="Footer Placeholder 3">
            <a:extLst>
              <a:ext uri="{FF2B5EF4-FFF2-40B4-BE49-F238E27FC236}">
                <a16:creationId xmlns:a16="http://schemas.microsoft.com/office/drawing/2014/main" id="{87A86605-81FB-F144-A112-C91591899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663AF-C633-B549-B18F-3021D8408B10}"/>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79492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EE77A-DB76-2D4E-9EAF-347CCB03270E}"/>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3" name="Footer Placeholder 2">
            <a:extLst>
              <a:ext uri="{FF2B5EF4-FFF2-40B4-BE49-F238E27FC236}">
                <a16:creationId xmlns:a16="http://schemas.microsoft.com/office/drawing/2014/main" id="{69D6D5D9-5574-B94C-AF67-20746904BE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60373B-599F-E847-8CD0-717B72B2D704}"/>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3092908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4637-01B4-E245-B17F-19E0DA0953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3E71B-CEB3-2842-9B35-7F9929E3E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B8B69D-F3F0-D24E-B10E-5D6007FBA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9C13-3857-3849-A3F7-4AFFCDDDEA6F}"/>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6" name="Footer Placeholder 5">
            <a:extLst>
              <a:ext uri="{FF2B5EF4-FFF2-40B4-BE49-F238E27FC236}">
                <a16:creationId xmlns:a16="http://schemas.microsoft.com/office/drawing/2014/main" id="{1E4F41EA-1C8B-D846-AEBE-3BADAEFC1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3D90D-75B3-F34D-9C75-D3EBF7CF580D}"/>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48657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A809-4FD1-2F47-B477-41E1B76CC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C1286-CC8A-C642-8A96-AD9EAAE86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47CAAA-BBF9-634B-AF53-39ABC7F5E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BC6C2-146F-F84E-ABFF-EC6A70A317F5}"/>
              </a:ext>
            </a:extLst>
          </p:cNvPr>
          <p:cNvSpPr>
            <a:spLocks noGrp="1"/>
          </p:cNvSpPr>
          <p:nvPr>
            <p:ph type="dt" sz="half" idx="10"/>
          </p:nvPr>
        </p:nvSpPr>
        <p:spPr/>
        <p:txBody>
          <a:bodyPr/>
          <a:lstStyle/>
          <a:p>
            <a:fld id="{3B7827D9-9102-D64C-92C4-C7F9A53AEF45}" type="datetimeFigureOut">
              <a:rPr lang="en-US" smtClean="0"/>
              <a:t>3/1/20</a:t>
            </a:fld>
            <a:endParaRPr lang="en-US"/>
          </a:p>
        </p:txBody>
      </p:sp>
      <p:sp>
        <p:nvSpPr>
          <p:cNvPr id="6" name="Footer Placeholder 5">
            <a:extLst>
              <a:ext uri="{FF2B5EF4-FFF2-40B4-BE49-F238E27FC236}">
                <a16:creationId xmlns:a16="http://schemas.microsoft.com/office/drawing/2014/main" id="{E0372846-635C-1B4B-AB88-E9B5B6442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33382-4394-7B4B-9A61-69692DAE8291}"/>
              </a:ext>
            </a:extLst>
          </p:cNvPr>
          <p:cNvSpPr>
            <a:spLocks noGrp="1"/>
          </p:cNvSpPr>
          <p:nvPr>
            <p:ph type="sldNum" sz="quarter" idx="12"/>
          </p:nvPr>
        </p:nvSpPr>
        <p:spPr/>
        <p:txBody>
          <a:bodyPr/>
          <a:lstStyle/>
          <a:p>
            <a:fld id="{9FEB53C6-A9DF-1F4B-BC2F-5D2A1FF95CAE}" type="slidenum">
              <a:rPr lang="en-US" smtClean="0"/>
              <a:t>‹#›</a:t>
            </a:fld>
            <a:endParaRPr lang="en-US"/>
          </a:p>
        </p:txBody>
      </p:sp>
    </p:spTree>
    <p:extLst>
      <p:ext uri="{BB962C8B-B14F-4D97-AF65-F5344CB8AC3E}">
        <p14:creationId xmlns:p14="http://schemas.microsoft.com/office/powerpoint/2010/main" val="130080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FE728-6F0B-E640-B95E-ABF4B98A3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9BEA6-E453-B04B-9F21-F5B790A58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F4E99-6F19-0D46-9349-BFEF8EFED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827D9-9102-D64C-92C4-C7F9A53AEF45}" type="datetimeFigureOut">
              <a:rPr lang="en-US" smtClean="0"/>
              <a:t>3/1/20</a:t>
            </a:fld>
            <a:endParaRPr lang="en-US"/>
          </a:p>
        </p:txBody>
      </p:sp>
      <p:sp>
        <p:nvSpPr>
          <p:cNvPr id="5" name="Footer Placeholder 4">
            <a:extLst>
              <a:ext uri="{FF2B5EF4-FFF2-40B4-BE49-F238E27FC236}">
                <a16:creationId xmlns:a16="http://schemas.microsoft.com/office/drawing/2014/main" id="{13230460-6F20-DF47-A507-621EC439C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88909-B7CB-5A4E-BBB9-4F173D6CDA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B53C6-A9DF-1F4B-BC2F-5D2A1FF95CAE}" type="slidenum">
              <a:rPr lang="en-US" smtClean="0"/>
              <a:t>‹#›</a:t>
            </a:fld>
            <a:endParaRPr lang="en-US"/>
          </a:p>
        </p:txBody>
      </p:sp>
    </p:spTree>
    <p:extLst>
      <p:ext uri="{BB962C8B-B14F-4D97-AF65-F5344CB8AC3E}">
        <p14:creationId xmlns:p14="http://schemas.microsoft.com/office/powerpoint/2010/main" val="203636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viewpure.com/Xn7Ie_KOWvc?start=0&amp;end=0"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ingoceansfoundation.org/education/portal/vocabulary/#t1-12900"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ivingoceansfoundation.org/education/portal/vocabulary/#s1-12852" TargetMode="External"/><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hyperlink" Target="https://www.livingoceansfoundation.org/education/portal/vocabulary/#s1-1282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CC09-8EF8-D442-9282-6D0F81736B94}"/>
              </a:ext>
            </a:extLst>
          </p:cNvPr>
          <p:cNvSpPr>
            <a:spLocks noGrp="1"/>
          </p:cNvSpPr>
          <p:nvPr>
            <p:ph type="title"/>
          </p:nvPr>
        </p:nvSpPr>
        <p:spPr/>
        <p:txBody>
          <a:bodyPr/>
          <a:lstStyle/>
          <a:p>
            <a:r>
              <a:rPr lang="en-US" dirty="0"/>
              <a:t>Let’s go for a dive!	</a:t>
            </a:r>
          </a:p>
        </p:txBody>
      </p:sp>
      <p:sp>
        <p:nvSpPr>
          <p:cNvPr id="3" name="Content Placeholder 2">
            <a:extLst>
              <a:ext uri="{FF2B5EF4-FFF2-40B4-BE49-F238E27FC236}">
                <a16:creationId xmlns:a16="http://schemas.microsoft.com/office/drawing/2014/main" id="{37A9D970-0A3A-E246-A5C5-9A413ED592BB}"/>
              </a:ext>
            </a:extLst>
          </p:cNvPr>
          <p:cNvSpPr>
            <a:spLocks noGrp="1"/>
          </p:cNvSpPr>
          <p:nvPr>
            <p:ph idx="1"/>
          </p:nvPr>
        </p:nvSpPr>
        <p:spPr/>
        <p:txBody>
          <a:bodyPr>
            <a:normAutofit lnSpcReduction="10000"/>
          </a:bodyPr>
          <a:lstStyle/>
          <a:p>
            <a:r>
              <a:rPr lang="en-US" dirty="0"/>
              <a:t>Please get an iPod and a viewer as I call your table up</a:t>
            </a:r>
          </a:p>
          <a:p>
            <a:r>
              <a:rPr lang="en-US" dirty="0"/>
              <a:t>Don’t install new iOS if it asks you</a:t>
            </a:r>
          </a:p>
          <a:p>
            <a:r>
              <a:rPr lang="en-US" dirty="0"/>
              <a:t>Find the Google Expedition App and launch it</a:t>
            </a:r>
          </a:p>
          <a:p>
            <a:r>
              <a:rPr lang="en-US" dirty="0"/>
              <a:t>You don’t need to log in. </a:t>
            </a:r>
          </a:p>
          <a:p>
            <a:r>
              <a:rPr lang="en-US" dirty="0"/>
              <a:t>Make sure you are on the correct internet network: </a:t>
            </a:r>
            <a:r>
              <a:rPr lang="en-US" dirty="0" err="1"/>
              <a:t>canyonair</a:t>
            </a:r>
            <a:endParaRPr lang="en-US" dirty="0"/>
          </a:p>
          <a:p>
            <a:r>
              <a:rPr lang="en-US" dirty="0"/>
              <a:t>It should show my expedition: code 1216. </a:t>
            </a:r>
          </a:p>
          <a:p>
            <a:endParaRPr lang="en-US" dirty="0"/>
          </a:p>
          <a:p>
            <a:r>
              <a:rPr lang="en-US" dirty="0"/>
              <a:t>As we go through some of the world’s reefs, make note of the animals you see, abiotic factors you see, and any questions you might have. </a:t>
            </a:r>
          </a:p>
          <a:p>
            <a:pPr marL="0" indent="0">
              <a:buNone/>
            </a:pPr>
            <a:endParaRPr lang="en-US" dirty="0"/>
          </a:p>
        </p:txBody>
      </p:sp>
    </p:spTree>
    <p:extLst>
      <p:ext uri="{BB962C8B-B14F-4D97-AF65-F5344CB8AC3E}">
        <p14:creationId xmlns:p14="http://schemas.microsoft.com/office/powerpoint/2010/main" val="413402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61A3-1028-0241-9609-2C59793F1CBD}"/>
              </a:ext>
            </a:extLst>
          </p:cNvPr>
          <p:cNvSpPr>
            <a:spLocks noGrp="1"/>
          </p:cNvSpPr>
          <p:nvPr>
            <p:ph type="ctrTitle"/>
          </p:nvPr>
        </p:nvSpPr>
        <p:spPr/>
        <p:txBody>
          <a:bodyPr/>
          <a:lstStyle/>
          <a:p>
            <a:r>
              <a:rPr lang="en-US" dirty="0">
                <a:solidFill>
                  <a:schemeClr val="bg1"/>
                </a:solidFill>
              </a:rPr>
              <a:t>Coral Reefs</a:t>
            </a:r>
          </a:p>
        </p:txBody>
      </p:sp>
    </p:spTree>
    <p:extLst>
      <p:ext uri="{BB962C8B-B14F-4D97-AF65-F5344CB8AC3E}">
        <p14:creationId xmlns:p14="http://schemas.microsoft.com/office/powerpoint/2010/main" val="150424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267E-61A1-D444-AC67-CF25B325772A}"/>
              </a:ext>
            </a:extLst>
          </p:cNvPr>
          <p:cNvSpPr>
            <a:spLocks noGrp="1"/>
          </p:cNvSpPr>
          <p:nvPr>
            <p:ph type="title"/>
          </p:nvPr>
        </p:nvSpPr>
        <p:spPr/>
        <p:txBody>
          <a:bodyPr/>
          <a:lstStyle/>
          <a:p>
            <a:r>
              <a:rPr lang="en-US" dirty="0"/>
              <a:t>Where are they? 	</a:t>
            </a:r>
          </a:p>
        </p:txBody>
      </p:sp>
      <p:sp>
        <p:nvSpPr>
          <p:cNvPr id="3" name="Content Placeholder 2">
            <a:extLst>
              <a:ext uri="{FF2B5EF4-FFF2-40B4-BE49-F238E27FC236}">
                <a16:creationId xmlns:a16="http://schemas.microsoft.com/office/drawing/2014/main" id="{10FD6AFD-0641-3A47-BC16-F5582649F044}"/>
              </a:ext>
            </a:extLst>
          </p:cNvPr>
          <p:cNvSpPr>
            <a:spLocks noGrp="1"/>
          </p:cNvSpPr>
          <p:nvPr>
            <p:ph idx="1"/>
          </p:nvPr>
        </p:nvSpPr>
        <p:spPr/>
        <p:txBody>
          <a:bodyPr/>
          <a:lstStyle/>
          <a:p>
            <a:r>
              <a:rPr lang="en-US" dirty="0">
                <a:hlinkClick r:id="rId3"/>
              </a:rPr>
              <a:t>http://www.viewpure.com/Xn7Ie_KOWvc?start=0&amp;end=0</a:t>
            </a:r>
            <a:r>
              <a:rPr lang="en-US" dirty="0"/>
              <a:t> </a:t>
            </a:r>
          </a:p>
          <a:p>
            <a:r>
              <a:rPr lang="en-US" dirty="0"/>
              <a:t>Take notes:</a:t>
            </a:r>
          </a:p>
          <a:p>
            <a:pPr lvl="1"/>
            <a:r>
              <a:rPr lang="en-US" dirty="0"/>
              <a:t> what latitudinal sections of the planet? </a:t>
            </a:r>
          </a:p>
          <a:p>
            <a:pPr lvl="1"/>
            <a:r>
              <a:rPr lang="en-US" dirty="0"/>
              <a:t>Where are most reef-building corals? </a:t>
            </a:r>
          </a:p>
        </p:txBody>
      </p:sp>
    </p:spTree>
    <p:extLst>
      <p:ext uri="{BB962C8B-B14F-4D97-AF65-F5344CB8AC3E}">
        <p14:creationId xmlns:p14="http://schemas.microsoft.com/office/powerpoint/2010/main" val="365204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228F-17F4-3248-8169-C27BB1F9B8E4}"/>
              </a:ext>
            </a:extLst>
          </p:cNvPr>
          <p:cNvSpPr>
            <a:spLocks noGrp="1"/>
          </p:cNvSpPr>
          <p:nvPr>
            <p:ph type="title"/>
          </p:nvPr>
        </p:nvSpPr>
        <p:spPr/>
        <p:txBody>
          <a:bodyPr/>
          <a:lstStyle/>
          <a:p>
            <a:r>
              <a:rPr lang="en-US" dirty="0"/>
              <a:t>Abiotic Factors for Coral Reefs</a:t>
            </a:r>
          </a:p>
        </p:txBody>
      </p:sp>
      <p:sp>
        <p:nvSpPr>
          <p:cNvPr id="3" name="Content Placeholder 2">
            <a:extLst>
              <a:ext uri="{FF2B5EF4-FFF2-40B4-BE49-F238E27FC236}">
                <a16:creationId xmlns:a16="http://schemas.microsoft.com/office/drawing/2014/main" id="{0CEDBBBA-2B2A-6141-8D4D-87A4FE1160E5}"/>
              </a:ext>
            </a:extLst>
          </p:cNvPr>
          <p:cNvSpPr>
            <a:spLocks noGrp="1"/>
          </p:cNvSpPr>
          <p:nvPr>
            <p:ph idx="1"/>
          </p:nvPr>
        </p:nvSpPr>
        <p:spPr>
          <a:xfrm>
            <a:off x="838200" y="1825625"/>
            <a:ext cx="6448124" cy="4351338"/>
          </a:xfrm>
        </p:spPr>
        <p:txBody>
          <a:bodyPr>
            <a:normAutofit/>
          </a:bodyPr>
          <a:lstStyle/>
          <a:p>
            <a:r>
              <a:rPr lang="en-US" u="sng" dirty="0"/>
              <a:t>Depth</a:t>
            </a:r>
            <a:r>
              <a:rPr lang="en-US" dirty="0"/>
              <a:t>: Reef corals do best in depths </a:t>
            </a:r>
            <a:r>
              <a:rPr lang="en-US" u="sng" dirty="0"/>
              <a:t>shallower than 90 feet (27 meters)</a:t>
            </a:r>
          </a:p>
          <a:p>
            <a:r>
              <a:rPr lang="en-US" u="sng" dirty="0"/>
              <a:t>Light</a:t>
            </a:r>
            <a:r>
              <a:rPr lang="en-US" dirty="0"/>
              <a:t>: Corals need a </a:t>
            </a:r>
            <a:r>
              <a:rPr lang="en-US" u="sng" dirty="0"/>
              <a:t>moderate amount </a:t>
            </a:r>
            <a:r>
              <a:rPr lang="en-US" dirty="0"/>
              <a:t>of sunlight in order to survive. </a:t>
            </a:r>
          </a:p>
          <a:p>
            <a:pPr lvl="1"/>
            <a:r>
              <a:rPr lang="en-US" dirty="0"/>
              <a:t>If there is too little light, then the zooxanthellae will not be able to photosynthesize and produce food for corals. </a:t>
            </a:r>
          </a:p>
          <a:p>
            <a:pPr lvl="1"/>
            <a:r>
              <a:rPr lang="en-US" dirty="0"/>
              <a:t>Too much light, especially ultraviolet (UV), may cause corals to expel zooxanthellae, causing them to bleach</a:t>
            </a:r>
          </a:p>
        </p:txBody>
      </p:sp>
      <p:pic>
        <p:nvPicPr>
          <p:cNvPr id="4" name="Picture 3">
            <a:extLst>
              <a:ext uri="{FF2B5EF4-FFF2-40B4-BE49-F238E27FC236}">
                <a16:creationId xmlns:a16="http://schemas.microsoft.com/office/drawing/2014/main" id="{8A1B09DA-58FC-A449-B972-3ACAB89DE611}"/>
              </a:ext>
            </a:extLst>
          </p:cNvPr>
          <p:cNvPicPr>
            <a:picLocks noChangeAspect="1"/>
          </p:cNvPicPr>
          <p:nvPr/>
        </p:nvPicPr>
        <p:blipFill>
          <a:blip r:embed="rId3"/>
          <a:stretch>
            <a:fillRect/>
          </a:stretch>
        </p:blipFill>
        <p:spPr>
          <a:xfrm>
            <a:off x="7510378" y="1347537"/>
            <a:ext cx="3992369" cy="5145338"/>
          </a:xfrm>
          <a:prstGeom prst="rect">
            <a:avLst/>
          </a:prstGeom>
        </p:spPr>
      </p:pic>
    </p:spTree>
    <p:extLst>
      <p:ext uri="{BB962C8B-B14F-4D97-AF65-F5344CB8AC3E}">
        <p14:creationId xmlns:p14="http://schemas.microsoft.com/office/powerpoint/2010/main" val="199606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99F6-F2AD-B84E-947B-CDE52112DA1E}"/>
              </a:ext>
            </a:extLst>
          </p:cNvPr>
          <p:cNvSpPr>
            <a:spLocks noGrp="1"/>
          </p:cNvSpPr>
          <p:nvPr>
            <p:ph type="title"/>
          </p:nvPr>
        </p:nvSpPr>
        <p:spPr/>
        <p:txBody>
          <a:bodyPr/>
          <a:lstStyle/>
          <a:p>
            <a:r>
              <a:rPr lang="en-US" dirty="0"/>
              <a:t>Abiotic Factors, </a:t>
            </a:r>
            <a:r>
              <a:rPr lang="en-US" dirty="0" err="1"/>
              <a:t>con’t</a:t>
            </a:r>
            <a:r>
              <a:rPr lang="en-US" dirty="0"/>
              <a:t> </a:t>
            </a:r>
          </a:p>
        </p:txBody>
      </p:sp>
      <p:sp>
        <p:nvSpPr>
          <p:cNvPr id="3" name="Content Placeholder 2">
            <a:extLst>
              <a:ext uri="{FF2B5EF4-FFF2-40B4-BE49-F238E27FC236}">
                <a16:creationId xmlns:a16="http://schemas.microsoft.com/office/drawing/2014/main" id="{3BBEF08A-18C5-4D4A-BC91-33ABFCE5387B}"/>
              </a:ext>
            </a:extLst>
          </p:cNvPr>
          <p:cNvSpPr>
            <a:spLocks noGrp="1"/>
          </p:cNvSpPr>
          <p:nvPr>
            <p:ph idx="1"/>
          </p:nvPr>
        </p:nvSpPr>
        <p:spPr/>
        <p:txBody>
          <a:bodyPr>
            <a:normAutofit fontScale="92500" lnSpcReduction="20000"/>
          </a:bodyPr>
          <a:lstStyle/>
          <a:p>
            <a:r>
              <a:rPr lang="en-US" u="sng" dirty="0"/>
              <a:t>Water temperature</a:t>
            </a:r>
            <a:r>
              <a:rPr lang="en-US" dirty="0"/>
              <a:t>: corals thrive in the warm waters of the tropics. They prefer a water temperature range of 70–85°F (21--29°C). (that highest temperature will become important to remember later!)</a:t>
            </a:r>
          </a:p>
          <a:p>
            <a:r>
              <a:rPr lang="en-US" u="sng" dirty="0"/>
              <a:t>Salinity</a:t>
            </a:r>
            <a:r>
              <a:rPr lang="en-US" dirty="0"/>
              <a:t>: Corals can tolerate a salinity range of 23–42 ppt. The average ocean salinity is 35 ppt.</a:t>
            </a:r>
          </a:p>
          <a:p>
            <a:pPr fontAlgn="base"/>
            <a:r>
              <a:rPr lang="en-US" u="sng" dirty="0"/>
              <a:t>Turbidity</a:t>
            </a:r>
            <a:r>
              <a:rPr lang="en-US" b="1" dirty="0"/>
              <a:t>:</a:t>
            </a:r>
            <a:r>
              <a:rPr lang="en-US" dirty="0"/>
              <a:t> </a:t>
            </a:r>
            <a:r>
              <a:rPr lang="en-US" u="sng" dirty="0">
                <a:hlinkClick r:id="rId3"/>
              </a:rPr>
              <a:t>Turbidity</a:t>
            </a:r>
            <a:r>
              <a:rPr lang="en-US" u="sng" dirty="0"/>
              <a:t> is the measure of the clarity of water</a:t>
            </a:r>
            <a:r>
              <a:rPr lang="en-US" dirty="0"/>
              <a:t>. When there are particles in the water, this inhibits light from penetrating through the water column. Turbidity can be caused by phytoplankton, sediments, runoff, pollution, etc.</a:t>
            </a:r>
          </a:p>
          <a:p>
            <a:pPr lvl="1" fontAlgn="base"/>
            <a:r>
              <a:rPr lang="en-US" u="sng" dirty="0"/>
              <a:t>Corals need clear water </a:t>
            </a:r>
            <a:r>
              <a:rPr lang="en-US" dirty="0"/>
              <a:t>(water with low turbidity) so that the light can penetrate through the water column. When there is high turbidity, light can’t penetrate through the suspended particles. Additionally, corals can be smothered by sediments or particles that settle on top of the corals. Eventually, this could lead to the coral dying.</a:t>
            </a:r>
          </a:p>
          <a:p>
            <a:endParaRPr lang="en-US" dirty="0"/>
          </a:p>
        </p:txBody>
      </p:sp>
    </p:spTree>
    <p:extLst>
      <p:ext uri="{BB962C8B-B14F-4D97-AF65-F5344CB8AC3E}">
        <p14:creationId xmlns:p14="http://schemas.microsoft.com/office/powerpoint/2010/main" val="21811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81E0-00F9-464A-BFDF-419071843D7D}"/>
              </a:ext>
            </a:extLst>
          </p:cNvPr>
          <p:cNvSpPr>
            <a:spLocks noGrp="1"/>
          </p:cNvSpPr>
          <p:nvPr>
            <p:ph type="title"/>
          </p:nvPr>
        </p:nvSpPr>
        <p:spPr/>
        <p:txBody>
          <a:bodyPr/>
          <a:lstStyle/>
          <a:p>
            <a:r>
              <a:rPr lang="en-US" dirty="0"/>
              <a:t>Abiotic Factors (just a few more…)	</a:t>
            </a:r>
          </a:p>
        </p:txBody>
      </p:sp>
      <p:sp>
        <p:nvSpPr>
          <p:cNvPr id="3" name="Content Placeholder 2">
            <a:extLst>
              <a:ext uri="{FF2B5EF4-FFF2-40B4-BE49-F238E27FC236}">
                <a16:creationId xmlns:a16="http://schemas.microsoft.com/office/drawing/2014/main" id="{41F17787-933F-FB47-AC22-ADFAAFEF3E20}"/>
              </a:ext>
            </a:extLst>
          </p:cNvPr>
          <p:cNvSpPr>
            <a:spLocks noGrp="1"/>
          </p:cNvSpPr>
          <p:nvPr>
            <p:ph idx="1"/>
          </p:nvPr>
        </p:nvSpPr>
        <p:spPr/>
        <p:txBody>
          <a:bodyPr>
            <a:normAutofit fontScale="85000" lnSpcReduction="10000"/>
          </a:bodyPr>
          <a:lstStyle/>
          <a:p>
            <a:r>
              <a:rPr lang="en-US" u="sng" dirty="0"/>
              <a:t>Nutrients</a:t>
            </a:r>
            <a:r>
              <a:rPr lang="en-US" dirty="0"/>
              <a:t>: Corals prefer </a:t>
            </a:r>
            <a:r>
              <a:rPr lang="en-US" u="sng" dirty="0"/>
              <a:t>low nutrient water</a:t>
            </a:r>
            <a:r>
              <a:rPr lang="en-US" dirty="0"/>
              <a:t>. Nutrients include phosphorus (P) and nitrogen (N). When there are lots of nutrients, this may cause algae and phytoplankton to grow. This process can block out the light. Also, algae can overgrow coral while competing for space. If the coral cannot get light, then it will die.</a:t>
            </a:r>
          </a:p>
          <a:p>
            <a:pPr lvl="1"/>
            <a:r>
              <a:rPr lang="en-US" dirty="0"/>
              <a:t>Question: what do the fertilizers humans use on lawns and crops mostly contain? </a:t>
            </a:r>
          </a:p>
          <a:p>
            <a:r>
              <a:rPr lang="en-US" u="sng" dirty="0"/>
              <a:t>pH: </a:t>
            </a:r>
            <a:r>
              <a:rPr lang="en-US" dirty="0"/>
              <a:t>Corals prefer seawater to have a pH level between 8.0–8.3, which is the standard pH of saltwater. It is very difficult for corals to grow in acidic conditions.</a:t>
            </a:r>
          </a:p>
          <a:p>
            <a:r>
              <a:rPr lang="en-US" u="sng" dirty="0"/>
              <a:t>Substrate</a:t>
            </a:r>
            <a:r>
              <a:rPr lang="en-US" dirty="0"/>
              <a:t>: A surface where an organism can attach and/or grow is called a </a:t>
            </a:r>
            <a:r>
              <a:rPr lang="en-US" dirty="0">
                <a:hlinkClick r:id="rId3"/>
              </a:rPr>
              <a:t>substrate</a:t>
            </a:r>
            <a:r>
              <a:rPr lang="en-US" dirty="0"/>
              <a:t>. Corals need to attach to a hard surface. Recall that most corals are </a:t>
            </a:r>
            <a:r>
              <a:rPr lang="en-US" dirty="0">
                <a:hlinkClick r:id="rId4"/>
              </a:rPr>
              <a:t>sessile</a:t>
            </a:r>
            <a:r>
              <a:rPr lang="en-US" dirty="0"/>
              <a:t> meaning that they do not move once mature.</a:t>
            </a:r>
          </a:p>
          <a:p>
            <a:r>
              <a:rPr lang="en-US" dirty="0"/>
              <a:t>(Remember that these are all general parameters and that there are corals that have adapted to different conditions.)</a:t>
            </a:r>
          </a:p>
        </p:txBody>
      </p:sp>
    </p:spTree>
    <p:extLst>
      <p:ext uri="{BB962C8B-B14F-4D97-AF65-F5344CB8AC3E}">
        <p14:creationId xmlns:p14="http://schemas.microsoft.com/office/powerpoint/2010/main" val="360815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5BB8-7F67-8046-BB16-96B322DB9F4B}"/>
              </a:ext>
            </a:extLst>
          </p:cNvPr>
          <p:cNvSpPr>
            <a:spLocks noGrp="1"/>
          </p:cNvSpPr>
          <p:nvPr>
            <p:ph type="title"/>
          </p:nvPr>
        </p:nvSpPr>
        <p:spPr/>
        <p:txBody>
          <a:bodyPr/>
          <a:lstStyle/>
          <a:p>
            <a:r>
              <a:rPr lang="en-US" dirty="0"/>
              <a:t>Assignment/Homework	</a:t>
            </a:r>
          </a:p>
        </p:txBody>
      </p:sp>
      <p:sp>
        <p:nvSpPr>
          <p:cNvPr id="3" name="Content Placeholder 2">
            <a:extLst>
              <a:ext uri="{FF2B5EF4-FFF2-40B4-BE49-F238E27FC236}">
                <a16:creationId xmlns:a16="http://schemas.microsoft.com/office/drawing/2014/main" id="{C7A3DD90-DF9C-F841-91D0-9F86587700FF}"/>
              </a:ext>
            </a:extLst>
          </p:cNvPr>
          <p:cNvSpPr>
            <a:spLocks noGrp="1"/>
          </p:cNvSpPr>
          <p:nvPr>
            <p:ph idx="1"/>
          </p:nvPr>
        </p:nvSpPr>
        <p:spPr/>
        <p:txBody>
          <a:bodyPr/>
          <a:lstStyle/>
          <a:p>
            <a:r>
              <a:rPr lang="en-US" dirty="0"/>
              <a:t>Make sure you got all the information presented today.</a:t>
            </a:r>
          </a:p>
          <a:p>
            <a:r>
              <a:rPr lang="en-US" dirty="0"/>
              <a:t>Read the What is a Coral Reef article and summarize each numbered section</a:t>
            </a:r>
          </a:p>
          <a:p>
            <a:endParaRPr lang="en-US" dirty="0"/>
          </a:p>
        </p:txBody>
      </p:sp>
    </p:spTree>
    <p:extLst>
      <p:ext uri="{BB962C8B-B14F-4D97-AF65-F5344CB8AC3E}">
        <p14:creationId xmlns:p14="http://schemas.microsoft.com/office/powerpoint/2010/main" val="179937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9D1F-8CC5-4745-975D-577EF861503F}"/>
              </a:ext>
            </a:extLst>
          </p:cNvPr>
          <p:cNvSpPr>
            <a:spLocks noGrp="1"/>
          </p:cNvSpPr>
          <p:nvPr>
            <p:ph type="title"/>
          </p:nvPr>
        </p:nvSpPr>
        <p:spPr/>
        <p:txBody>
          <a:bodyPr/>
          <a:lstStyle/>
          <a:p>
            <a:r>
              <a:rPr lang="en-US" dirty="0"/>
              <a:t>What is a coral reef? 	</a:t>
            </a:r>
          </a:p>
        </p:txBody>
      </p:sp>
      <p:sp>
        <p:nvSpPr>
          <p:cNvPr id="3" name="Content Placeholder 2">
            <a:extLst>
              <a:ext uri="{FF2B5EF4-FFF2-40B4-BE49-F238E27FC236}">
                <a16:creationId xmlns:a16="http://schemas.microsoft.com/office/drawing/2014/main" id="{D9453901-511C-0E4D-8E6E-EDA5598385F1}"/>
              </a:ext>
            </a:extLst>
          </p:cNvPr>
          <p:cNvSpPr>
            <a:spLocks noGrp="1"/>
          </p:cNvSpPr>
          <p:nvPr>
            <p:ph idx="1"/>
          </p:nvPr>
        </p:nvSpPr>
        <p:spPr/>
        <p:txBody>
          <a:bodyPr>
            <a:normAutofit fontScale="92500" lnSpcReduction="20000"/>
          </a:bodyPr>
          <a:lstStyle/>
          <a:p>
            <a:r>
              <a:rPr lang="en-US" dirty="0"/>
              <a:t>What did you see on our “dive?”</a:t>
            </a:r>
          </a:p>
          <a:p>
            <a:r>
              <a:rPr lang="en-US" dirty="0"/>
              <a:t>Jigsaw activity: Each table will read a different section. After everyone at your table has read your assigned section, collaborate to prepare a synopsis/summary of the most important details. Feel free to add to it from internet resources if you have time. </a:t>
            </a:r>
          </a:p>
          <a:p>
            <a:r>
              <a:rPr lang="en-US" dirty="0"/>
              <a:t>You have 10 minutes. </a:t>
            </a:r>
          </a:p>
          <a:p>
            <a:r>
              <a:rPr lang="en-US" dirty="0"/>
              <a:t>As we share what we learned, be prepared to write down what your colleagues present! </a:t>
            </a:r>
          </a:p>
          <a:p>
            <a:r>
              <a:rPr lang="en-US" dirty="0"/>
              <a:t>One more thing: Most established coral reefs are between 5,000 and 10,000 years old.</a:t>
            </a:r>
          </a:p>
          <a:p>
            <a:r>
              <a:rPr lang="en-US" dirty="0"/>
              <a:t>One more one more thing: The geological record indicates that ancestors of modern coral reef ecosystems appeared at least 240 million years ago</a:t>
            </a:r>
          </a:p>
        </p:txBody>
      </p:sp>
    </p:spTree>
    <p:extLst>
      <p:ext uri="{BB962C8B-B14F-4D97-AF65-F5344CB8AC3E}">
        <p14:creationId xmlns:p14="http://schemas.microsoft.com/office/powerpoint/2010/main" val="309868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4232</TotalTime>
  <Words>733</Words>
  <Application>Microsoft Macintosh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Let’s go for a dive! </vt:lpstr>
      <vt:lpstr>Coral Reefs</vt:lpstr>
      <vt:lpstr>Where are they?  </vt:lpstr>
      <vt:lpstr>Abiotic Factors for Coral Reefs</vt:lpstr>
      <vt:lpstr>Abiotic Factors, con’t </vt:lpstr>
      <vt:lpstr>Abiotic Factors (just a few more…) </vt:lpstr>
      <vt:lpstr>Assignment/Homework </vt:lpstr>
      <vt:lpstr>What is a coral reef?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Reefs</dc:title>
  <dc:creator>Lance Fravel</dc:creator>
  <cp:lastModifiedBy>Microsoft Office User</cp:lastModifiedBy>
  <cp:revision>9</cp:revision>
  <dcterms:created xsi:type="dcterms:W3CDTF">2020-03-01T22:54:48Z</dcterms:created>
  <dcterms:modified xsi:type="dcterms:W3CDTF">2020-03-04T21:28:01Z</dcterms:modified>
</cp:coreProperties>
</file>