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87" r:id="rId2"/>
    <p:sldId id="398" r:id="rId3"/>
    <p:sldId id="376" r:id="rId4"/>
    <p:sldId id="370" r:id="rId5"/>
    <p:sldId id="371" r:id="rId6"/>
    <p:sldId id="391" r:id="rId7"/>
    <p:sldId id="392" r:id="rId8"/>
    <p:sldId id="394" r:id="rId9"/>
    <p:sldId id="393" r:id="rId10"/>
    <p:sldId id="395" r:id="rId11"/>
    <p:sldId id="331" r:id="rId12"/>
    <p:sldId id="3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0"/>
    <p:restoredTop sz="94576"/>
  </p:normalViewPr>
  <p:slideViewPr>
    <p:cSldViewPr snapToGrid="0" snapToObjects="1">
      <p:cViewPr varScale="1">
        <p:scale>
          <a:sx n="80" d="100"/>
          <a:sy n="80" d="100"/>
        </p:scale>
        <p:origin x="20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052DC-B18C-CA47-94F0-78C320326FD3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EB136-A96D-A545-AD17-AD246266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AB4658F7-2D5F-5044-8894-E56578B8E0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F1071E2C-27BB-D647-9A15-7BBD267A27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F4A3F618-B670-5A46-B9BC-7CCFDEA4E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F8B3A31-C3FB-B444-842C-D93E44EA089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3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7257-0C43-854D-9F59-DFB1B435B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95F48-D46C-E14D-899D-107C18250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044BC-0B5A-8F4C-BD9A-F525E959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39898-9CD3-584B-B7C6-1B58A702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16163-CB45-5649-AC39-888F534C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EEA6-13E0-444A-8599-F663C38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A5AE5-7D43-2443-A13A-F35AD803D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F4F4B-C527-9947-8383-E9998257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D2EFD-72DA-554D-A7A4-219B7705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5FB1C-8DDF-BD49-8CC1-154D7C9F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3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7A3C2-187D-E040-9C04-74F6B9ADF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DC170-0F72-324C-A550-353A09863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99D8-5C5D-6242-AA55-C72BB039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42E0A-0590-0B48-93B4-54441A69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11FE4-727B-F849-A221-2B648BFB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9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930B0-AB0C-3440-B9AC-88187E62C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F162C-7406-FE41-992F-E6EBBED3A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53F514-1CEF-FA43-A563-5256655D7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84CA6-2483-5340-9528-55128943C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29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F756-93FC-384D-9BA3-F29D53B2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8B5B-6394-DA4A-B0E3-9DDB57313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CEA76-00ED-574A-BE1F-05DB6657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DE3A3-FE93-D842-BC98-2B71A9D8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9C46-05EB-064B-A13B-FEFAD8C2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38BE-ADC3-0B4D-A450-F1F03EF4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4C82E-5495-C04B-A66A-5918AF996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CB91F-9766-2845-A5E7-1ECFAAA5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BDC01-136C-534B-88FC-2B519701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138DD-1F78-8445-9400-78A4CA29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1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0ADE1-14B3-014B-A985-49AA2F59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F906-5C45-4641-A23A-D5DEEA59B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655C-FA8B-E244-8EFA-BB9F36690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F9E02-3A98-E54E-A8C9-E725FC9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80A20-D79D-6741-9DA6-4B272D68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35C07-4E30-F045-BEFA-1C37057B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4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27CB-A9AB-2145-8513-ACFD8CFD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DE97-1357-E14C-97BA-96C6D2B9F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66F3B-BF1C-7243-93FF-E9B5B9D05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1A51A-D4F0-C64D-9D8E-F902B0433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ACA5F-4EF0-3748-8463-6D9121B5E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AB328-A84F-D54A-8832-0490B2FE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3/1/20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0E00E-6434-0449-9F0B-76792ECE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77584-3A60-9C4A-B9C3-824271B7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E411-B0B2-C242-80B0-DBE86923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7CDDF-8459-0845-8E11-DE7C41D3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156CB-D5D4-B243-BE4B-9D28E816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F4290-56A6-FC4A-A3DA-26D4C6B0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8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6E057-5F10-F54F-9A3F-79ADB2B0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3/1/20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6C65D-5F0C-9548-A21F-DD348A91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49FE5-70CA-E643-A54A-045DACE1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4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901F-654B-374A-A984-6C7CD7EA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1D775-1796-C046-BDF4-1A5FE2CF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2E3D-EFF4-A545-8475-91257B79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4779D-37D7-DF42-A17F-9E8F02A7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E46F7-2427-E04E-92F2-94CBEBB2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F8665-07B0-3B42-94E6-52845094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3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01A9-D1FA-D641-9978-6A6F2808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CDB18-F1E6-3141-88E9-8B8FDA7E4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DDEB8-39DD-B64F-AD33-3575E318E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BA112-E0D9-1D44-90B3-260BB69B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AD54-548A-A746-A296-7CA13C9747EE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2AA7F-9569-FC40-BD55-C780300A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34FF7-7BB4-7246-8ECB-A383AE80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61E47-7CDB-2342-982C-06D79414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B71BA-5A72-E342-B9DE-64DDD0632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ECDD2-C4A7-E94E-8374-D816FBD63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AD54-548A-A746-A296-7CA13C9747EE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18AD1-1509-2B4F-B299-D6FD46064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22F5D-8F79-8445-BF09-CFDA624B7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E957-002B-DB47-AF5B-C86955A4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58b4bbdd526a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afeshare.tv/x/88829079" TargetMode="External"/><Relationship Id="rId4" Type="http://schemas.openxmlformats.org/officeDocument/2006/relationships/hyperlink" Target="https://oceantoday.noaa.gov/fullmoon-coralandalgae/welcom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27C0-6B0B-E440-80F0-41685E46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</a:rPr>
              <a:t>Starter: Please get your computer and answer on Canvas Discussions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2856-E624-CA4C-9FDA-F5EB8AB84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What animals are in the phylum </a:t>
            </a:r>
            <a:r>
              <a:rPr lang="en-US" sz="4400" dirty="0" err="1">
                <a:solidFill>
                  <a:schemeClr val="bg1"/>
                </a:solidFill>
              </a:rPr>
              <a:t>Porifera</a:t>
            </a:r>
            <a:r>
              <a:rPr lang="en-US" sz="4400" dirty="0">
                <a:solidFill>
                  <a:schemeClr val="bg1"/>
                </a:solidFill>
              </a:rPr>
              <a:t>?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4000" dirty="0">
                <a:solidFill>
                  <a:schemeClr val="bg1"/>
                </a:solidFill>
              </a:rPr>
              <a:t>sponges</a:t>
            </a:r>
          </a:p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List the 4 classes of cnidarians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4000" dirty="0" err="1">
                <a:solidFill>
                  <a:schemeClr val="bg1"/>
                </a:solidFill>
              </a:rPr>
              <a:t>Scyphozoa</a:t>
            </a:r>
            <a:r>
              <a:rPr lang="en-US" sz="4000" dirty="0">
                <a:solidFill>
                  <a:schemeClr val="bg1"/>
                </a:solidFill>
              </a:rPr>
              <a:t>	-</a:t>
            </a:r>
            <a:r>
              <a:rPr lang="en-US" sz="4000" dirty="0" err="1">
                <a:solidFill>
                  <a:schemeClr val="bg1"/>
                </a:solidFill>
              </a:rPr>
              <a:t>Cubozoa</a:t>
            </a:r>
            <a:r>
              <a:rPr lang="en-US" sz="4000" dirty="0">
                <a:solidFill>
                  <a:schemeClr val="bg1"/>
                </a:solidFill>
              </a:rPr>
              <a:t>	-Hydrozoa Anthozoa</a:t>
            </a:r>
          </a:p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What are the two body forms for cnidarians? 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4000" dirty="0">
                <a:solidFill>
                  <a:schemeClr val="bg1"/>
                </a:solidFill>
              </a:rPr>
              <a:t>Polyp and medusa</a:t>
            </a:r>
          </a:p>
        </p:txBody>
      </p:sp>
    </p:spTree>
    <p:extLst>
      <p:ext uri="{BB962C8B-B14F-4D97-AF65-F5344CB8AC3E}">
        <p14:creationId xmlns:p14="http://schemas.microsoft.com/office/powerpoint/2010/main" val="23508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B260-5A22-F94A-8F7B-0AB9912A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Soft coral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F679E-955B-FF44-BCD2-9C5D33837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Bubble</a:t>
            </a:r>
          </a:p>
          <a:p>
            <a:pPr>
              <a:defRPr/>
            </a:pPr>
            <a:r>
              <a:rPr lang="en-US" dirty="0"/>
              <a:t>Sea fan (Gorgonian)</a:t>
            </a:r>
          </a:p>
          <a:p>
            <a:pPr>
              <a:defRPr/>
            </a:pPr>
            <a:r>
              <a:rPr lang="en-US" dirty="0"/>
              <a:t>Mushroom</a:t>
            </a:r>
          </a:p>
          <a:p>
            <a:pPr>
              <a:defRPr/>
            </a:pPr>
            <a:r>
              <a:rPr lang="en-US" dirty="0"/>
              <a:t>Tree-like</a:t>
            </a:r>
          </a:p>
          <a:p>
            <a:pPr>
              <a:defRPr/>
            </a:pPr>
            <a:r>
              <a:rPr lang="en-US" dirty="0"/>
              <a:t>Pulsing</a:t>
            </a:r>
          </a:p>
          <a:p>
            <a:pPr>
              <a:defRPr/>
            </a:pPr>
            <a:r>
              <a:rPr lang="en-US" dirty="0" err="1"/>
              <a:t>Zoanthid</a:t>
            </a:r>
            <a:r>
              <a:rPr lang="en-US" dirty="0"/>
              <a:t> </a:t>
            </a: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82491DDE-EA22-044F-9F38-F3840F724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572000"/>
            <a:ext cx="28702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05383699-3E94-C842-A56F-40182A9C1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42950"/>
            <a:ext cx="3022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>
            <a:extLst>
              <a:ext uri="{FF2B5EF4-FFF2-40B4-BE49-F238E27FC236}">
                <a16:creationId xmlns:a16="http://schemas.microsoft.com/office/drawing/2014/main" id="{783F2E9B-C0AD-1F46-90EF-94F24CE3D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3655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>
            <a:extLst>
              <a:ext uri="{FF2B5EF4-FFF2-40B4-BE49-F238E27FC236}">
                <a16:creationId xmlns:a16="http://schemas.microsoft.com/office/drawing/2014/main" id="{68B6702B-672C-0845-926B-B4F879E35D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9" y="2619376"/>
            <a:ext cx="24987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23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>
            <a:extLst>
              <a:ext uri="{FF2B5EF4-FFF2-40B4-BE49-F238E27FC236}">
                <a16:creationId xmlns:a16="http://schemas.microsoft.com/office/drawing/2014/main" id="{DD255DB7-4FC9-D841-99BC-F4359359C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6" y="314326"/>
            <a:ext cx="4779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The Great Barrier Reef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ABE29B0F-16FF-FE4D-B2C4-82240556E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3">
            <a:extLst>
              <a:ext uri="{FF2B5EF4-FFF2-40B4-BE49-F238E27FC236}">
                <a16:creationId xmlns:a16="http://schemas.microsoft.com/office/drawing/2014/main" id="{7AEE1780-683E-CF4A-9258-3DBFEC368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4" y="1154113"/>
            <a:ext cx="84153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World's largest coral reef system composed of over 2,900 individual reefs and 900 islands stretching for over 2,300 </a:t>
            </a:r>
            <a:r>
              <a:rPr lang="en-US" altLang="en-US" sz="2000" dirty="0" err="1">
                <a:solidFill>
                  <a:schemeClr val="bg1"/>
                </a:solidFill>
              </a:rPr>
              <a:t>kilometres</a:t>
            </a:r>
            <a:r>
              <a:rPr lang="en-US" altLang="en-US" sz="2000" dirty="0">
                <a:solidFill>
                  <a:schemeClr val="bg1"/>
                </a:solidFill>
              </a:rPr>
              <a:t> (1,400 mi) over an area of approximately 344,400 square </a:t>
            </a:r>
            <a:r>
              <a:rPr lang="en-US" altLang="en-US" sz="2000" dirty="0" err="1">
                <a:solidFill>
                  <a:schemeClr val="bg1"/>
                </a:solidFill>
              </a:rPr>
              <a:t>kilometres</a:t>
            </a:r>
            <a:r>
              <a:rPr lang="en-US" altLang="en-US" sz="2000" dirty="0">
                <a:solidFill>
                  <a:schemeClr val="bg1"/>
                </a:solidFill>
              </a:rPr>
              <a:t> (133,000 </a:t>
            </a:r>
            <a:r>
              <a:rPr lang="en-US" altLang="en-US" sz="2000" dirty="0" err="1">
                <a:solidFill>
                  <a:schemeClr val="bg1"/>
                </a:solidFill>
              </a:rPr>
              <a:t>sq</a:t>
            </a:r>
            <a:r>
              <a:rPr lang="en-US" altLang="en-US" sz="2000" dirty="0">
                <a:solidFill>
                  <a:schemeClr val="bg1"/>
                </a:solidFill>
              </a:rPr>
              <a:t> mi). The reef is located in the Coral Sea, off the coast of Queensland, Australia.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Corals include the organ pipe coral, flowerpot coral, cauliflower coral, many table and brain corals.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Animals found there include anemone fish, blue tang, coral trout, grouper (and thousands more), octopus, cuttlefish, sea turtles, echinoderms, sea snakes.</a:t>
            </a:r>
          </a:p>
        </p:txBody>
      </p:sp>
    </p:spTree>
    <p:extLst>
      <p:ext uri="{BB962C8B-B14F-4D97-AF65-F5344CB8AC3E}">
        <p14:creationId xmlns:p14="http://schemas.microsoft.com/office/powerpoint/2010/main" val="157852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8A2E-2147-234B-AE11-34BDE8BF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" y="292100"/>
            <a:ext cx="9710738" cy="5461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Assignment– upload on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888D-4202-4B46-A2F9-B4DF0652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2" y="838200"/>
            <a:ext cx="5603876" cy="4559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Make a slideshow on google slides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Each slide should showcase a different species of coral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You must have: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</a:rPr>
              <a:t>One large polyp stony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</a:rPr>
              <a:t>One small polyp stony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</a:rPr>
              <a:t>One gorgonian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</a:rPr>
              <a:t>Two other soft corals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AAF92-2DF2-B948-B7E0-C0DB26D0FC2B}"/>
              </a:ext>
            </a:extLst>
          </p:cNvPr>
          <p:cNvSpPr txBox="1"/>
          <p:nvPr/>
        </p:nvSpPr>
        <p:spPr>
          <a:xfrm>
            <a:off x="6705601" y="565150"/>
            <a:ext cx="3279775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For each species, include: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Common name and scientific name (genus and species)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Picture and written  description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Where are they found in the wild</a:t>
            </a:r>
          </a:p>
        </p:txBody>
      </p:sp>
      <p:sp>
        <p:nvSpPr>
          <p:cNvPr id="58372" name="TextBox 4">
            <a:extLst>
              <a:ext uri="{FF2B5EF4-FFF2-40B4-BE49-F238E27FC236}">
                <a16:creationId xmlns:a16="http://schemas.microsoft.com/office/drawing/2014/main" id="{4686CC02-A98A-3F44-8F0E-2DC32DD54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" y="5343435"/>
            <a:ext cx="10250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6</a:t>
            </a:r>
            <a:r>
              <a:rPr lang="en-US" altLang="en-US" sz="2400" baseline="30000" dirty="0">
                <a:solidFill>
                  <a:schemeClr val="bg1"/>
                </a:solidFill>
              </a:rPr>
              <a:t>th</a:t>
            </a:r>
            <a:r>
              <a:rPr lang="en-US" altLang="en-US" sz="2400" dirty="0">
                <a:solidFill>
                  <a:schemeClr val="bg1"/>
                </a:solidFill>
              </a:rPr>
              <a:t> slide: look up a coral reef somewhere in the world that is not the Great Barrier Reef. Include a picture and a brief description of the ecosystem, corals found there, fish and other organisms, human use/impact.</a:t>
            </a:r>
          </a:p>
        </p:txBody>
      </p:sp>
    </p:spTree>
    <p:extLst>
      <p:ext uri="{BB962C8B-B14F-4D97-AF65-F5344CB8AC3E}">
        <p14:creationId xmlns:p14="http://schemas.microsoft.com/office/powerpoint/2010/main" val="363496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5C06-D14C-594F-AFE6-A8B81770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Corals?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0D097-9A8B-9149-8F4F-69EB97D4A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4781300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Belong to the phylum Cnidaria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Basic characteristics:</a:t>
            </a:r>
          </a:p>
          <a:p>
            <a:pPr lvl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2800" u="sng" dirty="0">
                <a:solidFill>
                  <a:schemeClr val="bg1"/>
                </a:solidFill>
              </a:rPr>
              <a:t>Radial</a:t>
            </a:r>
            <a:r>
              <a:rPr lang="en-US" altLang="en-US" sz="2800" dirty="0">
                <a:solidFill>
                  <a:schemeClr val="bg1"/>
                </a:solidFill>
              </a:rPr>
              <a:t> symmetry</a:t>
            </a:r>
          </a:p>
          <a:p>
            <a:pPr lvl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2800" u="sng" dirty="0">
                <a:solidFill>
                  <a:schemeClr val="bg1"/>
                </a:solidFill>
              </a:rPr>
              <a:t>Two tissue layers, no organs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800" i="1" u="sng" dirty="0">
                <a:solidFill>
                  <a:schemeClr val="bg1"/>
                </a:solidFill>
              </a:rPr>
              <a:t>Epidermis</a:t>
            </a:r>
            <a:r>
              <a:rPr lang="en-US" altLang="en-US" sz="2800" dirty="0">
                <a:solidFill>
                  <a:schemeClr val="bg1"/>
                </a:solidFill>
              </a:rPr>
              <a:t> covers body surface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800" i="1" u="sng" dirty="0">
                <a:solidFill>
                  <a:schemeClr val="bg1"/>
                </a:solidFill>
              </a:rPr>
              <a:t>Gastrodermis</a:t>
            </a:r>
            <a:r>
              <a:rPr lang="en-US" altLang="en-US" sz="2800" dirty="0">
                <a:solidFill>
                  <a:schemeClr val="bg1"/>
                </a:solidFill>
              </a:rPr>
              <a:t> lines internal body cavity; specialized for digestion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600" i="1" u="sng" dirty="0">
                <a:solidFill>
                  <a:schemeClr val="bg1"/>
                </a:solidFill>
              </a:rPr>
              <a:t>Nematocysts</a:t>
            </a:r>
            <a:r>
              <a:rPr lang="en-US" sz="3600" dirty="0">
                <a:solidFill>
                  <a:schemeClr val="bg1"/>
                </a:solidFill>
              </a:rPr>
              <a:t> (stinging cells) within specialized cells (</a:t>
            </a:r>
            <a:r>
              <a:rPr lang="en-US" sz="3600" i="1" dirty="0">
                <a:solidFill>
                  <a:schemeClr val="bg1"/>
                </a:solidFill>
              </a:rPr>
              <a:t>cnidocytes</a:t>
            </a:r>
            <a:r>
              <a:rPr lang="en-US" sz="3600" dirty="0">
                <a:solidFill>
                  <a:schemeClr val="bg1"/>
                </a:solidFill>
              </a:rPr>
              <a:t>) on tentacles. Used for </a:t>
            </a:r>
            <a:r>
              <a:rPr lang="en-US" sz="3600" u="sng" dirty="0">
                <a:solidFill>
                  <a:schemeClr val="bg1"/>
                </a:solidFill>
              </a:rPr>
              <a:t>protection and feeding 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600" u="sng" dirty="0">
                <a:solidFill>
                  <a:schemeClr val="bg1"/>
                </a:solidFill>
              </a:rPr>
              <a:t>Digestive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u="sng" dirty="0">
                <a:solidFill>
                  <a:schemeClr val="bg1"/>
                </a:solidFill>
              </a:rPr>
              <a:t>system is incomplete </a:t>
            </a:r>
            <a:r>
              <a:rPr lang="en-US" sz="3600" dirty="0">
                <a:solidFill>
                  <a:schemeClr val="bg1"/>
                </a:solidFill>
              </a:rPr>
              <a:t>(sac-like with </a:t>
            </a:r>
            <a:r>
              <a:rPr lang="en-US" sz="3600" u="sng" dirty="0">
                <a:solidFill>
                  <a:schemeClr val="bg1"/>
                </a:solidFill>
              </a:rPr>
              <a:t>mouth only)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600" u="sng" dirty="0">
                <a:solidFill>
                  <a:schemeClr val="bg1"/>
                </a:solidFill>
              </a:rPr>
              <a:t>Nerve net </a:t>
            </a:r>
            <a:r>
              <a:rPr lang="en-US" sz="3600" dirty="0">
                <a:solidFill>
                  <a:schemeClr val="bg1"/>
                </a:solidFill>
              </a:rPr>
              <a:t>throughout body coordinates movements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600" dirty="0">
                <a:solidFill>
                  <a:schemeClr val="bg1"/>
                </a:solidFill>
              </a:rPr>
              <a:t>Have </a:t>
            </a:r>
            <a:r>
              <a:rPr lang="en-US" sz="3600" u="sng" dirty="0">
                <a:solidFill>
                  <a:schemeClr val="bg1"/>
                </a:solidFill>
              </a:rPr>
              <a:t>light sensing cells, </a:t>
            </a:r>
            <a:r>
              <a:rPr lang="en-US" sz="3600" dirty="0">
                <a:solidFill>
                  <a:schemeClr val="bg1"/>
                </a:solidFill>
              </a:rPr>
              <a:t>but </a:t>
            </a:r>
            <a:r>
              <a:rPr lang="en-US" sz="3600" u="sng" dirty="0">
                <a:solidFill>
                  <a:schemeClr val="bg1"/>
                </a:solidFill>
              </a:rPr>
              <a:t>no eyes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altLang="en-US" sz="2000" b="1" u="sng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5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F5AF-CB07-874A-B424-71138F9A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Anthozoans: The polyps that rule the world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C92B8-13F7-4F48-81ED-8CC71459F87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Class Anthozoa includes:</a:t>
            </a:r>
          </a:p>
          <a:p>
            <a:pPr>
              <a:defRPr/>
            </a:pPr>
            <a:r>
              <a:rPr lang="en-US" u="sng" dirty="0">
                <a:solidFill>
                  <a:schemeClr val="bg1"/>
                </a:solidFill>
              </a:rPr>
              <a:t>Anemones</a:t>
            </a:r>
            <a:r>
              <a:rPr lang="en-US" dirty="0">
                <a:solidFill>
                  <a:schemeClr val="bg1"/>
                </a:solidFill>
              </a:rPr>
              <a:t> (individual polyp)</a:t>
            </a:r>
          </a:p>
          <a:p>
            <a:pPr>
              <a:defRPr/>
            </a:pPr>
            <a:r>
              <a:rPr lang="en-US" u="sng" dirty="0">
                <a:solidFill>
                  <a:schemeClr val="bg1"/>
                </a:solidFill>
              </a:rPr>
              <a:t>Corals</a:t>
            </a:r>
            <a:r>
              <a:rPr lang="en-US" dirty="0">
                <a:solidFill>
                  <a:schemeClr val="bg1"/>
                </a:solidFill>
              </a:rPr>
              <a:t> (colonial or individual polyps)</a:t>
            </a:r>
          </a:p>
          <a:p>
            <a:pPr>
              <a:defRPr/>
            </a:pPr>
            <a:r>
              <a:rPr lang="en-US" u="sng" dirty="0">
                <a:solidFill>
                  <a:schemeClr val="bg1"/>
                </a:solidFill>
              </a:rPr>
              <a:t>No or limited </a:t>
            </a:r>
            <a:r>
              <a:rPr lang="en-US" u="sng" dirty="0" err="1">
                <a:solidFill>
                  <a:schemeClr val="bg1"/>
                </a:solidFill>
              </a:rPr>
              <a:t>medusal</a:t>
            </a:r>
            <a:r>
              <a:rPr lang="en-US" u="sng" dirty="0">
                <a:solidFill>
                  <a:schemeClr val="bg1"/>
                </a:solidFill>
              </a:rPr>
              <a:t> stage </a:t>
            </a:r>
          </a:p>
          <a:p>
            <a:pPr>
              <a:defRPr/>
            </a:pPr>
            <a:r>
              <a:rPr lang="en-US" u="sng" dirty="0">
                <a:solidFill>
                  <a:schemeClr val="bg1"/>
                </a:solidFill>
              </a:rPr>
              <a:t>Sessile and benthic</a:t>
            </a:r>
            <a:r>
              <a:rPr lang="en-US" dirty="0">
                <a:solidFill>
                  <a:schemeClr val="bg1"/>
                </a:solidFill>
              </a:rPr>
              <a:t>: attached to substrate (but some can ”walk”</a:t>
            </a:r>
          </a:p>
          <a:p>
            <a:pPr>
              <a:defRPr/>
            </a:pPr>
            <a:r>
              <a:rPr lang="en-US" u="sng" dirty="0">
                <a:solidFill>
                  <a:schemeClr val="bg1"/>
                </a:solidFill>
              </a:rPr>
              <a:t>Have symbiotic algae that live in their mesoderm tissue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74DBC-6F19-8349-A51F-724E89545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862" y="1905000"/>
            <a:ext cx="3538537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hlinkClick r:id="rId3"/>
              </a:rPr>
              <a:t>What are corals? </a:t>
            </a:r>
            <a:endParaRPr lang="en-US" dirty="0"/>
          </a:p>
          <a:p>
            <a:pPr>
              <a:defRPr/>
            </a:pPr>
            <a:r>
              <a:rPr lang="en-US" dirty="0">
                <a:hlinkClick r:id="rId4"/>
              </a:rPr>
              <a:t>Animal, vegetable, mineral</a:t>
            </a:r>
            <a:endParaRPr lang="en-US" dirty="0"/>
          </a:p>
        </p:txBody>
      </p:sp>
      <p:sp>
        <p:nvSpPr>
          <p:cNvPr id="47108" name="TextBox 5">
            <a:extLst>
              <a:ext uri="{FF2B5EF4-FFF2-40B4-BE49-F238E27FC236}">
                <a16:creationId xmlns:a16="http://schemas.microsoft.com/office/drawing/2014/main" id="{464F53CA-EE79-3343-825E-E00B3332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6787" y="4419600"/>
            <a:ext cx="2185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5"/>
              </a:rPr>
              <a:t>Time-lapse coral movement video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1041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E53C-1E1E-8147-AFB6-AB4825FF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292100"/>
            <a:ext cx="10025062" cy="9271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Zooxanthellae </a:t>
            </a:r>
            <a:r>
              <a:rPr lang="en-US" altLang="en-US" sz="1800" dirty="0">
                <a:solidFill>
                  <a:schemeClr val="bg1"/>
                </a:solidFill>
              </a:rPr>
              <a:t>(</a:t>
            </a:r>
            <a:r>
              <a:rPr lang="en-US" altLang="en-US" sz="1800" dirty="0" err="1">
                <a:solidFill>
                  <a:schemeClr val="bg1"/>
                </a:solidFill>
              </a:rPr>
              <a:t>zoh</a:t>
            </a:r>
            <a:r>
              <a:rPr lang="en-US" altLang="en-US" sz="1800" dirty="0">
                <a:solidFill>
                  <a:schemeClr val="bg1"/>
                </a:solidFill>
              </a:rPr>
              <a:t>-ah-</a:t>
            </a:r>
            <a:r>
              <a:rPr lang="en-US" altLang="en-US" sz="1800" dirty="0" err="1">
                <a:solidFill>
                  <a:schemeClr val="bg1"/>
                </a:solidFill>
              </a:rPr>
              <a:t>zan</a:t>
            </a:r>
            <a:r>
              <a:rPr lang="en-US" altLang="en-US" sz="1800" dirty="0">
                <a:solidFill>
                  <a:schemeClr val="bg1"/>
                </a:solidFill>
              </a:rPr>
              <a:t>-</a:t>
            </a:r>
            <a:r>
              <a:rPr lang="en-US" altLang="en-US" sz="1800" dirty="0" err="1">
                <a:solidFill>
                  <a:schemeClr val="bg1"/>
                </a:solidFill>
              </a:rPr>
              <a:t>thellay</a:t>
            </a:r>
            <a:r>
              <a:rPr lang="en-US" altLang="en-US" sz="1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02DBD-5EEA-B34B-9DF0-FDB53B57D80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5738" y="1295400"/>
            <a:ext cx="5834062" cy="4724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u="sng" dirty="0">
                <a:solidFill>
                  <a:schemeClr val="bg1"/>
                </a:solidFill>
              </a:rPr>
              <a:t>Symbiotic algae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The algae and coral have a </a:t>
            </a:r>
            <a:r>
              <a:rPr lang="en-US" u="sng" dirty="0">
                <a:solidFill>
                  <a:schemeClr val="bg1"/>
                </a:solidFill>
              </a:rPr>
              <a:t>mutualistic</a:t>
            </a:r>
            <a:r>
              <a:rPr lang="en-US" dirty="0">
                <a:solidFill>
                  <a:schemeClr val="bg1"/>
                </a:solidFill>
              </a:rPr>
              <a:t> relationship </a:t>
            </a:r>
          </a:p>
          <a:p>
            <a:pPr>
              <a:defRPr/>
            </a:pPr>
            <a:r>
              <a:rPr lang="en-US" u="sng" dirty="0">
                <a:solidFill>
                  <a:schemeClr val="bg1"/>
                </a:solidFill>
              </a:rPr>
              <a:t>The coral provide algae with a protected environment </a:t>
            </a:r>
            <a:r>
              <a:rPr lang="en-US" dirty="0">
                <a:solidFill>
                  <a:schemeClr val="bg1"/>
                </a:solidFill>
              </a:rPr>
              <a:t>and some of the compounds needed for photosynthesis. In return, </a:t>
            </a:r>
            <a:r>
              <a:rPr lang="en-US" u="sng" dirty="0" err="1">
                <a:solidFill>
                  <a:schemeClr val="bg1"/>
                </a:solidFill>
              </a:rPr>
              <a:t>zooxanthellae</a:t>
            </a:r>
            <a:r>
              <a:rPr lang="en-US" u="sng" dirty="0">
                <a:solidFill>
                  <a:schemeClr val="bg1"/>
                </a:solidFill>
              </a:rPr>
              <a:t> produce oxygen </a:t>
            </a:r>
            <a:r>
              <a:rPr lang="en-US" dirty="0">
                <a:solidFill>
                  <a:schemeClr val="bg1"/>
                </a:solidFill>
              </a:rPr>
              <a:t>and supply the coral with important metabolic compounds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This microscopic, photosynthetic alga is one of the most important primary producers within the coral reef system. 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8131" name="Content Placeholder 4">
            <a:extLst>
              <a:ext uri="{FF2B5EF4-FFF2-40B4-BE49-F238E27FC236}">
                <a16:creationId xmlns:a16="http://schemas.microsoft.com/office/drawing/2014/main" id="{35D3BD54-946A-6243-A367-513B40225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 r="21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135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0ED6A91-C6CE-B94A-8508-11895D919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" y="292100"/>
            <a:ext cx="10010775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Coral Nutrition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EE043DB-C154-F74C-A531-C5BBA1152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524000"/>
            <a:ext cx="98679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The coral </a:t>
            </a:r>
            <a:r>
              <a:rPr lang="en-US" altLang="en-US" sz="3600" dirty="0" err="1">
                <a:solidFill>
                  <a:schemeClr val="bg1"/>
                </a:solidFill>
              </a:rPr>
              <a:t>zooxanthellae</a:t>
            </a:r>
            <a:r>
              <a:rPr lang="en-US" altLang="en-US" sz="3600" dirty="0">
                <a:solidFill>
                  <a:schemeClr val="bg1"/>
                </a:solidFill>
              </a:rPr>
              <a:t> produce </a:t>
            </a:r>
            <a:r>
              <a:rPr lang="en-US" altLang="en-US" sz="3600" u="sng" dirty="0">
                <a:solidFill>
                  <a:schemeClr val="bg1"/>
                </a:solidFill>
              </a:rPr>
              <a:t>organic matter (sugars) through photosynthesis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Some of this organic matter is passed to the coral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solidFill>
                  <a:schemeClr val="bg1"/>
                </a:solidFill>
              </a:rPr>
              <a:t>Zooxanthellae</a:t>
            </a:r>
            <a:r>
              <a:rPr lang="en-US" altLang="en-US" sz="3600" dirty="0">
                <a:solidFill>
                  <a:schemeClr val="bg1"/>
                </a:solidFill>
              </a:rPr>
              <a:t> help in the deposition of the calcium carbonate skeleton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u="sng" dirty="0">
                <a:solidFill>
                  <a:schemeClr val="bg1"/>
                </a:solidFill>
              </a:rPr>
              <a:t>Coral polyps also ingest plankton </a:t>
            </a:r>
            <a:r>
              <a:rPr lang="en-US" altLang="en-US" sz="3600" dirty="0">
                <a:solidFill>
                  <a:schemeClr val="bg1"/>
                </a:solidFill>
              </a:rPr>
              <a:t>and other small prey aided by the </a:t>
            </a:r>
            <a:r>
              <a:rPr lang="en-US" altLang="en-US" sz="3600" u="sng" dirty="0">
                <a:solidFill>
                  <a:schemeClr val="bg1"/>
                </a:solidFill>
              </a:rPr>
              <a:t>nematocysts in their tentacles</a:t>
            </a:r>
          </a:p>
        </p:txBody>
      </p:sp>
    </p:spTree>
    <p:extLst>
      <p:ext uri="{BB962C8B-B14F-4D97-AF65-F5344CB8AC3E}">
        <p14:creationId xmlns:p14="http://schemas.microsoft.com/office/powerpoint/2010/main" val="54341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7BCA-32EC-484F-9E4D-C45680BA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2100"/>
            <a:ext cx="4419600" cy="1384300"/>
          </a:xfrm>
        </p:spPr>
        <p:txBody>
          <a:bodyPr/>
          <a:lstStyle/>
          <a:p>
            <a:pPr>
              <a:defRPr/>
            </a:pPr>
            <a:r>
              <a:rPr lang="en-US" dirty="0"/>
              <a:t>Types of Corals: Stony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0D87B-1A23-9E4F-A947-8B3EEC81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1676399"/>
            <a:ext cx="9553575" cy="4767263"/>
          </a:xfrm>
        </p:spPr>
        <p:txBody>
          <a:bodyPr>
            <a:normAutofit/>
          </a:bodyPr>
          <a:lstStyle/>
          <a:p>
            <a:pPr lvl="1">
              <a:buFont typeface="Tahoma" charset="0"/>
              <a:buChar char="–"/>
              <a:defRPr/>
            </a:pPr>
            <a:r>
              <a:rPr lang="en-US" sz="3600" b="1" dirty="0" err="1">
                <a:solidFill>
                  <a:schemeClr val="bg1"/>
                </a:solidFill>
              </a:rPr>
              <a:t>Scleractinians</a:t>
            </a:r>
            <a:endParaRPr lang="en-US" sz="3600" b="1" dirty="0">
              <a:solidFill>
                <a:schemeClr val="bg1"/>
              </a:solidFill>
            </a:endParaRPr>
          </a:p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Build skeleton of calcium carbonate (CaCo3)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</a:rPr>
              <a:t>Calyx-surrounds soft body </a:t>
            </a:r>
          </a:p>
          <a:p>
            <a:pPr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As each individual dies, new generations grow on top of old skeletons, building a reef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Slow growth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200" u="sng" dirty="0">
                <a:solidFill>
                  <a:schemeClr val="bg1"/>
                </a:solidFill>
              </a:rPr>
              <a:t>Large-polyp or small-polyp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798B93CF-9C7B-DE42-A139-A5014AA4A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411160"/>
            <a:ext cx="39735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31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0911-9033-C84F-9A03-AB7E4DD6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Stony coral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6C408-4675-AD48-AB8C-BD5AC0DD5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1750"/>
            <a:ext cx="8229600" cy="4718050"/>
          </a:xfrm>
        </p:spPr>
        <p:txBody>
          <a:bodyPr/>
          <a:lstStyle/>
          <a:p>
            <a:pPr>
              <a:defRPr/>
            </a:pPr>
            <a:r>
              <a:rPr lang="en-US" dirty="0"/>
              <a:t>Branching</a:t>
            </a:r>
          </a:p>
          <a:p>
            <a:pPr>
              <a:defRPr/>
            </a:pPr>
            <a:r>
              <a:rPr lang="en-US" dirty="0"/>
              <a:t>Plate</a:t>
            </a:r>
          </a:p>
          <a:p>
            <a:pPr>
              <a:defRPr/>
            </a:pPr>
            <a:r>
              <a:rPr lang="en-US" dirty="0"/>
              <a:t>Encrusting</a:t>
            </a:r>
          </a:p>
          <a:p>
            <a:pPr>
              <a:defRPr/>
            </a:pPr>
            <a:r>
              <a:rPr lang="en-US" dirty="0"/>
              <a:t>Free-living</a:t>
            </a:r>
          </a:p>
          <a:p>
            <a:pPr>
              <a:defRPr/>
            </a:pPr>
            <a:r>
              <a:rPr lang="en-US" dirty="0"/>
              <a:t>columnar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38B0EA10-C46C-8F4C-BB26-BEB21D099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0075"/>
            <a:ext cx="3479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>
            <a:extLst>
              <a:ext uri="{FF2B5EF4-FFF2-40B4-BE49-F238E27FC236}">
                <a16:creationId xmlns:a16="http://schemas.microsoft.com/office/drawing/2014/main" id="{DC355C69-D441-9844-A368-9CFF3BF41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301750"/>
            <a:ext cx="20764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>
            <a:extLst>
              <a:ext uri="{FF2B5EF4-FFF2-40B4-BE49-F238E27FC236}">
                <a16:creationId xmlns:a16="http://schemas.microsoft.com/office/drawing/2014/main" id="{B4256CCF-1CFE-E947-B347-6A1799790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395663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>
            <a:extLst>
              <a:ext uri="{FF2B5EF4-FFF2-40B4-BE49-F238E27FC236}">
                <a16:creationId xmlns:a16="http://schemas.microsoft.com/office/drawing/2014/main" id="{275722F3-7C01-FE44-879A-5B29AADC7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4283076"/>
            <a:ext cx="3556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>
            <a:extLst>
              <a:ext uri="{FF2B5EF4-FFF2-40B4-BE49-F238E27FC236}">
                <a16:creationId xmlns:a16="http://schemas.microsoft.com/office/drawing/2014/main" id="{ED92934B-A4A8-D441-A246-FA8CBE3344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6" y="4241801"/>
            <a:ext cx="23336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00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63ED-37C5-6144-95BC-A12D4328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2226" name="Content Placeholder 3">
            <a:extLst>
              <a:ext uri="{FF2B5EF4-FFF2-40B4-BE49-F238E27FC236}">
                <a16:creationId xmlns:a16="http://schemas.microsoft.com/office/drawing/2014/main" id="{8EB5CAAF-5862-0D4B-B6F1-E4A311D36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1675" y="2921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186620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225D-CC25-074D-99AC-446A2E88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Types of Coral: Soft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2C800-9378-564D-BC0E-79C6C46A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err="1">
                <a:solidFill>
                  <a:schemeClr val="bg1"/>
                </a:solidFill>
              </a:rPr>
              <a:t>Alcyonaceans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4000" dirty="0">
                <a:solidFill>
                  <a:schemeClr val="bg1"/>
                </a:solidFill>
              </a:rPr>
              <a:t>Don’t build stony skeletons</a:t>
            </a:r>
          </a:p>
          <a:p>
            <a:pPr>
              <a:defRPr/>
            </a:pPr>
            <a:r>
              <a:rPr lang="en-US" sz="4000" dirty="0">
                <a:solidFill>
                  <a:schemeClr val="bg1"/>
                </a:solidFill>
              </a:rPr>
              <a:t>Bodies contain </a:t>
            </a:r>
            <a:r>
              <a:rPr lang="en-US" sz="4000" dirty="0" err="1">
                <a:solidFill>
                  <a:schemeClr val="bg1"/>
                </a:solidFill>
              </a:rPr>
              <a:t>sclerites</a:t>
            </a:r>
            <a:r>
              <a:rPr lang="en-US" sz="4000" dirty="0">
                <a:solidFill>
                  <a:schemeClr val="bg1"/>
                </a:solidFill>
              </a:rPr>
              <a:t> (minute spiny skeletal elements) for support</a:t>
            </a:r>
          </a:p>
          <a:p>
            <a:pPr>
              <a:defRPr/>
            </a:pPr>
            <a:r>
              <a:rPr lang="en-US" sz="4000" dirty="0">
                <a:solidFill>
                  <a:schemeClr val="bg1"/>
                </a:solidFill>
              </a:rPr>
              <a:t>Hold on to substrate with pedicel (foot)</a:t>
            </a:r>
          </a:p>
        </p:txBody>
      </p:sp>
    </p:spTree>
    <p:extLst>
      <p:ext uri="{BB962C8B-B14F-4D97-AF65-F5344CB8AC3E}">
        <p14:creationId xmlns:p14="http://schemas.microsoft.com/office/powerpoint/2010/main" val="96123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17203</TotalTime>
  <Words>609</Words>
  <Application>Microsoft Macintosh PowerPoint</Application>
  <PresentationFormat>Widescreen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Tahoma</vt:lpstr>
      <vt:lpstr>Office Theme</vt:lpstr>
      <vt:lpstr>Starter: Please get your computer and answer on Canvas Discussions </vt:lpstr>
      <vt:lpstr>What are Corals? </vt:lpstr>
      <vt:lpstr>Anthozoans: The polyps that rule the world </vt:lpstr>
      <vt:lpstr>Zooxanthellae (zoh-ah-zan-thellay)</vt:lpstr>
      <vt:lpstr>Coral Nutrition</vt:lpstr>
      <vt:lpstr>Types of Corals: Stony</vt:lpstr>
      <vt:lpstr>Stony coral groups</vt:lpstr>
      <vt:lpstr>PowerPoint Presentation</vt:lpstr>
      <vt:lpstr>Types of Coral: Soft</vt:lpstr>
      <vt:lpstr>Soft coral types</vt:lpstr>
      <vt:lpstr>PowerPoint Presentation</vt:lpstr>
      <vt:lpstr>Assignment– upload on Canvas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Please get your computer and answer on google classroom</dc:title>
  <dc:creator>Microsoft Office User</dc:creator>
  <cp:lastModifiedBy>Microsoft Office User</cp:lastModifiedBy>
  <cp:revision>35</cp:revision>
  <dcterms:created xsi:type="dcterms:W3CDTF">2018-10-15T18:52:16Z</dcterms:created>
  <dcterms:modified xsi:type="dcterms:W3CDTF">2020-03-05T22:55:22Z</dcterms:modified>
</cp:coreProperties>
</file>