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CCFF"/>
    <a:srgbClr val="80FF00"/>
    <a:srgbClr val="45F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01F5-FB18-4C48-A690-93AFB39C0CE0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C665-78E2-B14D-8C11-8F3F5CE9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pedagogyoftheoppressed.com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Pedagogy of the Oppressed</a:t>
            </a:r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one of the foundational texts in the field of critical pedagogy, which attempts to help students question and challenge domination, and the beliefs and practices that dominate.</a:t>
            </a: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published in Portuguese in 1968, </a:t>
            </a:r>
            <a:r>
              <a:rPr lang="en-US" sz="1200" i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Pedagogy of the Oppressed</a:t>
            </a:r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translated and published in English in 1970. The methodology of the late Paulo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Freire</a:t>
            </a:r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helped to empower countless impoverished and illiterate people throughout the world.</a:t>
            </a: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one million copies of </a:t>
            </a:r>
            <a:r>
              <a:rPr lang="en-US" sz="1200" i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Pedagogy of the Oppressed</a:t>
            </a:r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been sold worldwide since the first English translation in 1970.  It has been translated into many languages, including German, Italian, Spanish, Korean, Japanese, and French. [Description from </a:t>
            </a:r>
            <a:r>
              <a:rPr lang="en-US" sz="1200" i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http://www.pedagogyoftheoppressed.com/</a:t>
            </a:r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</a:t>
            </a: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ISBN: 9780826412768 | Published by the Catalyst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C665-78E2-B14D-8C11-8F3F5CE93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Objective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textual evidence to evaluate arguments presented in articles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min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 Wu says "Whoever is doing the talking is doing the learning." How can you facilitate learning through speaking in your own classroom?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learn from Ms. Wu about using the Common Core when lesson planning?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Core Standards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ELA.RI.11-12.7, ELA.SL.11-12.1c, ELA.SL.11-12.2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C665-78E2-B14D-8C11-8F3F5CE93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Objective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meaning and importance of poetic language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min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students develop discussion skills by participating in both the inner and outer circles?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can you learn from Ms. Price about using the language of the Common Core with students?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 Price says that it's our responsibility to make it their responsibility. How does she do this?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Core Standards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ELA.RL.9-10.1, ELA.RL.9-10.4, ELA.SL.9-10.1c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C665-78E2-B14D-8C11-8F3F5CE93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Objective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debate to help students support claims and address counterclaims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min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strategies encourage higher student engagement and individual participation?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ways do sentence stems help students learn to respectfully express ideas?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might you use a Socratic seminar with the content you are currently teaching?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Core Standards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ELA.W.9-10.1a, ELA.W.9-10.1b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C665-78E2-B14D-8C11-8F3F5CE93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6/9/14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6/9/14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file://localhost/%3Cscript%20src='https/::www.teachingchannel.org:videos:teaching-the-n-word: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file://localhost/%3Cscript%20src='https/::www.teachingchannel.org:videos:bring-socratic-seminars-to-the-classroom: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file://localhost/%3Cscript%20src='https/::www.teachingchannel.org:videos:using-socratic-seminars-in-classroom: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d.com/talks/aaron_hu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SOCRATIC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6-10 at 10.55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29" r="-15029"/>
          <a:stretch>
            <a:fillRect/>
          </a:stretch>
        </p:blipFill>
        <p:spPr>
          <a:xfrm>
            <a:off x="-1401033" y="0"/>
            <a:ext cx="12469092" cy="6858000"/>
          </a:xfrm>
        </p:spPr>
      </p:pic>
    </p:spTree>
    <p:extLst>
      <p:ext uri="{BB962C8B-B14F-4D97-AF65-F5344CB8AC3E}">
        <p14:creationId xmlns:p14="http://schemas.microsoft.com/office/powerpoint/2010/main" val="330110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0" r="410"/>
          <a:stretch>
            <a:fillRect/>
          </a:stretch>
        </p:blipFill>
        <p:spPr>
          <a:xfrm>
            <a:off x="1443031" y="1696371"/>
            <a:ext cx="6486846" cy="3567765"/>
          </a:xfrm>
        </p:spPr>
      </p:pic>
    </p:spTree>
    <p:extLst>
      <p:ext uri="{BB962C8B-B14F-4D97-AF65-F5344CB8AC3E}">
        <p14:creationId xmlns:p14="http://schemas.microsoft.com/office/powerpoint/2010/main" val="10340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 of the Oppressed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971" r="-83971"/>
          <a:stretch>
            <a:fillRect/>
          </a:stretch>
        </p:blipFill>
        <p:spPr>
          <a:xfrm>
            <a:off x="-856813" y="1796641"/>
            <a:ext cx="7641462" cy="42028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506" y="1532819"/>
            <a:ext cx="4296294" cy="53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0" y="20242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Answer the following questions: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4351" y="1646237"/>
            <a:ext cx="2439514" cy="2356328"/>
          </a:xfrm>
          <a:prstGeom prst="rect">
            <a:avLst/>
          </a:prstGeom>
          <a:solidFill>
            <a:srgbClr val="45F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Friere</a:t>
            </a:r>
            <a:r>
              <a:rPr lang="en-US" dirty="0" smtClean="0">
                <a:solidFill>
                  <a:schemeClr val="bg1"/>
                </a:solidFill>
              </a:rPr>
              <a:t> wants students to achieve “</a:t>
            </a:r>
            <a:r>
              <a:rPr lang="en-US" dirty="0" err="1" smtClean="0">
                <a:solidFill>
                  <a:schemeClr val="bg1"/>
                </a:solidFill>
              </a:rPr>
              <a:t>concientizacao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. What </a:t>
            </a:r>
            <a:r>
              <a:rPr lang="en-US" dirty="0" smtClean="0">
                <a:solidFill>
                  <a:schemeClr val="bg1"/>
                </a:solidFill>
              </a:rPr>
              <a:t>does this mean and whom does it affect?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320" y="1646237"/>
            <a:ext cx="2439514" cy="2356328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According to </a:t>
            </a:r>
            <a:r>
              <a:rPr lang="en-US" dirty="0" err="1" smtClean="0">
                <a:solidFill>
                  <a:srgbClr val="000000"/>
                </a:solidFill>
              </a:rPr>
              <a:t>Friere</a:t>
            </a:r>
            <a:r>
              <a:rPr lang="en-US" dirty="0" smtClean="0">
                <a:solidFill>
                  <a:srgbClr val="000000"/>
                </a:solidFill>
              </a:rPr>
              <a:t>, what should be the goal of the teacher? Do you agree or disagree?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7286" y="1646237"/>
            <a:ext cx="2439514" cy="2356328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Are any parts of the text relevant to our system public education in the United States?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456" y="4528606"/>
            <a:ext cx="594422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When appropriate, include phrases or statements from the </a:t>
            </a:r>
            <a:r>
              <a:rPr lang="en-US" sz="2400" dirty="0"/>
              <a:t>text </a:t>
            </a:r>
            <a:r>
              <a:rPr lang="en-US" sz="2400" dirty="0" smtClean="0"/>
              <a:t>that support </a:t>
            </a:r>
            <a:r>
              <a:rPr lang="en-US" sz="2400" dirty="0"/>
              <a:t>for your response.</a:t>
            </a:r>
          </a:p>
        </p:txBody>
      </p:sp>
    </p:spTree>
    <p:extLst>
      <p:ext uri="{BB962C8B-B14F-4D97-AF65-F5344CB8AC3E}">
        <p14:creationId xmlns:p14="http://schemas.microsoft.com/office/powerpoint/2010/main" val="58058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The “N”-word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helpful to explicitly focus on academic transitions?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6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Patience &amp;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Ms. Price says that it's our responsibility to make it their responsibility. How does she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 action="ppaction://hlinkfile"/>
              </a:rPr>
              <a:t>Socratic Seminar: </a:t>
            </a:r>
            <a:br>
              <a:rPr lang="en-US" dirty="0" smtClean="0">
                <a:hlinkClick r:id="rId3" action="ppaction://hlinkfile"/>
              </a:rPr>
            </a:br>
            <a:r>
              <a:rPr lang="en-US" dirty="0" smtClean="0">
                <a:hlinkClick r:id="rId3" action="ppaction://hlinkfile"/>
              </a:rPr>
              <a:t>Claims &amp; Counterclaims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strategies encourage higher student engagement and individual participation?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8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37" r="-17837"/>
          <a:stretch>
            <a:fillRect/>
          </a:stretch>
        </p:blipFill>
        <p:spPr>
          <a:xfrm>
            <a:off x="457200" y="16462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205343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3" y="1396536"/>
            <a:ext cx="8805642" cy="5461464"/>
          </a:xfrm>
        </p:spPr>
        <p:txBody>
          <a:bodyPr numCol="2"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>
                <a:solidFill>
                  <a:srgbClr val="000000"/>
                </a:solidFill>
              </a:rPr>
              <a:t>Birches”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“Come In” (can be paired with “Stopping by Woods on a Snowy Evening”)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“Choose Something Like a Star” (can be paired with “Bright Star” by John Keats)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“The Death of the Hired Man” (works well after reading Death of a Salesman by </a:t>
            </a:r>
            <a:r>
              <a:rPr lang="en-US" sz="1800" dirty="0" smtClean="0">
                <a:solidFill>
                  <a:srgbClr val="000000"/>
                </a:solidFill>
              </a:rPr>
              <a:t>Arthur Miller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“Desert Places”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“Design” (can be paired with “A Noiseless Patient Spider” by Walt Whitman)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“Fire and Ice”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“Mending Wall”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“Nothing Gold Can Stay” (can be paired with any number of “</a:t>
            </a:r>
            <a:r>
              <a:rPr lang="en-US" sz="1800" i="1" dirty="0">
                <a:solidFill>
                  <a:srgbClr val="000000"/>
                </a:solidFill>
              </a:rPr>
              <a:t>carpe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diem</a:t>
            </a:r>
            <a:r>
              <a:rPr lang="en-US" sz="1800" dirty="0">
                <a:solidFill>
                  <a:srgbClr val="000000"/>
                </a:solidFill>
              </a:rPr>
              <a:t>” Elizabethan poets)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“Out, Out-“ (works well after reading Macbeth)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“The Pasture”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“Provide, Provide”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“Reluctance”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“The Road Not Taken” (can be paired with the 1st paragraph of Walden by Henry David Thoreau)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“Stopping By Woods on a Snowy Evening” (can be paired with “There are Roughly Zones”)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“There are Roughly Zones” (an interesting pairing with “pity this monster, </a:t>
            </a:r>
            <a:r>
              <a:rPr lang="en-US" sz="1800" dirty="0" err="1">
                <a:solidFill>
                  <a:srgbClr val="000000"/>
                </a:solidFill>
              </a:rPr>
              <a:t>manunkind</a:t>
            </a:r>
            <a:r>
              <a:rPr lang="en-US" sz="1800" dirty="0">
                <a:solidFill>
                  <a:srgbClr val="000000"/>
                </a:solidFill>
              </a:rPr>
              <a:t>” by </a:t>
            </a:r>
            <a:r>
              <a:rPr lang="en-US" sz="1800" dirty="0" err="1" smtClean="0">
                <a:solidFill>
                  <a:srgbClr val="000000"/>
                </a:solidFill>
              </a:rPr>
              <a:t>e.e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cummings</a:t>
            </a:r>
            <a:r>
              <a:rPr lang="en-US" sz="1800" dirty="0">
                <a:solidFill>
                  <a:srgbClr val="000000"/>
                </a:solidFill>
              </a:rPr>
              <a:t>, or can be paired with a discussion of </a:t>
            </a:r>
            <a:r>
              <a:rPr lang="en-US" sz="1800" dirty="0" smtClean="0">
                <a:solidFill>
                  <a:srgbClr val="000000"/>
                </a:solidFill>
              </a:rPr>
              <a:t>climate change, </a:t>
            </a:r>
            <a:r>
              <a:rPr lang="en-US" sz="1800" dirty="0">
                <a:solidFill>
                  <a:srgbClr val="000000"/>
                </a:solidFill>
              </a:rPr>
              <a:t>too)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“To Earthward”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“The Tuft of Flowers”</a:t>
            </a:r>
          </a:p>
        </p:txBody>
      </p:sp>
    </p:spTree>
    <p:extLst>
      <p:ext uri="{BB962C8B-B14F-4D97-AF65-F5344CB8AC3E}">
        <p14:creationId xmlns:p14="http://schemas.microsoft.com/office/powerpoint/2010/main" val="161893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Primary </a:t>
            </a:r>
            <a:r>
              <a:rPr lang="en-US" dirty="0" smtClean="0">
                <a:solidFill>
                  <a:srgbClr val="000000"/>
                </a:solidFill>
              </a:rPr>
              <a:t>documents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Speeches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Photographs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Video clips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Respond to a question: did Abraham Lincoln deserve the </a:t>
            </a:r>
            <a:r>
              <a:rPr lang="en-US" dirty="0" smtClean="0">
                <a:solidFill>
                  <a:srgbClr val="000000"/>
                </a:solidFill>
              </a:rPr>
              <a:t>title “The Great Emancipator”</a:t>
            </a:r>
          </a:p>
          <a:p>
            <a:r>
              <a:rPr lang="en-US" dirty="0">
                <a:solidFill>
                  <a:srgbClr val="000000"/>
                </a:solidFill>
                <a:hlinkClick r:id="rId2"/>
              </a:rPr>
              <a:t>http://www.ted.com/talks/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aaron_huey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1238</TotalTime>
  <Words>752</Words>
  <Application>Microsoft Macintosh PowerPoint</Application>
  <PresentationFormat>On-screen Show (4:3)</PresentationFormat>
  <Paragraphs>78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SOCRATIC SEMINAR</vt:lpstr>
      <vt:lpstr>Pedagogy of the Oppressed</vt:lpstr>
      <vt:lpstr>Answer the following questions: </vt:lpstr>
      <vt:lpstr>The “N”-word</vt:lpstr>
      <vt:lpstr>Patience &amp; Practice</vt:lpstr>
      <vt:lpstr>Socratic Seminar:  Claims &amp; Counterclaims</vt:lpstr>
      <vt:lpstr>Suggestions for text</vt:lpstr>
      <vt:lpstr>Suggestions for poetry</vt:lpstr>
      <vt:lpstr>Suggestions for Social Studies</vt:lpstr>
      <vt:lpstr>PowerPoint Presentation</vt:lpstr>
      <vt:lpstr>PowerPoint Presentation</vt:lpstr>
    </vt:vector>
  </TitlesOfParts>
  <Company>Office of Evidence-Based Learning, 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SOCRATIC SEMINAR</dc:title>
  <dc:creator>Rachel Hill</dc:creator>
  <cp:lastModifiedBy>Rachel Hill</cp:lastModifiedBy>
  <cp:revision>22</cp:revision>
  <dcterms:created xsi:type="dcterms:W3CDTF">2014-05-30T19:01:48Z</dcterms:created>
  <dcterms:modified xsi:type="dcterms:W3CDTF">2014-06-10T17:38:23Z</dcterms:modified>
</cp:coreProperties>
</file>