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5" r:id="rId11"/>
    <p:sldId id="267" r:id="rId12"/>
    <p:sldId id="268" r:id="rId13"/>
    <p:sldId id="271" r:id="rId14"/>
    <p:sldId id="274" r:id="rId15"/>
    <p:sldId id="276" r:id="rId16"/>
    <p:sldId id="277" r:id="rId17"/>
    <p:sldId id="278" r:id="rId18"/>
    <p:sldId id="275" r:id="rId19"/>
    <p:sldId id="279" r:id="rId20"/>
    <p:sldId id="280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823242C-D747-4ADD-80D8-99421268E3A8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8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255895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REVIEW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Write down 1 word for each of the prefixes we have studied.  Then think of a definition of each word.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UN, NON, DIS, IN, IM, IL, IR</a:t>
            </a:r>
            <a:endParaRPr lang="en-US" dirty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8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255895" cy="4871289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SUB</a:t>
            </a:r>
          </a:p>
          <a:p>
            <a:pPr indent="0">
              <a:buNone/>
            </a:pPr>
            <a:r>
              <a:rPr lang="en-US" dirty="0" smtClean="0"/>
              <a:t>Meaning:		under, beneath, of lesser importance</a:t>
            </a:r>
          </a:p>
          <a:p>
            <a:pPr indent="0">
              <a:buNone/>
            </a:pPr>
            <a:r>
              <a:rPr lang="en-US" dirty="0" smtClean="0"/>
              <a:t>Example:		After much questioning, the student finally 			submitted and admitted his guilt.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Prefix: 		</a:t>
            </a:r>
            <a:r>
              <a:rPr lang="en-US" dirty="0" smtClean="0"/>
              <a:t>SUR</a:t>
            </a:r>
            <a:endParaRPr lang="en-US" dirty="0"/>
          </a:p>
          <a:p>
            <a:pPr indent="0">
              <a:buNone/>
            </a:pPr>
            <a:r>
              <a:rPr lang="en-US" dirty="0"/>
              <a:t>Meaning:		</a:t>
            </a:r>
            <a:r>
              <a:rPr lang="en-US" dirty="0" smtClean="0"/>
              <a:t>over, above, additional</a:t>
            </a:r>
            <a:endParaRPr lang="en-US" dirty="0"/>
          </a:p>
          <a:p>
            <a:pPr indent="0">
              <a:buNone/>
            </a:pPr>
            <a:r>
              <a:rPr lang="en-US" dirty="0"/>
              <a:t>Example:		</a:t>
            </a:r>
            <a:r>
              <a:rPr lang="en-US" dirty="0" smtClean="0"/>
              <a:t>When you go out to dinner with many people, 			the restaurant will add a surcharge to your bill.</a:t>
            </a: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122-123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7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42" y="867665"/>
            <a:ext cx="8041404" cy="4376042"/>
          </a:xfrm>
        </p:spPr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SUB</a:t>
            </a:r>
          </a:p>
          <a:p>
            <a:pPr indent="0">
              <a:buNone/>
            </a:pPr>
            <a:r>
              <a:rPr lang="en-US" dirty="0" smtClean="0"/>
              <a:t>Meaning:		under, beneath, of lesser importance</a:t>
            </a:r>
          </a:p>
          <a:p>
            <a:pPr indent="0">
              <a:buNone/>
            </a:pPr>
            <a:r>
              <a:rPr lang="en-US" dirty="0" smtClean="0"/>
              <a:t>Example:		After much questioning, the student finally submitted and admitted his guilt.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Prefix: 		</a:t>
            </a:r>
            <a:r>
              <a:rPr lang="en-US" dirty="0" smtClean="0"/>
              <a:t>SUR</a:t>
            </a:r>
            <a:endParaRPr lang="en-US" dirty="0"/>
          </a:p>
          <a:p>
            <a:pPr indent="0">
              <a:buNone/>
            </a:pPr>
            <a:r>
              <a:rPr lang="en-US" dirty="0"/>
              <a:t>Meaning:		</a:t>
            </a:r>
            <a:r>
              <a:rPr lang="en-US" dirty="0" smtClean="0"/>
              <a:t>over, above, additional</a:t>
            </a:r>
            <a:endParaRPr lang="en-US" dirty="0"/>
          </a:p>
          <a:p>
            <a:pPr indent="0">
              <a:buNone/>
            </a:pPr>
            <a:r>
              <a:rPr lang="en-US" dirty="0"/>
              <a:t>Example:		</a:t>
            </a:r>
            <a:r>
              <a:rPr lang="en-US" dirty="0" smtClean="0"/>
              <a:t>When you go out to dinner with many people, the restaurant will add a surcharge to your 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	bill.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Prefix</a:t>
            </a:r>
            <a:r>
              <a:rPr lang="en-US" dirty="0"/>
              <a:t>: 		Trans</a:t>
            </a:r>
          </a:p>
          <a:p>
            <a:pPr indent="0">
              <a:buNone/>
            </a:pPr>
            <a:r>
              <a:rPr lang="en-US" dirty="0"/>
              <a:t>Meaning:		across, through, from one to another</a:t>
            </a:r>
          </a:p>
          <a:p>
            <a:pPr indent="0">
              <a:buNone/>
            </a:pPr>
            <a:r>
              <a:rPr lang="en-US" dirty="0"/>
              <a:t>Example:		During the building of the transcontinental </a:t>
            </a:r>
            <a:r>
              <a:rPr lang="en-US" dirty="0" smtClean="0"/>
              <a:t>railroad </a:t>
            </a:r>
            <a:r>
              <a:rPr lang="en-US" dirty="0"/>
              <a:t>many people died.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Prefix: 		</a:t>
            </a:r>
            <a:r>
              <a:rPr lang="en-US" dirty="0" err="1"/>
              <a:t>Dia</a:t>
            </a:r>
            <a:endParaRPr lang="en-US" dirty="0"/>
          </a:p>
          <a:p>
            <a:pPr indent="0">
              <a:buNone/>
            </a:pPr>
            <a:r>
              <a:rPr lang="en-US" dirty="0"/>
              <a:t>Meaning:		across, through, between</a:t>
            </a:r>
          </a:p>
          <a:p>
            <a:pPr indent="0">
              <a:buNone/>
            </a:pPr>
            <a:r>
              <a:rPr lang="en-US" dirty="0"/>
              <a:t>Example:		Dialogue is a conversation between 2 people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122-126</a:t>
            </a:r>
          </a:p>
        </p:txBody>
      </p:sp>
    </p:spTree>
    <p:extLst>
      <p:ext uri="{BB962C8B-B14F-4D97-AF65-F5344CB8AC3E}">
        <p14:creationId xmlns:p14="http://schemas.microsoft.com/office/powerpoint/2010/main" val="20969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579212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	Example</a:t>
            </a:r>
            <a:endParaRPr lang="en-US" dirty="0"/>
          </a:p>
          <a:p>
            <a:pPr indent="0">
              <a:buNone/>
            </a:pPr>
            <a:r>
              <a:rPr lang="en-US" sz="1800" dirty="0" smtClean="0"/>
              <a:t>Ex</a:t>
            </a:r>
            <a:r>
              <a:rPr lang="en-US" sz="1800" dirty="0"/>
              <a:t>	</a:t>
            </a:r>
            <a:r>
              <a:rPr lang="en-US" sz="1800" dirty="0" smtClean="0"/>
              <a:t>	Out, from			Please leave through the exit.</a:t>
            </a:r>
          </a:p>
          <a:p>
            <a:pPr indent="0">
              <a:buNone/>
            </a:pPr>
            <a:r>
              <a:rPr lang="en-US" sz="1800" dirty="0" smtClean="0"/>
              <a:t>Inter		among, between		Take the interstate from NJ to UT</a:t>
            </a:r>
          </a:p>
          <a:p>
            <a:pPr indent="0">
              <a:buNone/>
            </a:pPr>
            <a:r>
              <a:rPr lang="en-US" sz="1800" dirty="0" smtClean="0"/>
              <a:t>Intra		within			The intrastate runs within the whole state</a:t>
            </a:r>
          </a:p>
          <a:p>
            <a:pPr indent="0">
              <a:buNone/>
            </a:pPr>
            <a:endParaRPr lang="en-US" sz="1800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</a:t>
            </a:r>
            <a:r>
              <a:rPr lang="en-US" smtClean="0"/>
              <a:t>126 - 129</a:t>
            </a: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462426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	Example</a:t>
            </a:r>
            <a:endParaRPr lang="en-US" dirty="0"/>
          </a:p>
          <a:p>
            <a:pPr indent="0">
              <a:buNone/>
            </a:pPr>
            <a:r>
              <a:rPr lang="en-US" sz="1800" dirty="0" smtClean="0"/>
              <a:t>Ad</a:t>
            </a:r>
            <a:r>
              <a:rPr lang="en-US" sz="1800" dirty="0"/>
              <a:t>	</a:t>
            </a:r>
            <a:r>
              <a:rPr lang="en-US" sz="1800" dirty="0" smtClean="0"/>
              <a:t>	to, toward		Will the paint adhere to the wall?</a:t>
            </a:r>
          </a:p>
          <a:p>
            <a:pPr indent="0">
              <a:buNone/>
            </a:pPr>
            <a:r>
              <a:rPr lang="en-US" sz="1800" dirty="0" smtClean="0"/>
              <a:t>Co/Com	Together, with, jointly	Some people cohabitate before marriage</a:t>
            </a:r>
          </a:p>
          <a:p>
            <a:pPr indent="0">
              <a:buNone/>
            </a:pPr>
            <a:r>
              <a:rPr lang="en-US" sz="1800" dirty="0" smtClean="0"/>
              <a:t>Mon		one, alone, single		Monotheism is the belief in one god.</a:t>
            </a:r>
          </a:p>
          <a:p>
            <a:pPr indent="0">
              <a:buNone/>
            </a:pPr>
            <a:endParaRPr lang="en-US" sz="1800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130 - 134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1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462426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	Example</a:t>
            </a:r>
            <a:endParaRPr lang="en-US" dirty="0"/>
          </a:p>
          <a:p>
            <a:pPr indent="0">
              <a:buNone/>
            </a:pPr>
            <a:r>
              <a:rPr lang="en-US" sz="1800" dirty="0" err="1" smtClean="0"/>
              <a:t>Uni</a:t>
            </a:r>
            <a:r>
              <a:rPr lang="en-US" sz="1800" dirty="0"/>
              <a:t>	</a:t>
            </a:r>
            <a:r>
              <a:rPr lang="en-US" sz="1800" dirty="0" smtClean="0"/>
              <a:t>	single, one		A unicycle has one wheel</a:t>
            </a:r>
            <a:r>
              <a:rPr lang="en-US" sz="1800" dirty="0"/>
              <a:t>.</a:t>
            </a:r>
            <a:endParaRPr lang="en-US" sz="1800" dirty="0" smtClean="0"/>
          </a:p>
          <a:p>
            <a:pPr indent="0">
              <a:buNone/>
            </a:pPr>
            <a:r>
              <a:rPr lang="en-US" sz="1800" dirty="0" smtClean="0"/>
              <a:t>Bi		two, both, 		A bicycle has two wheels.</a:t>
            </a:r>
          </a:p>
          <a:p>
            <a:pPr indent="0">
              <a:buNone/>
            </a:pPr>
            <a:r>
              <a:rPr lang="en-US" sz="1800" dirty="0" smtClean="0"/>
              <a:t>Du		two, twice, double		Sue and Joe sang a lovely duet</a:t>
            </a:r>
          </a:p>
          <a:p>
            <a:pPr indent="0">
              <a:buNone/>
            </a:pPr>
            <a:r>
              <a:rPr lang="en-US" sz="1800" dirty="0" smtClean="0"/>
              <a:t>Di		two, twice, double		Dioxide had 2 oxygen atoms			</a:t>
            </a:r>
            <a:endParaRPr lang="en-US" dirty="0"/>
          </a:p>
          <a:p>
            <a:pPr indent="0">
              <a:buNone/>
            </a:pPr>
            <a:r>
              <a:rPr lang="en-US" dirty="0" smtClean="0"/>
              <a:t>Pg. </a:t>
            </a:r>
            <a:r>
              <a:rPr lang="en-US" smtClean="0"/>
              <a:t>136 - 139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3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462426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Example</a:t>
            </a:r>
            <a:endParaRPr lang="en-US" dirty="0"/>
          </a:p>
          <a:p>
            <a:pPr indent="0">
              <a:buNone/>
            </a:pPr>
            <a:r>
              <a:rPr lang="en-US" sz="1800" dirty="0" smtClean="0"/>
              <a:t>Tri		three		The boy loved his 3 wheeled </a:t>
            </a:r>
            <a:r>
              <a:rPr lang="en-US" sz="1800" dirty="0" err="1" smtClean="0"/>
              <a:t>tricyle</a:t>
            </a:r>
            <a:r>
              <a:rPr lang="en-US" sz="1800" dirty="0" smtClean="0"/>
              <a:t>.</a:t>
            </a:r>
          </a:p>
          <a:p>
            <a:pPr indent="0">
              <a:buNone/>
            </a:pPr>
            <a:r>
              <a:rPr lang="en-US" sz="1800" dirty="0" smtClean="0"/>
              <a:t>Multi		many, much	A multiple choice question has many answers.</a:t>
            </a:r>
          </a:p>
          <a:p>
            <a:pPr indent="0">
              <a:buNone/>
            </a:pPr>
            <a:r>
              <a:rPr lang="en-US" sz="1800" dirty="0" smtClean="0"/>
              <a:t>Poly		many, much	Polygamist have many wives.		</a:t>
            </a:r>
            <a:endParaRPr lang="en-US" dirty="0"/>
          </a:p>
          <a:p>
            <a:pPr indent="0">
              <a:buNone/>
            </a:pPr>
            <a:r>
              <a:rPr lang="en-US" dirty="0" smtClean="0"/>
              <a:t>Pg. </a:t>
            </a:r>
            <a:r>
              <a:rPr lang="en-US" smtClean="0"/>
              <a:t>140 - 145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2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0" y="615112"/>
            <a:ext cx="8689559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Example</a:t>
            </a:r>
            <a:endParaRPr lang="en-US" dirty="0"/>
          </a:p>
          <a:p>
            <a:pPr indent="0">
              <a:buNone/>
            </a:pPr>
            <a:r>
              <a:rPr lang="en-US" sz="1800" dirty="0" smtClean="0"/>
              <a:t>Pre		before, earlier	I went to preschool before  I attended kindergarten</a:t>
            </a:r>
          </a:p>
          <a:p>
            <a:pPr indent="0">
              <a:buNone/>
            </a:pPr>
            <a:r>
              <a:rPr lang="en-US" sz="1800" dirty="0" smtClean="0"/>
              <a:t>Post		After, later	The games will be postponed to a later date.	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Pg. 146 - 149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8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8150" y="615112"/>
            <a:ext cx="8689559" cy="48712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Font typeface="Arial" pitchFamily="34" charset="0"/>
              <a:buNone/>
            </a:pPr>
            <a:endParaRPr lang="en-US" dirty="0" smtClean="0"/>
          </a:p>
          <a:p>
            <a:pPr indent="0">
              <a:buFont typeface="Arial" pitchFamily="34" charset="0"/>
              <a:buNone/>
            </a:pPr>
            <a:endParaRPr lang="en-US" dirty="0" smtClean="0"/>
          </a:p>
          <a:p>
            <a:pPr indent="0">
              <a:buFont typeface="Arial" pitchFamily="34" charset="0"/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Example</a:t>
            </a:r>
          </a:p>
          <a:p>
            <a:pPr indent="0">
              <a:buFont typeface="Arial" pitchFamily="34" charset="0"/>
              <a:buNone/>
            </a:pPr>
            <a:r>
              <a:rPr lang="en-US" sz="1800" dirty="0"/>
              <a:t>M</a:t>
            </a:r>
            <a:r>
              <a:rPr lang="en-US" sz="1800" dirty="0" smtClean="0"/>
              <a:t>al		bad, evil		The devil is a malevolent creature.</a:t>
            </a:r>
          </a:p>
          <a:p>
            <a:pPr indent="0">
              <a:buFont typeface="Arial" pitchFamily="34" charset="0"/>
              <a:buNone/>
            </a:pPr>
            <a:r>
              <a:rPr lang="en-US" sz="1800" dirty="0" err="1" smtClean="0"/>
              <a:t>Bene</a:t>
            </a:r>
            <a:r>
              <a:rPr lang="en-US" sz="1800" dirty="0"/>
              <a:t>	</a:t>
            </a:r>
            <a:r>
              <a:rPr lang="en-US" sz="1800" dirty="0" smtClean="0"/>
              <a:t>	good</a:t>
            </a:r>
            <a:r>
              <a:rPr lang="en-US" sz="1800" smtClean="0"/>
              <a:t>, well</a:t>
            </a:r>
            <a:r>
              <a:rPr lang="en-US" sz="1800" dirty="0" smtClean="0"/>
              <a:t>	Priest’s are very benevolent and good people.	</a:t>
            </a:r>
          </a:p>
          <a:p>
            <a:pPr indent="0">
              <a:buFont typeface="Arial" pitchFamily="34" charset="0"/>
              <a:buNone/>
            </a:pPr>
            <a:endParaRPr lang="en-US" dirty="0" smtClean="0"/>
          </a:p>
          <a:p>
            <a:pPr indent="0">
              <a:buFont typeface="Arial" pitchFamily="34" charset="0"/>
              <a:buNone/>
            </a:pPr>
            <a:r>
              <a:rPr lang="en-US" dirty="0" smtClean="0"/>
              <a:t>Pg. 150-151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4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8150" y="615112"/>
            <a:ext cx="8689559" cy="48712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Font typeface="Arial" pitchFamily="34" charset="0"/>
              <a:buNone/>
            </a:pPr>
            <a:endParaRPr lang="en-US" dirty="0" smtClean="0"/>
          </a:p>
          <a:p>
            <a:pPr indent="0">
              <a:buFont typeface="Arial" pitchFamily="34" charset="0"/>
              <a:buNone/>
            </a:pPr>
            <a:endParaRPr lang="en-US" dirty="0" smtClean="0"/>
          </a:p>
          <a:p>
            <a:pPr indent="0">
              <a:buFont typeface="Arial" pitchFamily="34" charset="0"/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Example</a:t>
            </a:r>
          </a:p>
          <a:p>
            <a:pPr indent="0">
              <a:buFont typeface="Arial" pitchFamily="34" charset="0"/>
              <a:buNone/>
            </a:pPr>
            <a:r>
              <a:rPr lang="en-US" sz="1800" dirty="0" err="1" smtClean="0"/>
              <a:t>Mis</a:t>
            </a:r>
            <a:r>
              <a:rPr lang="en-US" sz="1800" dirty="0" smtClean="0"/>
              <a:t>		wrong, bad	He had much misfortune and was unlucky in life.</a:t>
            </a:r>
          </a:p>
          <a:p>
            <a:pPr indent="0">
              <a:buFont typeface="Arial" pitchFamily="34" charset="0"/>
              <a:buNone/>
            </a:pPr>
            <a:r>
              <a:rPr lang="en-US" sz="1800" dirty="0" smtClean="0"/>
              <a:t>Pro		in front, forward,</a:t>
            </a:r>
          </a:p>
          <a:p>
            <a:pPr indent="0">
              <a:buFont typeface="Arial" pitchFamily="34" charset="0"/>
              <a:buNone/>
            </a:pPr>
            <a:r>
              <a:rPr lang="en-US" sz="1800" dirty="0"/>
              <a:t>	</a:t>
            </a:r>
            <a:r>
              <a:rPr lang="en-US" sz="1800" dirty="0" smtClean="0"/>
              <a:t>	before		I received a promotion and move forward at work</a:t>
            </a:r>
            <a:endParaRPr lang="en-US" dirty="0" smtClean="0"/>
          </a:p>
          <a:p>
            <a:pPr indent="0">
              <a:buFont typeface="Arial" pitchFamily="34" charset="0"/>
              <a:buNone/>
            </a:pPr>
            <a:r>
              <a:rPr lang="en-US" dirty="0" smtClean="0"/>
              <a:t>Pg. </a:t>
            </a:r>
            <a:r>
              <a:rPr lang="en-US" dirty="0" smtClean="0"/>
              <a:t>152-154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4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92" y="2160690"/>
            <a:ext cx="6852708" cy="3325711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A PREFIX is placed at the beginning of the word and helps determine word meaning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16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8150" y="615112"/>
            <a:ext cx="8689559" cy="48712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Font typeface="Arial" pitchFamily="34" charset="0"/>
              <a:buNone/>
            </a:pPr>
            <a:endParaRPr lang="en-US" dirty="0" smtClean="0"/>
          </a:p>
          <a:p>
            <a:pPr indent="0">
              <a:buFont typeface="Arial" pitchFamily="34" charset="0"/>
              <a:buNone/>
            </a:pPr>
            <a:r>
              <a:rPr lang="en-US" dirty="0" smtClean="0"/>
              <a:t>Prefix	</a:t>
            </a:r>
            <a:r>
              <a:rPr lang="en-US" dirty="0" err="1" smtClean="0"/>
              <a:t>Definiton</a:t>
            </a:r>
            <a:r>
              <a:rPr lang="en-US" dirty="0" smtClean="0"/>
              <a:t>	</a:t>
            </a:r>
            <a:r>
              <a:rPr lang="en-US" dirty="0" smtClean="0"/>
              <a:t>	Example</a:t>
            </a:r>
            <a:endParaRPr lang="en-US" dirty="0" smtClean="0"/>
          </a:p>
          <a:p>
            <a:pPr indent="0">
              <a:buFont typeface="Arial" pitchFamily="34" charset="0"/>
              <a:buNone/>
            </a:pPr>
            <a:r>
              <a:rPr lang="en-US" sz="1800" dirty="0" smtClean="0"/>
              <a:t>En		to cause to be, </a:t>
            </a:r>
          </a:p>
          <a:p>
            <a:pPr indent="0">
              <a:buFont typeface="Arial" pitchFamily="34" charset="0"/>
              <a:buNone/>
            </a:pPr>
            <a:r>
              <a:rPr lang="en-US" sz="1800" dirty="0"/>
              <a:t>	</a:t>
            </a:r>
            <a:r>
              <a:rPr lang="en-US" sz="1800" dirty="0" smtClean="0"/>
              <a:t>	to make, to go into		Police officers enforce the law</a:t>
            </a:r>
          </a:p>
          <a:p>
            <a:pPr indent="0">
              <a:buFont typeface="Arial" pitchFamily="34" charset="0"/>
              <a:buNone/>
            </a:pPr>
            <a:endParaRPr lang="en-US" sz="1800" dirty="0" smtClean="0"/>
          </a:p>
          <a:p>
            <a:pPr indent="0">
              <a:buFont typeface="Arial" pitchFamily="34" charset="0"/>
              <a:buNone/>
            </a:pPr>
            <a:r>
              <a:rPr lang="en-US" sz="1800" dirty="0" smtClean="0"/>
              <a:t>Be		completely, to		Mary befriended th</a:t>
            </a:r>
            <a:r>
              <a:rPr lang="en-US" sz="1800" dirty="0" smtClean="0"/>
              <a:t>e new student.</a:t>
            </a:r>
            <a:endParaRPr lang="en-US" dirty="0" smtClean="0"/>
          </a:p>
          <a:p>
            <a:pPr indent="0">
              <a:buFont typeface="Arial" pitchFamily="34" charset="0"/>
              <a:buNone/>
            </a:pPr>
            <a:endParaRPr lang="en-US" smtClean="0"/>
          </a:p>
          <a:p>
            <a:pPr indent="0">
              <a:buFont typeface="Arial" pitchFamily="34" charset="0"/>
              <a:buNone/>
            </a:pPr>
            <a:r>
              <a:rPr lang="en-US" smtClean="0"/>
              <a:t>Pg</a:t>
            </a:r>
            <a:r>
              <a:rPr lang="en-US" dirty="0" smtClean="0"/>
              <a:t>. </a:t>
            </a:r>
            <a:r>
              <a:rPr lang="en-US" dirty="0" smtClean="0"/>
              <a:t>156 - 159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7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92" y="2160690"/>
            <a:ext cx="6852708" cy="3325711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RE</a:t>
            </a:r>
          </a:p>
          <a:p>
            <a:pPr indent="0">
              <a:buNone/>
            </a:pPr>
            <a:r>
              <a:rPr lang="en-US" dirty="0" smtClean="0"/>
              <a:t>Meaning:		back, again, restore</a:t>
            </a:r>
          </a:p>
          <a:p>
            <a:pPr indent="0">
              <a:buNone/>
            </a:pPr>
            <a:r>
              <a:rPr lang="en-US" dirty="0" smtClean="0"/>
              <a:t>Example:		John will refinish the table.  (restore the finish)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110 – 111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92" y="2160690"/>
            <a:ext cx="6852708" cy="3325711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UN</a:t>
            </a:r>
          </a:p>
          <a:p>
            <a:pPr indent="0">
              <a:buNone/>
            </a:pPr>
            <a:r>
              <a:rPr lang="en-US" dirty="0" smtClean="0"/>
              <a:t>Meaning:		not, opposite of, undo</a:t>
            </a:r>
          </a:p>
          <a:p>
            <a:pPr indent="0">
              <a:buNone/>
            </a:pPr>
            <a:r>
              <a:rPr lang="en-US" dirty="0" smtClean="0"/>
              <a:t>Example:		Mary is very unkind to her sister. (not kind)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112 -113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7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93" y="1005546"/>
            <a:ext cx="7884964" cy="4480855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IN</a:t>
            </a:r>
          </a:p>
          <a:p>
            <a:pPr indent="0">
              <a:buNone/>
            </a:pPr>
            <a:r>
              <a:rPr lang="en-US" dirty="0" smtClean="0"/>
              <a:t>Meaning:		not, opposite of, </a:t>
            </a:r>
          </a:p>
          <a:p>
            <a:pPr indent="0">
              <a:buNone/>
            </a:pPr>
            <a:r>
              <a:rPr lang="en-US" dirty="0" smtClean="0"/>
              <a:t>Example:		The insensitive teacher could careless 			that Jane had a busy night</a:t>
            </a:r>
            <a:r>
              <a:rPr lang="en-US" dirty="0"/>
              <a:t> </a:t>
            </a:r>
            <a:r>
              <a:rPr lang="en-US" dirty="0" smtClean="0"/>
              <a:t>and could not 			complete her homework. (not sensitive)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114-115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255895" cy="4871289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NON</a:t>
            </a:r>
          </a:p>
          <a:p>
            <a:pPr indent="0">
              <a:buNone/>
            </a:pPr>
            <a:r>
              <a:rPr lang="en-US" dirty="0" smtClean="0"/>
              <a:t>Meaning:		not, opposite of, </a:t>
            </a:r>
          </a:p>
          <a:p>
            <a:pPr indent="0">
              <a:buNone/>
            </a:pPr>
            <a:r>
              <a:rPr lang="en-US" dirty="0" smtClean="0"/>
              <a:t>Example:		Nonprofit organization uses their money to 			help those in need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		Contra/ Counter</a:t>
            </a:r>
          </a:p>
          <a:p>
            <a:pPr indent="0">
              <a:buNone/>
            </a:pPr>
            <a:r>
              <a:rPr lang="en-US" dirty="0" smtClean="0"/>
              <a:t>Meaning		against, contrary, opposite</a:t>
            </a:r>
          </a:p>
          <a:p>
            <a:pPr indent="0">
              <a:buNone/>
            </a:pPr>
            <a:r>
              <a:rPr lang="en-US" dirty="0" smtClean="0"/>
              <a:t>Example:		Contrary to popular belief, Mrs. Powers is a 			nice teacher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116-117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9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255895" cy="4871289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ANTI</a:t>
            </a:r>
          </a:p>
          <a:p>
            <a:pPr indent="0">
              <a:buNone/>
            </a:pPr>
            <a:r>
              <a:rPr lang="en-US" dirty="0" smtClean="0"/>
              <a:t>Meaning:		Against, opposing</a:t>
            </a:r>
          </a:p>
          <a:p>
            <a:pPr indent="0">
              <a:buNone/>
            </a:pPr>
            <a:r>
              <a:rPr lang="en-US" dirty="0" smtClean="0"/>
              <a:t>Example:		Jimmy was antisocial and therefore he had no 			friends.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		DIS</a:t>
            </a:r>
          </a:p>
          <a:p>
            <a:pPr indent="0">
              <a:buNone/>
            </a:pPr>
            <a:r>
              <a:rPr lang="en-US" dirty="0" smtClean="0"/>
              <a:t>Meaning		not, opposite, away from</a:t>
            </a:r>
          </a:p>
          <a:p>
            <a:pPr indent="0">
              <a:buNone/>
            </a:pPr>
            <a:r>
              <a:rPr lang="en-US" dirty="0" smtClean="0"/>
              <a:t>Example:		Langdon always disagrees with his mother.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118-119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9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1" y="615112"/>
            <a:ext cx="8255895" cy="48712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the VOCABULARY section of you CONTENT NOTEBOOK, copy the following: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Prefix: 		DE</a:t>
            </a:r>
          </a:p>
          <a:p>
            <a:pPr indent="0">
              <a:buNone/>
            </a:pPr>
            <a:r>
              <a:rPr lang="en-US" dirty="0" smtClean="0"/>
              <a:t>Meaning:		reverse, reduce, remove from</a:t>
            </a:r>
          </a:p>
          <a:p>
            <a:pPr indent="0">
              <a:buNone/>
            </a:pPr>
            <a:r>
              <a:rPr lang="en-US" dirty="0" smtClean="0"/>
              <a:t>Example:		The sun will dehydrate the plants.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Pg. 120 - 121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377" y="685799"/>
            <a:ext cx="8216528" cy="52414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following words.  Using your morphological skills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write a definition </a:t>
            </a:r>
            <a:r>
              <a:rPr lang="en-US" dirty="0" smtClean="0"/>
              <a:t>for each word.  Then </a:t>
            </a:r>
            <a:r>
              <a:rPr lang="en-US" b="1" dirty="0" smtClean="0">
                <a:solidFill>
                  <a:srgbClr val="FE3737"/>
                </a:solidFill>
              </a:rPr>
              <a:t>write a sentence </a:t>
            </a:r>
            <a:r>
              <a:rPr lang="en-US" dirty="0" smtClean="0"/>
              <a:t>for each word</a:t>
            </a:r>
          </a:p>
          <a:p>
            <a:pPr marL="0" indent="0">
              <a:buNone/>
            </a:pPr>
            <a:r>
              <a:rPr lang="en-US" b="1" dirty="0" smtClean="0"/>
              <a:t>Example:	Derail		</a:t>
            </a:r>
          </a:p>
          <a:p>
            <a:pPr marL="0" indent="0">
              <a:buNone/>
            </a:pPr>
            <a:r>
              <a:rPr lang="en-US" b="1" dirty="0" smtClean="0"/>
              <a:t>		to remove from rails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The train must not </a:t>
            </a:r>
            <a:r>
              <a:rPr lang="en-US" b="1" dirty="0" err="1" smtClean="0"/>
              <a:t>drail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Dethrone</a:t>
            </a:r>
          </a:p>
          <a:p>
            <a:pPr marL="0" indent="0">
              <a:buNone/>
            </a:pPr>
            <a:r>
              <a:rPr lang="en-US" dirty="0" smtClean="0"/>
              <a:t>Deform</a:t>
            </a:r>
          </a:p>
          <a:p>
            <a:pPr marL="0" indent="0">
              <a:buNone/>
            </a:pPr>
            <a:r>
              <a:rPr lang="en-US" dirty="0" smtClean="0"/>
              <a:t>Devalue</a:t>
            </a:r>
          </a:p>
          <a:p>
            <a:pPr marL="0" indent="0">
              <a:buNone/>
            </a:pPr>
            <a:r>
              <a:rPr lang="en-US" dirty="0" smtClean="0"/>
              <a:t>Deactivate</a:t>
            </a:r>
          </a:p>
          <a:p>
            <a:pPr marL="0" indent="0">
              <a:buNone/>
            </a:pPr>
            <a:r>
              <a:rPr lang="en-US" dirty="0" smtClean="0"/>
              <a:t>Dehydrate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of 5 more words that use the prefix DE.  </a:t>
            </a:r>
            <a:r>
              <a:rPr lang="en-US" b="1" dirty="0" smtClean="0">
                <a:solidFill>
                  <a:srgbClr val="FE3737"/>
                </a:solidFill>
              </a:rPr>
              <a:t>Write them in </a:t>
            </a:r>
            <a:r>
              <a:rPr lang="en-US" b="1" smtClean="0">
                <a:solidFill>
                  <a:srgbClr val="FE3737"/>
                </a:solidFill>
              </a:rPr>
              <a:t>your notebook.</a:t>
            </a:r>
            <a:endParaRPr lang="en-US" b="1" dirty="0" smtClean="0">
              <a:solidFill>
                <a:srgbClr val="FE3737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03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1128</TotalTime>
  <Words>386</Words>
  <Application>Microsoft Macintosh PowerPoint</Application>
  <PresentationFormat>On-screen Show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NewsPrint</vt:lpstr>
      <vt:lpstr>Prefixes</vt:lpstr>
      <vt:lpstr>Grizzly Get started</vt:lpstr>
      <vt:lpstr>Grizzly Get started</vt:lpstr>
      <vt:lpstr>Grizzly Get started</vt:lpstr>
      <vt:lpstr>Grizzly Get started</vt:lpstr>
      <vt:lpstr>Grizzly Get Started</vt:lpstr>
      <vt:lpstr>Grizzly Get Started</vt:lpstr>
      <vt:lpstr>Grizzly Get Started</vt:lpstr>
      <vt:lpstr>PowerPoint Presentation</vt:lpstr>
      <vt:lpstr>Grizzly Get Started</vt:lpstr>
      <vt:lpstr>Grizzly Get Started</vt:lpstr>
      <vt:lpstr>Grizzly Get Started</vt:lpstr>
      <vt:lpstr>Grizzly Get Started</vt:lpstr>
      <vt:lpstr>Grizzly Get Started</vt:lpstr>
      <vt:lpstr>Grizzly Get Started</vt:lpstr>
      <vt:lpstr>Grizzly Get Started</vt:lpstr>
      <vt:lpstr>Grizzly Get Started</vt:lpstr>
      <vt:lpstr>PowerPoint Presentation</vt:lpstr>
      <vt:lpstr>GRIZZLY GET STARTED</vt:lpstr>
      <vt:lpstr>GRIZZLY GET STARTED</vt:lpstr>
      <vt:lpstr>PowerPoint Presentation</vt:lpstr>
      <vt:lpstr>PowerPoint Presentation</vt:lpstr>
    </vt:vector>
  </TitlesOfParts>
  <Company>Canyons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PRefixes</dc:title>
  <dc:creator>Maria Powers</dc:creator>
  <cp:lastModifiedBy>Maria Powers</cp:lastModifiedBy>
  <cp:revision>27</cp:revision>
  <cp:lastPrinted>2014-02-25T20:47:51Z</cp:lastPrinted>
  <dcterms:created xsi:type="dcterms:W3CDTF">2014-02-12T16:51:11Z</dcterms:created>
  <dcterms:modified xsi:type="dcterms:W3CDTF">2014-05-06T15:36:10Z</dcterms:modified>
</cp:coreProperties>
</file>