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56" r:id="rId3"/>
    <p:sldId id="259" r:id="rId4"/>
    <p:sldId id="258" r:id="rId5"/>
    <p:sldId id="257" r:id="rId6"/>
    <p:sldId id="260" r:id="rId7"/>
    <p:sldId id="261" r:id="rId8"/>
    <p:sldId id="263" r:id="rId9"/>
    <p:sldId id="273" r:id="rId10"/>
    <p:sldId id="265" r:id="rId11"/>
    <p:sldId id="266" r:id="rId12"/>
    <p:sldId id="267" r:id="rId13"/>
    <p:sldId id="268" r:id="rId14"/>
    <p:sldId id="269" r:id="rId15"/>
    <p:sldId id="270" r:id="rId16"/>
    <p:sldId id="271" r:id="rId17"/>
    <p:sldId id="272" r:id="rId18"/>
    <p:sldId id="275" r:id="rId19"/>
    <p:sldId id="262" r:id="rId20"/>
    <p:sldId id="274" r:id="rId21"/>
    <p:sldId id="276" r:id="rId22"/>
    <p:sldId id="277" r:id="rId23"/>
    <p:sldId id="278" r:id="rId24"/>
    <p:sldId id="279" r:id="rId25"/>
    <p:sldId id="280" r:id="rId26"/>
    <p:sldId id="281" r:id="rId27"/>
    <p:sldId id="282" r:id="rId28"/>
    <p:sldId id="292" r:id="rId29"/>
    <p:sldId id="283" r:id="rId30"/>
    <p:sldId id="284" r:id="rId31"/>
    <p:sldId id="294" r:id="rId32"/>
    <p:sldId id="295" r:id="rId33"/>
    <p:sldId id="285" r:id="rId34"/>
    <p:sldId id="286" r:id="rId35"/>
    <p:sldId id="287" r:id="rId36"/>
    <p:sldId id="288" r:id="rId37"/>
    <p:sldId id="289" r:id="rId38"/>
    <p:sldId id="290" r:id="rId39"/>
    <p:sldId id="291"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34BE9AB-5D9A-4BED-AE8B-DA98F1940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8A13A54-CB05-46C5-B16C-761400BF1DD5}" type="datetimeFigureOut">
              <a:rPr lang="en-US" smtClean="0"/>
              <a:pPr/>
              <a:t>2/11/14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13A54-CB05-46C5-B16C-761400BF1DD5}" type="datetimeFigureOut">
              <a:rPr lang="en-US" smtClean="0"/>
              <a:pPr/>
              <a:t>2/11/14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734BE9AB-5D9A-4BED-AE8B-DA98F1940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E9AB-5D9A-4BED-AE8B-DA98F1940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13A54-CB05-46C5-B16C-761400BF1DD5}"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E9AB-5D9A-4BED-AE8B-DA98F1940D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8A13A54-CB05-46C5-B16C-761400BF1DD5}" type="datetimeFigureOut">
              <a:rPr lang="en-US" smtClean="0"/>
              <a:pPr/>
              <a:t>2/11/14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BE9AB-5D9A-4BED-AE8B-DA98F1940D28}"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8A13A54-CB05-46C5-B16C-761400BF1DD5}"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E9AB-5D9A-4BED-AE8B-DA98F1940D28}"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98A13A54-CB05-46C5-B16C-761400BF1DD5}" type="datetimeFigureOut">
              <a:rPr lang="en-US" smtClean="0"/>
              <a:pPr/>
              <a:t>2/11/14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34BE9AB-5D9A-4BED-AE8B-DA98F1940D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DErpIaKvQl0&amp;feature=player_embedded%23at=1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Content Notebook	</a:t>
            </a:r>
            <a:endParaRPr lang="en-US" dirty="0"/>
          </a:p>
        </p:txBody>
      </p:sp>
      <p:sp>
        <p:nvSpPr>
          <p:cNvPr id="3" name="Subtitle 2"/>
          <p:cNvSpPr>
            <a:spLocks noGrp="1"/>
          </p:cNvSpPr>
          <p:nvPr>
            <p:ph type="subTitle" idx="1"/>
          </p:nvPr>
        </p:nvSpPr>
        <p:spPr/>
        <p:txBody>
          <a:bodyPr/>
          <a:lstStyle/>
          <a:p>
            <a:r>
              <a:rPr lang="en-US" dirty="0" smtClean="0"/>
              <a:t>Vocabulary</a:t>
            </a:r>
            <a:endParaRPr lang="en-US" dirty="0"/>
          </a:p>
        </p:txBody>
      </p:sp>
    </p:spTree>
    <p:extLst>
      <p:ext uri="{BB962C8B-B14F-4D97-AF65-F5344CB8AC3E}">
        <p14:creationId xmlns:p14="http://schemas.microsoft.com/office/powerpoint/2010/main" val="36879641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914400" y="1066800"/>
            <a:ext cx="7467600" cy="5638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Suffixes FUL and FUL+LY</a:t>
            </a:r>
          </a:p>
          <a:p>
            <a:pPr marL="0" indent="0">
              <a:buNone/>
            </a:pPr>
            <a:r>
              <a:rPr lang="en-US" sz="2000" dirty="0" smtClean="0"/>
              <a:t>Full of, having</a:t>
            </a:r>
          </a:p>
          <a:p>
            <a:pPr marL="0" indent="0">
              <a:buNone/>
            </a:pPr>
            <a:r>
              <a:rPr lang="en-US" sz="2000" u="sng" dirty="0" smtClean="0"/>
              <a:t>FUL</a:t>
            </a:r>
            <a:r>
              <a:rPr lang="en-US" sz="2000" dirty="0" smtClean="0"/>
              <a:t>		Forms an adjective    	He was careful</a:t>
            </a:r>
            <a:r>
              <a:rPr lang="en-US" sz="2000" dirty="0"/>
              <a:t>	</a:t>
            </a:r>
            <a:endParaRPr lang="en-US" sz="2000" dirty="0" smtClean="0"/>
          </a:p>
          <a:p>
            <a:pPr marL="0" indent="0">
              <a:buNone/>
            </a:pPr>
            <a:r>
              <a:rPr lang="en-US" sz="1100" dirty="0"/>
              <a:t>	</a:t>
            </a:r>
            <a:r>
              <a:rPr lang="en-US" sz="1100" dirty="0" smtClean="0"/>
              <a:t>	</a:t>
            </a:r>
          </a:p>
          <a:p>
            <a:pPr marL="0" indent="0">
              <a:buNone/>
            </a:pPr>
            <a:r>
              <a:rPr lang="en-US" sz="2000" u="sng" dirty="0" smtClean="0"/>
              <a:t>FULLY </a:t>
            </a:r>
            <a:r>
              <a:rPr lang="en-US" sz="2000" dirty="0" smtClean="0"/>
              <a:t>		Forms an adverb		He lifted the pot carefully</a:t>
            </a:r>
            <a:endParaRPr lang="en-US" sz="2000" u="sng" dirty="0" smtClean="0"/>
          </a:p>
          <a:p>
            <a:pPr marL="0" indent="0">
              <a:buNone/>
            </a:pPr>
            <a:r>
              <a:rPr lang="en-US" sz="2000" dirty="0" smtClean="0"/>
              <a:t>After you write the definition, draw the following T chart:</a:t>
            </a:r>
          </a:p>
          <a:p>
            <a:pPr marL="0" indent="0">
              <a:buNone/>
            </a:pPr>
            <a:r>
              <a:rPr lang="en-US" sz="2000" u="sng" dirty="0" smtClean="0"/>
              <a:t>                   PART A                                          PART B_____________</a:t>
            </a: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800600" y="3200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4724400" y="42672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343400" y="5181600"/>
            <a:ext cx="0" cy="1447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78770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4676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Suffixes LESS and LESSLY</a:t>
            </a:r>
          </a:p>
          <a:p>
            <a:pPr marL="0" indent="0">
              <a:buNone/>
            </a:pPr>
            <a:r>
              <a:rPr lang="en-US" sz="2000" dirty="0" smtClean="0"/>
              <a:t>Means without</a:t>
            </a:r>
          </a:p>
          <a:p>
            <a:pPr marL="0" indent="0">
              <a:buNone/>
            </a:pPr>
            <a:r>
              <a:rPr lang="en-US" sz="2000" u="sng" dirty="0" smtClean="0"/>
              <a:t>LESS</a:t>
            </a:r>
            <a:r>
              <a:rPr lang="en-US" sz="2000" dirty="0" smtClean="0"/>
              <a:t>		Forms an adjective    	He was careless</a:t>
            </a:r>
            <a:r>
              <a:rPr lang="en-US" sz="2000" dirty="0"/>
              <a:t>	</a:t>
            </a:r>
            <a:endParaRPr lang="en-US" sz="2000" dirty="0" smtClean="0"/>
          </a:p>
          <a:p>
            <a:pPr marL="0" indent="0">
              <a:buNone/>
            </a:pPr>
            <a:r>
              <a:rPr lang="en-US" sz="2000" dirty="0"/>
              <a:t>	</a:t>
            </a:r>
            <a:r>
              <a:rPr lang="en-US" sz="2000" dirty="0" smtClean="0"/>
              <a:t>	</a:t>
            </a:r>
          </a:p>
          <a:p>
            <a:pPr marL="0" indent="0">
              <a:buNone/>
            </a:pPr>
            <a:r>
              <a:rPr lang="en-US" sz="2000" u="sng" dirty="0" smtClean="0"/>
              <a:t>LESSLY</a:t>
            </a:r>
            <a:r>
              <a:rPr lang="en-US" sz="2000" dirty="0" smtClean="0"/>
              <a:t>		Forms an adverb		He lifted the pot carelessly</a:t>
            </a:r>
            <a:endParaRPr lang="en-US" sz="2000" u="sng" dirty="0" smtClean="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8006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4800600" y="46482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4626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Suffixes IBLE and ABLE</a:t>
            </a:r>
          </a:p>
          <a:p>
            <a:pPr marL="0" indent="0">
              <a:buNone/>
            </a:pPr>
            <a:r>
              <a:rPr lang="en-US" sz="2000" dirty="0" smtClean="0"/>
              <a:t>Capable or worthy of</a:t>
            </a:r>
          </a:p>
          <a:p>
            <a:pPr marL="0" indent="0">
              <a:buNone/>
            </a:pPr>
            <a:r>
              <a:rPr lang="en-US" sz="2000" u="sng" dirty="0" smtClean="0"/>
              <a:t>ABLE</a:t>
            </a:r>
            <a:r>
              <a:rPr lang="en-US" sz="2000" dirty="0" smtClean="0"/>
              <a:t>		Forms an adjective    	He is capable of greatness</a:t>
            </a:r>
          </a:p>
          <a:p>
            <a:pPr marL="0" indent="0">
              <a:buNone/>
            </a:pPr>
            <a:r>
              <a:rPr lang="en-US" sz="2000" u="sng" dirty="0" smtClean="0"/>
              <a:t>IBLE</a:t>
            </a:r>
            <a:r>
              <a:rPr lang="en-US" sz="2000" dirty="0"/>
              <a:t>		</a:t>
            </a:r>
            <a:r>
              <a:rPr lang="en-US" sz="2000" dirty="0" smtClean="0"/>
              <a:t>Forms an adjective	He is a terrible person</a:t>
            </a:r>
          </a:p>
          <a:p>
            <a:pPr marL="0" indent="0">
              <a:buNone/>
            </a:pPr>
            <a:r>
              <a:rPr lang="en-US" sz="2000" dirty="0"/>
              <a:t>	</a:t>
            </a:r>
            <a:r>
              <a:rPr lang="en-US" sz="2000" dirty="0" smtClean="0"/>
              <a:t>		</a:t>
            </a:r>
          </a:p>
          <a:p>
            <a:pPr marL="0" indent="0">
              <a:buNone/>
            </a:pPr>
            <a:r>
              <a:rPr lang="en-US" sz="2000" u="sng" dirty="0" smtClean="0"/>
              <a:t>ABLY</a:t>
            </a:r>
            <a:r>
              <a:rPr lang="en-US" sz="2000" dirty="0" smtClean="0"/>
              <a:t>		Forms an adverb		He was honorably discharged</a:t>
            </a:r>
          </a:p>
          <a:p>
            <a:pPr marL="0" indent="0">
              <a:buNone/>
            </a:pPr>
            <a:r>
              <a:rPr lang="en-US" sz="2000" u="sng" dirty="0" smtClean="0"/>
              <a:t>IBLY</a:t>
            </a:r>
            <a:r>
              <a:rPr lang="en-US" sz="2000" dirty="0" smtClean="0"/>
              <a:t>		Forms an adverb		He was terribly upset</a:t>
            </a:r>
            <a:endParaRPr lang="en-US" sz="2000" u="sng" dirty="0" smtClean="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8006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4724400" y="41148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648200" y="51816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4648200" y="57912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58025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Suffixes IBLE and ABLE</a:t>
            </a:r>
          </a:p>
          <a:p>
            <a:pPr marL="0" indent="0">
              <a:buNone/>
            </a:pPr>
            <a:r>
              <a:rPr lang="en-US" sz="2000" dirty="0" smtClean="0"/>
              <a:t>Capable or worthy of</a:t>
            </a:r>
          </a:p>
          <a:p>
            <a:pPr marL="0" indent="0">
              <a:buNone/>
            </a:pPr>
            <a:r>
              <a:rPr lang="en-US" sz="2000" u="sng" dirty="0" smtClean="0"/>
              <a:t>ABLE</a:t>
            </a:r>
            <a:r>
              <a:rPr lang="en-US" sz="2000" dirty="0" smtClean="0"/>
              <a:t>		Forms an adjective    	He is capable of greatness</a:t>
            </a:r>
          </a:p>
          <a:p>
            <a:pPr marL="0" indent="0">
              <a:buNone/>
            </a:pPr>
            <a:r>
              <a:rPr lang="en-US" sz="2000" u="sng" dirty="0" smtClean="0"/>
              <a:t>IBLE</a:t>
            </a:r>
            <a:r>
              <a:rPr lang="en-US" sz="2000" dirty="0"/>
              <a:t>		</a:t>
            </a:r>
            <a:r>
              <a:rPr lang="en-US" sz="2000" dirty="0" smtClean="0"/>
              <a:t>Forms an adjective	He is a terrible person</a:t>
            </a:r>
          </a:p>
          <a:p>
            <a:pPr marL="0" indent="0">
              <a:buNone/>
            </a:pPr>
            <a:r>
              <a:rPr lang="en-US" sz="2000" dirty="0"/>
              <a:t>	</a:t>
            </a:r>
            <a:r>
              <a:rPr lang="en-US" sz="2000" dirty="0" smtClean="0"/>
              <a:t>		</a:t>
            </a:r>
          </a:p>
          <a:p>
            <a:pPr marL="0" indent="0">
              <a:buNone/>
            </a:pPr>
            <a:r>
              <a:rPr lang="en-US" sz="2000" u="sng" dirty="0" smtClean="0"/>
              <a:t>ABLY</a:t>
            </a:r>
            <a:r>
              <a:rPr lang="en-US" sz="2000" dirty="0" smtClean="0"/>
              <a:t>		Forms an adverb		He was honorably discharged</a:t>
            </a:r>
          </a:p>
          <a:p>
            <a:pPr marL="0" indent="0">
              <a:buNone/>
            </a:pPr>
            <a:r>
              <a:rPr lang="en-US" sz="2000" u="sng" dirty="0" smtClean="0"/>
              <a:t>IBLY</a:t>
            </a:r>
            <a:r>
              <a:rPr lang="en-US" sz="2000" dirty="0" smtClean="0"/>
              <a:t>		Forms an adverb		He was terribly upset</a:t>
            </a:r>
            <a:endParaRPr lang="en-US" sz="2000" u="sng" dirty="0" smtClean="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8006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4724400" y="41148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648200" y="51816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4648200" y="57912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2922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 SOME</a:t>
            </a:r>
          </a:p>
          <a:p>
            <a:pPr marL="0" indent="0">
              <a:buNone/>
            </a:pPr>
            <a:r>
              <a:rPr lang="en-US" sz="2000" dirty="0" smtClean="0"/>
              <a:t>Characterized by</a:t>
            </a:r>
          </a:p>
          <a:p>
            <a:pPr marL="0" indent="0">
              <a:buNone/>
            </a:pPr>
            <a:r>
              <a:rPr lang="en-US" sz="2000" u="sng" dirty="0" smtClean="0"/>
              <a:t>SOME</a:t>
            </a:r>
            <a:r>
              <a:rPr lang="en-US" sz="2000" dirty="0" smtClean="0"/>
              <a:t>		Forms an adjective    	He is fearsome</a:t>
            </a:r>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8006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92692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381000" y="1447800"/>
            <a:ext cx="8458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 ISH</a:t>
            </a:r>
          </a:p>
          <a:p>
            <a:pPr marL="0" indent="0">
              <a:buNone/>
            </a:pPr>
            <a:r>
              <a:rPr lang="en-US" sz="2000" dirty="0" smtClean="0"/>
              <a:t>Somewhat like</a:t>
            </a:r>
          </a:p>
          <a:p>
            <a:pPr marL="0" indent="0">
              <a:buNone/>
            </a:pPr>
            <a:r>
              <a:rPr lang="en-US" sz="2000" u="sng" dirty="0" smtClean="0"/>
              <a:t>ISH</a:t>
            </a:r>
            <a:r>
              <a:rPr lang="en-US" sz="2000" dirty="0" smtClean="0"/>
              <a:t>		Forms an adjective    	He is snobbish</a:t>
            </a:r>
            <a:endParaRPr lang="en-US" sz="2000" dirty="0"/>
          </a:p>
          <a:p>
            <a:pPr marL="0" indent="0">
              <a:buNone/>
            </a:pPr>
            <a:r>
              <a:rPr lang="en-US" sz="2000" dirty="0" smtClean="0"/>
              <a:t>		Forms a verb		I will punish him</a:t>
            </a:r>
          </a:p>
          <a:p>
            <a:pPr marL="0" indent="0">
              <a:buNone/>
            </a:pPr>
            <a:r>
              <a:rPr lang="en-US" sz="2000" u="sng" dirty="0" smtClean="0"/>
              <a:t>ISH +LY	 ISHLY</a:t>
            </a:r>
            <a:r>
              <a:rPr lang="en-US" sz="2000" dirty="0" smtClean="0"/>
              <a:t>	Forms an adverb		</a:t>
            </a:r>
            <a:r>
              <a:rPr lang="en-US" sz="2000" dirty="0" err="1" smtClean="0"/>
              <a:t>Selfihly</a:t>
            </a:r>
            <a:r>
              <a:rPr lang="en-US" sz="2000" dirty="0" smtClean="0"/>
              <a:t>, he took the </a:t>
            </a:r>
            <a:r>
              <a:rPr lang="en-US" sz="2000" dirty="0" err="1" smtClean="0"/>
              <a:t>lask</a:t>
            </a:r>
            <a:r>
              <a:rPr lang="en-US" sz="2000" dirty="0" smtClean="0"/>
              <a:t> cookie.</a:t>
            </a:r>
            <a:endParaRPr lang="en-US" sz="2000" dirty="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42672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4267200" y="4038600"/>
            <a:ext cx="6858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267200" y="4648200"/>
            <a:ext cx="6858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00130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 NESS</a:t>
            </a:r>
          </a:p>
          <a:p>
            <a:pPr marL="0" indent="0">
              <a:buNone/>
            </a:pPr>
            <a:r>
              <a:rPr lang="en-US" sz="2000" dirty="0" smtClean="0"/>
              <a:t>Condition, state or quality of</a:t>
            </a:r>
          </a:p>
          <a:p>
            <a:pPr marL="0" indent="0">
              <a:buNone/>
            </a:pPr>
            <a:r>
              <a:rPr lang="en-US" sz="2000" u="sng" dirty="0" smtClean="0"/>
              <a:t>NESS</a:t>
            </a:r>
            <a:r>
              <a:rPr lang="en-US" sz="2000" dirty="0" smtClean="0"/>
              <a:t>	Forms an adjective    	The room was filled with darkness</a:t>
            </a:r>
          </a:p>
          <a:p>
            <a:pPr marL="0" indent="0">
              <a:buNone/>
            </a:pPr>
            <a:r>
              <a:rPr lang="en-US" sz="2000" dirty="0"/>
              <a:t>	</a:t>
            </a:r>
            <a:r>
              <a:rPr lang="en-US" sz="2000" dirty="0" smtClean="0"/>
              <a:t>Forms abstract noun	  Her loneliness consumed her.	</a:t>
            </a:r>
          </a:p>
          <a:p>
            <a:pPr marL="0" indent="0">
              <a:buNone/>
            </a:pPr>
            <a:endParaRPr lang="en-US" sz="2000" dirty="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39624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038600" y="41148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2457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Suffix CIDE</a:t>
            </a:r>
          </a:p>
          <a:p>
            <a:pPr marL="0" indent="0">
              <a:buNone/>
            </a:pPr>
            <a:r>
              <a:rPr lang="en-US" sz="2000" dirty="0" smtClean="0"/>
              <a:t>The act of killing</a:t>
            </a:r>
          </a:p>
          <a:p>
            <a:pPr marL="0" indent="0">
              <a:buNone/>
            </a:pPr>
            <a:r>
              <a:rPr lang="en-US" sz="2000" u="sng" dirty="0" smtClean="0"/>
              <a:t>CIDE</a:t>
            </a:r>
            <a:r>
              <a:rPr lang="en-US" sz="2000" dirty="0" smtClean="0"/>
              <a:t>	Forms an noun	    	Use the pesticide to to kill the bugs</a:t>
            </a:r>
          </a:p>
          <a:p>
            <a:pPr marL="0" indent="0">
              <a:buNone/>
            </a:pPr>
            <a:r>
              <a:rPr lang="en-US" sz="2000" dirty="0"/>
              <a:t>	</a:t>
            </a:r>
            <a:r>
              <a:rPr lang="en-US" sz="2000" dirty="0" smtClean="0"/>
              <a:t>		</a:t>
            </a:r>
          </a:p>
          <a:p>
            <a:pPr marL="0" indent="0">
              <a:buNone/>
            </a:pPr>
            <a:endParaRPr lang="en-US" sz="2000" dirty="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5" name="Right Arrow 4"/>
          <p:cNvSpPr/>
          <p:nvPr/>
        </p:nvSpPr>
        <p:spPr>
          <a:xfrm>
            <a:off x="37338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1519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Grizzly Get Started</a:t>
            </a:r>
          </a:p>
        </p:txBody>
      </p:sp>
      <p:sp>
        <p:nvSpPr>
          <p:cNvPr id="3" name="Content Placeholder 2"/>
          <p:cNvSpPr>
            <a:spLocks noGrp="1"/>
          </p:cNvSpPr>
          <p:nvPr>
            <p:ph idx="1"/>
          </p:nvPr>
        </p:nvSpPr>
        <p:spPr>
          <a:xfrm>
            <a:off x="304800" y="1447800"/>
            <a:ext cx="8534400" cy="5105400"/>
          </a:xfrm>
        </p:spPr>
        <p:txBody>
          <a:bodyPr>
            <a:normAutofit lnSpcReduction="10000"/>
          </a:bodyPr>
          <a:lstStyle/>
          <a:p>
            <a:pPr marL="0" indent="0">
              <a:buNone/>
            </a:pPr>
            <a:r>
              <a:rPr lang="en-US" dirty="0"/>
              <a:t>In the VOCABULARY section of your CONTENT NOTEBOOK </a:t>
            </a:r>
            <a:r>
              <a:rPr lang="en-US" dirty="0" smtClean="0"/>
              <a:t>copy the following sentence.</a:t>
            </a:r>
          </a:p>
          <a:p>
            <a:pPr marL="0" indent="0">
              <a:buNone/>
            </a:pPr>
            <a:r>
              <a:rPr lang="en-US" dirty="0" smtClean="0"/>
              <a:t>While running quickly to the store for pesticide, the boy encountered a gruesome and ferocious beast, capable of viscously ripping off his head.</a:t>
            </a:r>
          </a:p>
          <a:p>
            <a:pPr marL="0" indent="0">
              <a:buNone/>
            </a:pPr>
            <a:r>
              <a:rPr lang="en-US" dirty="0" smtClean="0"/>
              <a:t>Underline the verbs</a:t>
            </a:r>
          </a:p>
          <a:p>
            <a:pPr marL="0" indent="0">
              <a:buNone/>
            </a:pPr>
            <a:r>
              <a:rPr lang="en-US" dirty="0" smtClean="0"/>
              <a:t>Squiggle line the nouns</a:t>
            </a:r>
          </a:p>
          <a:p>
            <a:pPr marL="0" indent="0">
              <a:buNone/>
            </a:pPr>
            <a:r>
              <a:rPr lang="en-US" dirty="0" smtClean="0"/>
              <a:t>Double underline the adjectives</a:t>
            </a:r>
          </a:p>
          <a:p>
            <a:pPr marL="0" indent="0">
              <a:buNone/>
            </a:pPr>
            <a:r>
              <a:rPr lang="en-US" dirty="0" smtClean="0"/>
              <a:t>Put * around the adverbs</a:t>
            </a:r>
          </a:p>
          <a:p>
            <a:pPr marL="0" indent="0">
              <a:buNone/>
            </a:pPr>
            <a:r>
              <a:rPr lang="en-US" dirty="0" smtClean="0"/>
              <a:t>Circle all the suffixes</a:t>
            </a:r>
          </a:p>
          <a:p>
            <a:pPr>
              <a:buFontTx/>
              <a:buChar char="•"/>
            </a:pPr>
            <a:endParaRPr lang="en-US" dirty="0"/>
          </a:p>
        </p:txBody>
      </p:sp>
    </p:spTree>
    <p:extLst>
      <p:ext uri="{BB962C8B-B14F-4D97-AF65-F5344CB8AC3E}">
        <p14:creationId xmlns:p14="http://schemas.microsoft.com/office/powerpoint/2010/main" val="666950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65831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Grizzly Get Started</a:t>
            </a:r>
            <a:endParaRPr lang="en-US" dirty="0"/>
          </a:p>
        </p:txBody>
      </p:sp>
      <p:sp>
        <p:nvSpPr>
          <p:cNvPr id="5" name="Content Placeholder 4"/>
          <p:cNvSpPr>
            <a:spLocks noGrp="1"/>
          </p:cNvSpPr>
          <p:nvPr>
            <p:ph idx="1"/>
          </p:nvPr>
        </p:nvSpPr>
        <p:spPr>
          <a:xfrm>
            <a:off x="228600" y="1600200"/>
            <a:ext cx="8229600" cy="4711891"/>
          </a:xfrm>
        </p:spPr>
        <p:txBody>
          <a:bodyPr>
            <a:normAutofit fontScale="25000" lnSpcReduction="20000"/>
          </a:bodyPr>
          <a:lstStyle/>
          <a:p>
            <a:r>
              <a:rPr lang="en-US" sz="7400" dirty="0" smtClean="0"/>
              <a:t>On a blank piece of paper of VOCAB SECTION in your Content Notebook write today’s date on the top right.  </a:t>
            </a:r>
          </a:p>
          <a:p>
            <a:r>
              <a:rPr lang="en-US" sz="7400" dirty="0" smtClean="0"/>
              <a:t>Write the following word along with it’s definition and examples.</a:t>
            </a:r>
          </a:p>
          <a:p>
            <a:pPr lvl="1"/>
            <a:r>
              <a:rPr lang="en-US" sz="7400" dirty="0" smtClean="0"/>
              <a:t>Morpheme</a:t>
            </a:r>
          </a:p>
          <a:p>
            <a:pPr lvl="2"/>
            <a:r>
              <a:rPr lang="en-US" sz="7400" dirty="0" smtClean="0"/>
              <a:t>Definition: a morpheme is the smallest unit of meaning in a word, including prefixes, root or base words, and suffixes.</a:t>
            </a:r>
          </a:p>
          <a:p>
            <a:pPr lvl="1"/>
            <a:endParaRPr lang="en-US" sz="7400" dirty="0" smtClean="0"/>
          </a:p>
          <a:p>
            <a:pPr lvl="1"/>
            <a:r>
              <a:rPr lang="en-US" sz="7400" dirty="0" smtClean="0"/>
              <a:t>Examples: </a:t>
            </a:r>
          </a:p>
          <a:p>
            <a:pPr lvl="2"/>
            <a:r>
              <a:rPr lang="en-US" sz="7400" dirty="0" smtClean="0"/>
              <a:t>Reader: 2 morphemes = (read) + (</a:t>
            </a:r>
            <a:r>
              <a:rPr lang="en-US" sz="7400" dirty="0" err="1" smtClean="0"/>
              <a:t>er</a:t>
            </a:r>
            <a:r>
              <a:rPr lang="en-US" sz="7400" dirty="0" smtClean="0"/>
              <a:t>)</a:t>
            </a:r>
          </a:p>
          <a:p>
            <a:pPr lvl="2"/>
            <a:r>
              <a:rPr lang="en-US" sz="7400" dirty="0" smtClean="0"/>
              <a:t>Telephone: 2 morphemes = (</a:t>
            </a:r>
            <a:r>
              <a:rPr lang="en-US" sz="7400" dirty="0" err="1" smtClean="0"/>
              <a:t>tele</a:t>
            </a:r>
            <a:r>
              <a:rPr lang="en-US" sz="7400" dirty="0" smtClean="0"/>
              <a:t>) + (phone)</a:t>
            </a:r>
          </a:p>
          <a:p>
            <a:pPr lvl="1"/>
            <a:endParaRPr lang="en-US" sz="7400" dirty="0" smtClean="0"/>
          </a:p>
          <a:p>
            <a:pPr lvl="1"/>
            <a:r>
              <a:rPr lang="en-US" sz="7400" dirty="0" smtClean="0"/>
              <a:t>How many morphemes does the word HOPEFULL have?</a:t>
            </a:r>
          </a:p>
          <a:p>
            <a:pPr lvl="1"/>
            <a:endParaRPr lang="en-US" dirty="0"/>
          </a:p>
          <a:p>
            <a:pPr marL="292608" lvl="1" indent="0">
              <a:buNone/>
            </a:pPr>
            <a:r>
              <a:rPr lang="en-US" sz="11200" dirty="0" smtClean="0">
                <a:hlinkClick r:id="rId2"/>
              </a:rPr>
              <a:t>VIDEO</a:t>
            </a:r>
            <a:endParaRPr lang="en-US" sz="112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definitions.</a:t>
            </a:r>
          </a:p>
          <a:p>
            <a:pPr marL="0" indent="0">
              <a:buNone/>
            </a:pPr>
            <a:r>
              <a:rPr lang="en-US" sz="2000" dirty="0" smtClean="0"/>
              <a:t>MENT	</a:t>
            </a:r>
          </a:p>
          <a:p>
            <a:pPr marL="0" indent="0">
              <a:buNone/>
            </a:pPr>
            <a:r>
              <a:rPr lang="en-US" sz="2000" dirty="0" smtClean="0"/>
              <a:t>Meaning		state, process, or act of 	</a:t>
            </a:r>
          </a:p>
          <a:p>
            <a:pPr marL="0" indent="0">
              <a:buNone/>
            </a:pPr>
            <a:r>
              <a:rPr lang="en-US" sz="2000" dirty="0" smtClean="0"/>
              <a:t>Forms an noun</a:t>
            </a:r>
            <a:r>
              <a:rPr lang="en-US" sz="2000" dirty="0"/>
              <a:t>	</a:t>
            </a:r>
            <a:r>
              <a:rPr lang="en-US" sz="2000" dirty="0" smtClean="0"/>
              <a:t>The shipment arrived early</a:t>
            </a:r>
          </a:p>
          <a:p>
            <a:pPr marL="0" indent="0">
              <a:buNone/>
            </a:pPr>
            <a:endParaRPr lang="en-US" sz="2000" dirty="0"/>
          </a:p>
          <a:p>
            <a:pPr marL="0" indent="0">
              <a:buNone/>
            </a:pPr>
            <a:r>
              <a:rPr lang="en-US" sz="2000" dirty="0" smtClean="0"/>
              <a:t>Pg. 44 &amp; 45</a:t>
            </a:r>
          </a:p>
          <a:p>
            <a:pPr marL="0" indent="0">
              <a:buNone/>
            </a:pPr>
            <a:endParaRPr lang="en-US" sz="2000" dirty="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29354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6962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IC	</a:t>
            </a:r>
          </a:p>
          <a:p>
            <a:pPr marL="0" indent="0">
              <a:buNone/>
            </a:pPr>
            <a:r>
              <a:rPr lang="en-US" sz="2000" dirty="0" smtClean="0"/>
              <a:t>Meaning			related to, connected with</a:t>
            </a:r>
          </a:p>
          <a:p>
            <a:pPr marL="0" indent="0">
              <a:buNone/>
            </a:pPr>
            <a:r>
              <a:rPr lang="en-US" sz="2000" dirty="0" smtClean="0"/>
              <a:t>Forms an adjective</a:t>
            </a:r>
            <a:r>
              <a:rPr lang="en-US" sz="2000" dirty="0"/>
              <a:t>	</a:t>
            </a:r>
            <a:r>
              <a:rPr lang="en-US" sz="2000" dirty="0" smtClean="0"/>
              <a:t>It was a very tragic accident.</a:t>
            </a:r>
            <a:r>
              <a:rPr lang="en-US" sz="2000" dirty="0"/>
              <a:t>	</a:t>
            </a:r>
            <a:endParaRPr lang="en-US" sz="2000" dirty="0" smtClean="0"/>
          </a:p>
          <a:p>
            <a:pPr marL="0" indent="0">
              <a:buNone/>
            </a:pPr>
            <a:endParaRPr lang="en-US" sz="2000" dirty="0"/>
          </a:p>
          <a:p>
            <a:pPr marL="0" indent="0">
              <a:buNone/>
            </a:pPr>
            <a:r>
              <a:rPr lang="en-US" sz="2000" dirty="0" smtClean="0"/>
              <a:t>Pgs. 46 &amp; 47		</a:t>
            </a:r>
          </a:p>
          <a:p>
            <a:pPr marL="0" indent="0">
              <a:buNone/>
            </a:pPr>
            <a:endParaRPr lang="en-US" sz="2000" dirty="0"/>
          </a:p>
          <a:p>
            <a:pPr marL="0" indent="0">
              <a:buNone/>
            </a:pPr>
            <a:r>
              <a:rPr lang="en-US" sz="2000" dirty="0" smtClean="0"/>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01965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609600" y="1600200"/>
            <a:ext cx="8001000" cy="35814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AL	</a:t>
            </a:r>
          </a:p>
          <a:p>
            <a:pPr marL="0" indent="0">
              <a:buNone/>
            </a:pPr>
            <a:r>
              <a:rPr lang="en-US" sz="2000" dirty="0" smtClean="0"/>
              <a:t>Meaning			related to, connected with</a:t>
            </a:r>
          </a:p>
          <a:p>
            <a:pPr marL="0" indent="0">
              <a:buNone/>
            </a:pPr>
            <a:r>
              <a:rPr lang="en-US" sz="2000" dirty="0" smtClean="0"/>
              <a:t>Forms an adjective	The play was magical.</a:t>
            </a:r>
          </a:p>
          <a:p>
            <a:pPr marL="0" indent="0">
              <a:buNone/>
            </a:pPr>
            <a:r>
              <a:rPr lang="en-US" sz="2000" dirty="0" smtClean="0"/>
              <a:t>Pgs. 48 &amp; 49</a:t>
            </a:r>
            <a:endParaRPr lang="en-US" dirty="0"/>
          </a:p>
          <a:p>
            <a:pPr marL="0" indent="0">
              <a:buNone/>
            </a:pPr>
            <a:endParaRPr lang="en-US" dirty="0"/>
          </a:p>
        </p:txBody>
      </p:sp>
    </p:spTree>
    <p:extLst>
      <p:ext uri="{BB962C8B-B14F-4D97-AF65-F5344CB8AC3E}">
        <p14:creationId xmlns:p14="http://schemas.microsoft.com/office/powerpoint/2010/main" val="267903066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609600" y="1721675"/>
            <a:ext cx="8001000" cy="51054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IST, IAN, OR</a:t>
            </a:r>
          </a:p>
          <a:p>
            <a:pPr marL="0" indent="0">
              <a:buNone/>
            </a:pPr>
            <a:r>
              <a:rPr lang="en-US" sz="2000" dirty="0" smtClean="0"/>
              <a:t>Meaning		one who practices</a:t>
            </a:r>
          </a:p>
          <a:p>
            <a:pPr marL="0" indent="0">
              <a:buNone/>
            </a:pPr>
            <a:r>
              <a:rPr lang="en-US" sz="2000" dirty="0" smtClean="0"/>
              <a:t>Forms an noun</a:t>
            </a:r>
            <a:r>
              <a:rPr lang="en-US" sz="2000" dirty="0"/>
              <a:t>	</a:t>
            </a:r>
            <a:r>
              <a:rPr lang="en-US" sz="2000" dirty="0" smtClean="0"/>
              <a:t>The professor </a:t>
            </a:r>
            <a:r>
              <a:rPr lang="en-US" sz="2000" smtClean="0"/>
              <a:t>taught us </a:t>
            </a:r>
            <a:r>
              <a:rPr lang="en-US" sz="2000" dirty="0" smtClean="0"/>
              <a:t>a new lesson.</a:t>
            </a:r>
          </a:p>
          <a:p>
            <a:pPr marL="0" indent="0">
              <a:buNone/>
            </a:pPr>
            <a:r>
              <a:rPr lang="en-US" sz="2000" dirty="0"/>
              <a:t>	</a:t>
            </a:r>
            <a:r>
              <a:rPr lang="en-US" sz="2000" dirty="0" smtClean="0"/>
              <a:t>	The pediatrician checked the weight of the baby.</a:t>
            </a:r>
            <a:endParaRPr lang="en-US" dirty="0" smtClean="0"/>
          </a:p>
          <a:p>
            <a:pPr marL="0" indent="0">
              <a:buNone/>
            </a:pPr>
            <a:r>
              <a:rPr lang="en-US" dirty="0" smtClean="0"/>
              <a:t>		</a:t>
            </a:r>
            <a:r>
              <a:rPr lang="en-US" sz="2000" dirty="0" smtClean="0"/>
              <a:t>The artist drew a great picture.</a:t>
            </a:r>
          </a:p>
          <a:p>
            <a:pPr marL="0" indent="0">
              <a:buNone/>
            </a:pPr>
            <a:endParaRPr lang="en-US" sz="2000" dirty="0"/>
          </a:p>
          <a:p>
            <a:pPr marL="0" indent="0">
              <a:buNone/>
            </a:pPr>
            <a:r>
              <a:rPr lang="en-US" sz="2000" dirty="0" smtClean="0"/>
              <a:t>Pgs. 50 &amp; 51</a:t>
            </a:r>
            <a:endParaRPr lang="en-US" sz="20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721818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OLOGY</a:t>
            </a:r>
          </a:p>
          <a:p>
            <a:pPr marL="0" indent="0">
              <a:buNone/>
            </a:pPr>
            <a:r>
              <a:rPr lang="en-US" sz="2000" dirty="0" smtClean="0"/>
              <a:t>Meaning		The study of	</a:t>
            </a:r>
          </a:p>
          <a:p>
            <a:pPr marL="0" indent="0">
              <a:buNone/>
            </a:pPr>
            <a:r>
              <a:rPr lang="en-US" sz="2000" dirty="0" smtClean="0"/>
              <a:t>Forms an noun</a:t>
            </a:r>
            <a:r>
              <a:rPr lang="en-US" sz="2000" dirty="0"/>
              <a:t>	</a:t>
            </a:r>
            <a:r>
              <a:rPr lang="en-US" sz="2000" dirty="0" smtClean="0"/>
              <a:t>Biology, the study of living things, is my favorite 			subject</a:t>
            </a:r>
          </a:p>
          <a:p>
            <a:pPr marL="0" indent="0">
              <a:buNone/>
            </a:pPr>
            <a:r>
              <a:rPr lang="en-US" sz="2000" dirty="0" smtClean="0"/>
              <a:t>OLOGY + IST  </a:t>
            </a:r>
            <a:r>
              <a:rPr lang="en-US" sz="2000" smtClean="0"/>
              <a:t>= OLOGIST</a:t>
            </a:r>
            <a:endParaRPr lang="en-US" sz="2000" dirty="0" smtClean="0"/>
          </a:p>
          <a:p>
            <a:pPr marL="0" indent="0">
              <a:buNone/>
            </a:pPr>
            <a:r>
              <a:rPr lang="en-US" sz="2000" dirty="0" smtClean="0"/>
              <a:t>Meaning:	one who studies</a:t>
            </a:r>
          </a:p>
          <a:p>
            <a:pPr marL="0" indent="0">
              <a:buNone/>
            </a:pPr>
            <a:r>
              <a:rPr lang="en-US" sz="2000" dirty="0" smtClean="0"/>
              <a:t>Forms a noun	The biologist studies living things.</a:t>
            </a:r>
          </a:p>
          <a:p>
            <a:pPr marL="0" indent="0">
              <a:buNone/>
            </a:pPr>
            <a:r>
              <a:rPr lang="en-US" sz="2000" dirty="0" smtClean="0"/>
              <a:t>Pgs. 52 &amp; 53</a:t>
            </a:r>
          </a:p>
          <a:p>
            <a:pPr marL="0" indent="0">
              <a:buNone/>
            </a:pPr>
            <a:endParaRPr lang="en-US" sz="2000"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88678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9144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SHIP</a:t>
            </a:r>
          </a:p>
          <a:p>
            <a:pPr marL="0" indent="0">
              <a:buNone/>
            </a:pPr>
            <a:r>
              <a:rPr lang="en-US" sz="2000" dirty="0" smtClean="0"/>
              <a:t>Meaning		art or skill of, condition, rank or office, a group</a:t>
            </a:r>
          </a:p>
          <a:p>
            <a:pPr marL="0" indent="0">
              <a:buNone/>
            </a:pPr>
            <a:r>
              <a:rPr lang="en-US" sz="2000" dirty="0" smtClean="0"/>
              <a:t>Forms a noun	He has beautiful penmanship</a:t>
            </a:r>
          </a:p>
          <a:p>
            <a:pPr marL="0" indent="0">
              <a:buNone/>
            </a:pPr>
            <a:r>
              <a:rPr lang="en-US" sz="2000" dirty="0" smtClean="0"/>
              <a:t>Pgs. 54 &amp; 55</a:t>
            </a:r>
          </a:p>
          <a:p>
            <a:pPr marL="0" indent="0">
              <a:buNone/>
            </a:pPr>
            <a:r>
              <a:rPr lang="en-US" dirty="0" smtClean="0"/>
              <a:t>Divide your paper into 4 sections. See below</a:t>
            </a:r>
          </a:p>
          <a:p>
            <a:pPr marL="0" indent="0">
              <a:buNone/>
            </a:pPr>
            <a:endParaRPr lang="en-US" dirty="0" smtClean="0"/>
          </a:p>
          <a:p>
            <a:pPr marL="0" indent="0">
              <a:buNone/>
            </a:pPr>
            <a:endParaRPr lang="en-US" dirty="0"/>
          </a:p>
          <a:p>
            <a:pPr marL="0" indent="0">
              <a:buNone/>
            </a:pPr>
            <a:endParaRPr lang="en-US" dirty="0"/>
          </a:p>
        </p:txBody>
      </p:sp>
      <p:cxnSp>
        <p:nvCxnSpPr>
          <p:cNvPr id="6" name="Straight Connector 5"/>
          <p:cNvCxnSpPr/>
          <p:nvPr/>
        </p:nvCxnSpPr>
        <p:spPr>
          <a:xfrm>
            <a:off x="1371600" y="5562600"/>
            <a:ext cx="6477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95800" y="4572000"/>
            <a:ext cx="0" cy="213360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990600" y="4572000"/>
            <a:ext cx="1210588" cy="369332"/>
          </a:xfrm>
          <a:prstGeom prst="rect">
            <a:avLst/>
          </a:prstGeom>
          <a:noFill/>
        </p:spPr>
        <p:txBody>
          <a:bodyPr wrap="none" rtlCol="0">
            <a:spAutoFit/>
          </a:bodyPr>
          <a:lstStyle/>
          <a:p>
            <a:r>
              <a:rPr lang="en-US" dirty="0" smtClean="0"/>
              <a:t>Art or Skill</a:t>
            </a:r>
            <a:endParaRPr lang="en-US" dirty="0"/>
          </a:p>
        </p:txBody>
      </p:sp>
      <p:sp>
        <p:nvSpPr>
          <p:cNvPr id="11" name="TextBox 10"/>
          <p:cNvSpPr txBox="1"/>
          <p:nvPr/>
        </p:nvSpPr>
        <p:spPr>
          <a:xfrm>
            <a:off x="4648200" y="4572000"/>
            <a:ext cx="2634054" cy="369332"/>
          </a:xfrm>
          <a:prstGeom prst="rect">
            <a:avLst/>
          </a:prstGeom>
          <a:noFill/>
        </p:spPr>
        <p:txBody>
          <a:bodyPr wrap="none" rtlCol="0">
            <a:spAutoFit/>
          </a:bodyPr>
          <a:lstStyle/>
          <a:p>
            <a:r>
              <a:rPr lang="en-US" dirty="0" smtClean="0"/>
              <a:t>A collective body </a:t>
            </a:r>
            <a:r>
              <a:rPr lang="en-US" smtClean="0"/>
              <a:t>or group</a:t>
            </a:r>
            <a:endParaRPr lang="en-US" dirty="0"/>
          </a:p>
        </p:txBody>
      </p:sp>
      <p:sp>
        <p:nvSpPr>
          <p:cNvPr id="12" name="TextBox 11"/>
          <p:cNvSpPr txBox="1"/>
          <p:nvPr/>
        </p:nvSpPr>
        <p:spPr>
          <a:xfrm>
            <a:off x="990600" y="5650468"/>
            <a:ext cx="1500456" cy="369332"/>
          </a:xfrm>
          <a:prstGeom prst="rect">
            <a:avLst/>
          </a:prstGeom>
          <a:noFill/>
        </p:spPr>
        <p:txBody>
          <a:bodyPr wrap="none" rtlCol="0">
            <a:spAutoFit/>
          </a:bodyPr>
          <a:lstStyle/>
          <a:p>
            <a:r>
              <a:rPr lang="en-US" dirty="0" smtClean="0"/>
              <a:t>Rank or status</a:t>
            </a:r>
            <a:endParaRPr lang="en-US" dirty="0"/>
          </a:p>
        </p:txBody>
      </p:sp>
      <p:sp>
        <p:nvSpPr>
          <p:cNvPr id="13" name="TextBox 12"/>
          <p:cNvSpPr txBox="1"/>
          <p:nvPr/>
        </p:nvSpPr>
        <p:spPr>
          <a:xfrm>
            <a:off x="4724400" y="5638800"/>
            <a:ext cx="2789195" cy="369332"/>
          </a:xfrm>
          <a:prstGeom prst="rect">
            <a:avLst/>
          </a:prstGeom>
          <a:noFill/>
        </p:spPr>
        <p:txBody>
          <a:bodyPr wrap="none" rtlCol="0">
            <a:spAutoFit/>
          </a:bodyPr>
          <a:lstStyle/>
          <a:p>
            <a:r>
              <a:rPr lang="en-US" dirty="0" smtClean="0"/>
              <a:t>A quality, state, or condition</a:t>
            </a:r>
            <a:endParaRPr lang="en-US" dirty="0"/>
          </a:p>
        </p:txBody>
      </p:sp>
    </p:spTree>
    <p:extLst>
      <p:ext uri="{BB962C8B-B14F-4D97-AF65-F5344CB8AC3E}">
        <p14:creationId xmlns:p14="http://schemas.microsoft.com/office/powerpoint/2010/main" val="37257282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OUS</a:t>
            </a:r>
          </a:p>
          <a:p>
            <a:pPr marL="0" indent="0">
              <a:buNone/>
            </a:pPr>
            <a:r>
              <a:rPr lang="en-US" sz="2000" dirty="0" smtClean="0"/>
              <a:t>Meaning			full of, having the qualities of </a:t>
            </a:r>
          </a:p>
          <a:p>
            <a:pPr marL="0" indent="0">
              <a:buNone/>
            </a:pPr>
            <a:r>
              <a:rPr lang="en-US" sz="2000" dirty="0" smtClean="0"/>
              <a:t>Forms an adjective	It was a miraculous recovery.</a:t>
            </a:r>
            <a:endParaRPr lang="en-US" sz="2000" dirty="0"/>
          </a:p>
          <a:p>
            <a:pPr marL="0" indent="0">
              <a:buNone/>
            </a:pPr>
            <a:r>
              <a:rPr lang="en-US" sz="2000" dirty="0" smtClean="0"/>
              <a:t>OUS +LY = OUSLY</a:t>
            </a:r>
          </a:p>
          <a:p>
            <a:pPr marL="0" indent="0">
              <a:buNone/>
            </a:pPr>
            <a:r>
              <a:rPr lang="en-US" sz="2000" dirty="0" smtClean="0"/>
              <a:t>Forms an adverb		He nervously waited for the test results</a:t>
            </a:r>
          </a:p>
          <a:p>
            <a:pPr marL="0" indent="0">
              <a:buNone/>
            </a:pPr>
            <a:endParaRPr lang="en-US" sz="2000" dirty="0" smtClean="0"/>
          </a:p>
          <a:p>
            <a:pPr marL="0" indent="0">
              <a:buNone/>
            </a:pPr>
            <a:r>
              <a:rPr lang="en-US" sz="2000" dirty="0" smtClean="0"/>
              <a:t>Pg. 56 &amp; 57</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43400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IVE</a:t>
            </a:r>
          </a:p>
          <a:p>
            <a:pPr marL="0" indent="0">
              <a:buNone/>
            </a:pPr>
            <a:r>
              <a:rPr lang="en-US" sz="2000" dirty="0" smtClean="0"/>
              <a:t>Meaning			tending towards an action</a:t>
            </a:r>
          </a:p>
          <a:p>
            <a:pPr marL="0" indent="0">
              <a:buNone/>
            </a:pPr>
            <a:r>
              <a:rPr lang="en-US" sz="2000" dirty="0" smtClean="0"/>
              <a:t>Forms an adjective	He was very passive.</a:t>
            </a:r>
            <a:endParaRPr lang="en-US" sz="2000" dirty="0"/>
          </a:p>
          <a:p>
            <a:pPr marL="0" indent="0">
              <a:buNone/>
            </a:pPr>
            <a:r>
              <a:rPr lang="en-US" sz="2000" dirty="0" smtClean="0"/>
              <a:t>IVE +LY =IVELY</a:t>
            </a:r>
          </a:p>
          <a:p>
            <a:pPr marL="0" indent="0">
              <a:buNone/>
            </a:pPr>
            <a:r>
              <a:rPr lang="en-US" sz="2000" dirty="0" smtClean="0"/>
              <a:t>Forms an adverb		She actively participate in class discussions.</a:t>
            </a:r>
          </a:p>
          <a:p>
            <a:pPr marL="0" indent="0">
              <a:buNone/>
            </a:pPr>
            <a:r>
              <a:rPr lang="en-US" sz="2000" dirty="0" smtClean="0"/>
              <a:t>Pg. 60 &amp; 61</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5170736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AGE</a:t>
            </a:r>
          </a:p>
          <a:p>
            <a:pPr marL="0" indent="0">
              <a:buNone/>
            </a:pPr>
            <a:r>
              <a:rPr lang="en-US" sz="2000" dirty="0" smtClean="0"/>
              <a:t>Meaning			result of an action or state</a:t>
            </a:r>
          </a:p>
          <a:p>
            <a:pPr marL="0" indent="0">
              <a:buNone/>
            </a:pPr>
            <a:r>
              <a:rPr lang="en-US" sz="2000" dirty="0" smtClean="0"/>
              <a:t>Forms a noun		The baggage was heavy</a:t>
            </a:r>
            <a:endParaRPr lang="en-US" sz="2000" dirty="0"/>
          </a:p>
          <a:p>
            <a:pPr marL="0" indent="0">
              <a:buNone/>
            </a:pPr>
            <a:r>
              <a:rPr lang="en-US" sz="2000" dirty="0" smtClean="0"/>
              <a:t>Pg. 62 &amp; 63</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9008378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ANT</a:t>
            </a:r>
          </a:p>
          <a:p>
            <a:pPr marL="0" indent="0">
              <a:buNone/>
            </a:pPr>
            <a:r>
              <a:rPr lang="en-US" sz="2000" dirty="0" smtClean="0"/>
              <a:t>Meaning			a condition or state</a:t>
            </a:r>
          </a:p>
          <a:p>
            <a:pPr marL="0" indent="0">
              <a:buNone/>
            </a:pPr>
            <a:r>
              <a:rPr lang="en-US" sz="2000" dirty="0" smtClean="0"/>
              <a:t>Forms an adjective.	It is a </a:t>
            </a:r>
            <a:r>
              <a:rPr lang="en-US" sz="2000" smtClean="0"/>
              <a:t>pleasant day.</a:t>
            </a:r>
            <a:endParaRPr lang="en-US" sz="2000" dirty="0" smtClean="0"/>
          </a:p>
          <a:p>
            <a:pPr marL="0" indent="0">
              <a:buNone/>
            </a:pPr>
            <a:r>
              <a:rPr lang="en-US" sz="2000" dirty="0" smtClean="0"/>
              <a:t>Forms a noun.		The assistant will assist you.</a:t>
            </a:r>
          </a:p>
          <a:p>
            <a:pPr marL="0" indent="0">
              <a:buNone/>
            </a:pPr>
            <a:r>
              <a:rPr lang="en-US" sz="2000" dirty="0" smtClean="0"/>
              <a:t>Pg. 64 &amp; 65</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33693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914400" y="1219200"/>
            <a:ext cx="7313613" cy="4572000"/>
          </a:xfrm>
        </p:spPr>
        <p:txBody>
          <a:bodyPr>
            <a:normAutofit/>
          </a:bodyPr>
          <a:lstStyle/>
          <a:p>
            <a:pPr marL="0" indent="0">
              <a:buNone/>
            </a:pPr>
            <a:r>
              <a:rPr lang="en-US" dirty="0" smtClean="0"/>
              <a:t>In your CONTENT NOTEBOOK underneath the activity from 8/21/13,</a:t>
            </a:r>
            <a:r>
              <a:rPr lang="en-US" dirty="0"/>
              <a:t> w</a:t>
            </a:r>
            <a:r>
              <a:rPr lang="en-US" dirty="0" smtClean="0"/>
              <a:t>rite today’s date on the right </a:t>
            </a:r>
            <a:r>
              <a:rPr lang="en-US" dirty="0" err="1" smtClean="0"/>
              <a:t>handside</a:t>
            </a:r>
            <a:r>
              <a:rPr lang="en-US" dirty="0" smtClean="0"/>
              <a:t>:  Copy the following:</a:t>
            </a:r>
          </a:p>
          <a:p>
            <a:endParaRPr lang="en-US" dirty="0"/>
          </a:p>
          <a:p>
            <a:pPr marL="0" indent="0">
              <a:buNone/>
            </a:pPr>
            <a:r>
              <a:rPr lang="en-US" dirty="0" smtClean="0"/>
              <a:t>COMPOUND WORD = a word that contains more than one word.</a:t>
            </a:r>
          </a:p>
          <a:p>
            <a:pPr marL="0" indent="0">
              <a:buNone/>
            </a:pPr>
            <a:r>
              <a:rPr lang="en-US" dirty="0" smtClean="0"/>
              <a:t>Example = whiteboard, doghouse, woodpecker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548808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ENT</a:t>
            </a:r>
          </a:p>
          <a:p>
            <a:pPr marL="0" indent="0">
              <a:buNone/>
            </a:pPr>
            <a:r>
              <a:rPr lang="en-US" sz="2000" dirty="0" smtClean="0"/>
              <a:t>Meaning			inclined to or tending to </a:t>
            </a:r>
          </a:p>
          <a:p>
            <a:pPr marL="0" indent="0">
              <a:buNone/>
            </a:pPr>
            <a:r>
              <a:rPr lang="en-US" sz="2000" dirty="0" smtClean="0"/>
              <a:t>Forms an adjective.	Sebastian is a fluent reader.</a:t>
            </a:r>
          </a:p>
          <a:p>
            <a:pPr marL="0" indent="0">
              <a:buNone/>
            </a:pPr>
            <a:r>
              <a:rPr lang="en-US" sz="2000" dirty="0" smtClean="0"/>
              <a:t>Forms a noun.		The student was always late</a:t>
            </a:r>
          </a:p>
          <a:p>
            <a:pPr marL="0" indent="0">
              <a:buNone/>
            </a:pPr>
            <a:r>
              <a:rPr lang="en-US" sz="2000" dirty="0" smtClean="0"/>
              <a:t>Pg. 66 &amp; 67</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171315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457200" y="1295400"/>
            <a:ext cx="8153400" cy="5257800"/>
          </a:xfrm>
        </p:spPr>
        <p:txBody>
          <a:bodyPr>
            <a:normAutofit fontScale="92500" lnSpcReduction="10000"/>
          </a:bodyPr>
          <a:lstStyle/>
          <a:p>
            <a:pPr marL="0" indent="0">
              <a:buNone/>
            </a:pPr>
            <a:r>
              <a:rPr lang="en-US" dirty="0" smtClean="0"/>
              <a:t>In the VOCABUALRY section of you CONTENT NOTENOOK Copy the following words.  Underline the suffix.  Using your notes, provide the definition for each underlined suffix.  Lastly, indicate the part of speech.  (noun, adjective, adverb, adjective)</a:t>
            </a:r>
          </a:p>
          <a:p>
            <a:pPr marL="0" indent="0">
              <a:buNone/>
            </a:pPr>
            <a:endParaRPr lang="en-US" dirty="0" smtClean="0"/>
          </a:p>
          <a:p>
            <a:pPr marL="0" indent="0">
              <a:lnSpc>
                <a:spcPct val="50000"/>
              </a:lnSpc>
              <a:buNone/>
            </a:pPr>
            <a:r>
              <a:rPr lang="en-US" dirty="0" smtClean="0"/>
              <a:t>Careful</a:t>
            </a:r>
          </a:p>
          <a:p>
            <a:pPr marL="0" indent="0">
              <a:lnSpc>
                <a:spcPct val="50000"/>
              </a:lnSpc>
              <a:buNone/>
            </a:pPr>
            <a:r>
              <a:rPr lang="en-US" dirty="0" smtClean="0"/>
              <a:t>Hopeless</a:t>
            </a:r>
          </a:p>
          <a:p>
            <a:pPr marL="0" indent="0">
              <a:lnSpc>
                <a:spcPct val="50000"/>
              </a:lnSpc>
              <a:buNone/>
            </a:pPr>
            <a:r>
              <a:rPr lang="en-US" dirty="0" smtClean="0"/>
              <a:t>Breakable</a:t>
            </a:r>
          </a:p>
          <a:p>
            <a:pPr marL="0" indent="0">
              <a:lnSpc>
                <a:spcPct val="50000"/>
              </a:lnSpc>
              <a:buNone/>
            </a:pPr>
            <a:r>
              <a:rPr lang="en-US" dirty="0" smtClean="0"/>
              <a:t>Awesome</a:t>
            </a:r>
          </a:p>
          <a:p>
            <a:pPr marL="0" indent="0">
              <a:lnSpc>
                <a:spcPct val="50000"/>
              </a:lnSpc>
              <a:buNone/>
            </a:pPr>
            <a:r>
              <a:rPr lang="en-US" dirty="0" smtClean="0"/>
              <a:t>Feverish</a:t>
            </a:r>
          </a:p>
          <a:p>
            <a:pPr marL="0" indent="0">
              <a:lnSpc>
                <a:spcPct val="50000"/>
              </a:lnSpc>
              <a:buNone/>
            </a:pPr>
            <a:r>
              <a:rPr lang="en-US" dirty="0" smtClean="0"/>
              <a:t>Darkness</a:t>
            </a:r>
          </a:p>
          <a:p>
            <a:pPr marL="0" indent="0">
              <a:lnSpc>
                <a:spcPct val="50000"/>
              </a:lnSpc>
              <a:buNone/>
            </a:pPr>
            <a:r>
              <a:rPr lang="en-US" dirty="0" smtClean="0"/>
              <a:t>Pesticide</a:t>
            </a:r>
          </a:p>
          <a:p>
            <a:pPr marL="0" indent="0">
              <a:lnSpc>
                <a:spcPct val="50000"/>
              </a:lnSpc>
              <a:buNone/>
            </a:pPr>
            <a:r>
              <a:rPr lang="en-US" dirty="0" smtClean="0"/>
              <a:t>Shipment</a:t>
            </a:r>
          </a:p>
          <a:p>
            <a:pPr marL="0" indent="0">
              <a:lnSpc>
                <a:spcPct val="50000"/>
              </a:lnSpc>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TextBox 3"/>
          <p:cNvSpPr txBox="1"/>
          <p:nvPr/>
        </p:nvSpPr>
        <p:spPr>
          <a:xfrm rot="10800000" flipV="1">
            <a:off x="3886200" y="2871548"/>
            <a:ext cx="3385810" cy="4062651"/>
          </a:xfrm>
          <a:prstGeom prst="rect">
            <a:avLst/>
          </a:prstGeom>
          <a:noFill/>
        </p:spPr>
        <p:txBody>
          <a:bodyPr wrap="square" rtlCol="0">
            <a:spAutoFit/>
          </a:bodyPr>
          <a:lstStyle/>
          <a:p>
            <a:r>
              <a:rPr lang="en-US" sz="2400" dirty="0" smtClean="0"/>
              <a:t>Tragic</a:t>
            </a:r>
          </a:p>
          <a:p>
            <a:r>
              <a:rPr lang="en-US" sz="2400" dirty="0" smtClean="0"/>
              <a:t>Magical</a:t>
            </a:r>
          </a:p>
          <a:p>
            <a:r>
              <a:rPr lang="en-US" sz="2400" dirty="0" smtClean="0"/>
              <a:t>Scientist</a:t>
            </a:r>
          </a:p>
          <a:p>
            <a:r>
              <a:rPr lang="en-US" sz="2400" dirty="0" smtClean="0"/>
              <a:t>Biology</a:t>
            </a:r>
          </a:p>
          <a:p>
            <a:r>
              <a:rPr lang="en-US" sz="2400" dirty="0" smtClean="0"/>
              <a:t>Leadership</a:t>
            </a:r>
          </a:p>
          <a:p>
            <a:r>
              <a:rPr lang="en-US" sz="2400" dirty="0" smtClean="0"/>
              <a:t>Joyous</a:t>
            </a:r>
          </a:p>
          <a:p>
            <a:r>
              <a:rPr lang="en-US" sz="2400" dirty="0" smtClean="0"/>
              <a:t>Active</a:t>
            </a:r>
          </a:p>
          <a:p>
            <a:r>
              <a:rPr lang="en-US" sz="2400" dirty="0" smtClean="0"/>
              <a:t>Luggage</a:t>
            </a:r>
          </a:p>
          <a:p>
            <a:r>
              <a:rPr lang="en-US" sz="2400" dirty="0" smtClean="0"/>
              <a:t>Pleasant</a:t>
            </a:r>
          </a:p>
          <a:p>
            <a:r>
              <a:rPr lang="en-US" sz="2400" dirty="0" smtClean="0"/>
              <a:t>Recurrent</a:t>
            </a:r>
          </a:p>
          <a:p>
            <a:endParaRPr lang="en-US" dirty="0" smtClean="0"/>
          </a:p>
        </p:txBody>
      </p:sp>
    </p:spTree>
    <p:extLst>
      <p:ext uri="{BB962C8B-B14F-4D97-AF65-F5344CB8AC3E}">
        <p14:creationId xmlns:p14="http://schemas.microsoft.com/office/powerpoint/2010/main" val="8266486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457200" y="1066800"/>
            <a:ext cx="8153400" cy="5257800"/>
          </a:xfrm>
        </p:spPr>
        <p:txBody>
          <a:bodyPr>
            <a:normAutofit/>
          </a:bodyPr>
          <a:lstStyle/>
          <a:p>
            <a:pPr marL="0" indent="0">
              <a:buNone/>
            </a:pPr>
            <a:r>
              <a:rPr lang="en-US" dirty="0" smtClean="0"/>
              <a:t>In the VOCABUALRY section of you CONTENT NOTENOOK Copy the following words.  Underline the suffix.  Using your notes, provide the definition for each underlined suffix.  Lastly, indicate the part of speech.  (noun, adjective, adverb</a:t>
            </a:r>
            <a:r>
              <a:rPr lang="en-US" smtClean="0"/>
              <a:t>, verb)</a:t>
            </a:r>
            <a:endParaRPr lang="en-US" dirty="0" smtClean="0"/>
          </a:p>
          <a:p>
            <a:pPr marL="0" indent="0">
              <a:buNone/>
            </a:pPr>
            <a:endParaRPr lang="en-US" dirty="0" smtClean="0"/>
          </a:p>
          <a:p>
            <a:pPr marL="0" indent="0">
              <a:lnSpc>
                <a:spcPct val="50000"/>
              </a:lnSpc>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TextBox 3"/>
          <p:cNvSpPr txBox="1"/>
          <p:nvPr/>
        </p:nvSpPr>
        <p:spPr>
          <a:xfrm rot="10800000" flipV="1">
            <a:off x="457200" y="2795349"/>
            <a:ext cx="7010400" cy="4062651"/>
          </a:xfrm>
          <a:prstGeom prst="rect">
            <a:avLst/>
          </a:prstGeom>
          <a:noFill/>
        </p:spPr>
        <p:txBody>
          <a:bodyPr wrap="square" rtlCol="0">
            <a:spAutoFit/>
          </a:bodyPr>
          <a:lstStyle/>
          <a:p>
            <a:r>
              <a:rPr lang="en-US" sz="2400" dirty="0" smtClean="0"/>
              <a:t>Tragic		IC	related to	adjective</a:t>
            </a:r>
          </a:p>
          <a:p>
            <a:r>
              <a:rPr lang="en-US" sz="2400" dirty="0" smtClean="0"/>
              <a:t>Magical</a:t>
            </a:r>
          </a:p>
          <a:p>
            <a:r>
              <a:rPr lang="en-US" sz="2400" dirty="0" smtClean="0"/>
              <a:t>Scientist</a:t>
            </a:r>
          </a:p>
          <a:p>
            <a:r>
              <a:rPr lang="en-US" sz="2400" dirty="0" smtClean="0"/>
              <a:t>Biology</a:t>
            </a:r>
          </a:p>
          <a:p>
            <a:r>
              <a:rPr lang="en-US" sz="2400" dirty="0" smtClean="0"/>
              <a:t>Leadership</a:t>
            </a:r>
          </a:p>
          <a:p>
            <a:r>
              <a:rPr lang="en-US" sz="2400" dirty="0" smtClean="0"/>
              <a:t>Joyous</a:t>
            </a:r>
          </a:p>
          <a:p>
            <a:r>
              <a:rPr lang="en-US" sz="2400" dirty="0" smtClean="0"/>
              <a:t>Active</a:t>
            </a:r>
          </a:p>
          <a:p>
            <a:r>
              <a:rPr lang="en-US" sz="2400" dirty="0" smtClean="0"/>
              <a:t>Luggage</a:t>
            </a:r>
          </a:p>
          <a:p>
            <a:r>
              <a:rPr lang="en-US" sz="2400" dirty="0" smtClean="0"/>
              <a:t>Pleasant</a:t>
            </a:r>
          </a:p>
          <a:p>
            <a:r>
              <a:rPr lang="en-US" sz="2400" dirty="0" smtClean="0"/>
              <a:t>Recurrent</a:t>
            </a:r>
          </a:p>
          <a:p>
            <a:endParaRPr lang="en-US" dirty="0" smtClean="0"/>
          </a:p>
        </p:txBody>
      </p:sp>
    </p:spTree>
    <p:extLst>
      <p:ext uri="{BB962C8B-B14F-4D97-AF65-F5344CB8AC3E}">
        <p14:creationId xmlns:p14="http://schemas.microsoft.com/office/powerpoint/2010/main" val="405032515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Unit Assessments</a:t>
            </a:r>
            <a:endParaRPr lang="en-US" dirty="0"/>
          </a:p>
        </p:txBody>
      </p:sp>
      <p:sp>
        <p:nvSpPr>
          <p:cNvPr id="3" name="Content Placeholder 2"/>
          <p:cNvSpPr>
            <a:spLocks noGrp="1"/>
          </p:cNvSpPr>
          <p:nvPr>
            <p:ph idx="1"/>
          </p:nvPr>
        </p:nvSpPr>
        <p:spPr/>
        <p:txBody>
          <a:bodyPr/>
          <a:lstStyle/>
          <a:p>
            <a:pPr marL="0" indent="0">
              <a:buNone/>
            </a:pPr>
            <a:r>
              <a:rPr lang="en-US" dirty="0" smtClean="0"/>
              <a:t>Please review your notes for 5 minutes</a:t>
            </a:r>
            <a:endParaRPr lang="en-US" dirty="0"/>
          </a:p>
        </p:txBody>
      </p:sp>
    </p:spTree>
    <p:extLst>
      <p:ext uri="{BB962C8B-B14F-4D97-AF65-F5344CB8AC3E}">
        <p14:creationId xmlns:p14="http://schemas.microsoft.com/office/powerpoint/2010/main" val="38445335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ANCE, ENCE</a:t>
            </a:r>
          </a:p>
          <a:p>
            <a:pPr marL="0" indent="0">
              <a:buNone/>
            </a:pPr>
            <a:r>
              <a:rPr lang="en-US" sz="2000" dirty="0" smtClean="0"/>
              <a:t>Meaning			state, quality, or action</a:t>
            </a:r>
          </a:p>
          <a:p>
            <a:pPr marL="0" indent="0">
              <a:buNone/>
            </a:pPr>
            <a:r>
              <a:rPr lang="en-US" sz="2000" dirty="0" smtClean="0"/>
              <a:t>Forms an noun		Ignorance is bliss</a:t>
            </a:r>
          </a:p>
          <a:p>
            <a:pPr marL="0" indent="0">
              <a:buNone/>
            </a:pPr>
            <a:r>
              <a:rPr lang="en-US" sz="2000" dirty="0"/>
              <a:t>	</a:t>
            </a:r>
            <a:r>
              <a:rPr lang="en-US" sz="2000" dirty="0" smtClean="0"/>
              <a:t>		His persistence paid off and he got an A on the 			test.</a:t>
            </a:r>
          </a:p>
          <a:p>
            <a:pPr marL="0" indent="0">
              <a:buNone/>
            </a:pPr>
            <a:r>
              <a:rPr lang="en-US" sz="2000" dirty="0" err="1" smtClean="0"/>
              <a:t>Pg</a:t>
            </a:r>
            <a:r>
              <a:rPr lang="en-US" sz="2000" dirty="0" smtClean="0"/>
              <a:t> 70 &amp; 71</a:t>
            </a: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9526324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fontScale="92500" lnSpcReduction="20000"/>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ARY</a:t>
            </a:r>
          </a:p>
          <a:p>
            <a:pPr marL="0" indent="0">
              <a:buNone/>
            </a:pPr>
            <a:r>
              <a:rPr lang="en-US" sz="2000" dirty="0" smtClean="0"/>
              <a:t>Meaning			a place for things or a collection of things, one 				who, person who; relation to, condition or state</a:t>
            </a:r>
          </a:p>
          <a:p>
            <a:pPr marL="0" indent="0">
              <a:buNone/>
            </a:pPr>
            <a:r>
              <a:rPr lang="en-US" sz="2000" dirty="0" smtClean="0"/>
              <a:t>Forms a noun		A library is a place for books.</a:t>
            </a:r>
          </a:p>
          <a:p>
            <a:pPr marL="0" indent="0">
              <a:buNone/>
            </a:pPr>
            <a:r>
              <a:rPr lang="en-US" sz="2000" dirty="0"/>
              <a:t>	</a:t>
            </a:r>
            <a:r>
              <a:rPr lang="en-US" sz="2000" dirty="0" smtClean="0"/>
              <a:t>		My sister is a missionary in Brazil.</a:t>
            </a:r>
          </a:p>
          <a:p>
            <a:pPr marL="0" indent="0">
              <a:buNone/>
            </a:pPr>
            <a:r>
              <a:rPr lang="en-US" sz="2000" dirty="0" smtClean="0"/>
              <a:t>Forms an adjectiv</a:t>
            </a:r>
            <a:r>
              <a:rPr lang="en-US" sz="2000" dirty="0"/>
              <a:t>e</a:t>
            </a:r>
            <a:r>
              <a:rPr lang="en-US" sz="2000" smtClean="0"/>
              <a:t>		He </a:t>
            </a:r>
            <a:r>
              <a:rPr lang="en-US" sz="2000" dirty="0" smtClean="0"/>
              <a:t>is our honorary guest.</a:t>
            </a:r>
          </a:p>
          <a:p>
            <a:pPr marL="0" indent="0">
              <a:buNone/>
            </a:pPr>
            <a:r>
              <a:rPr lang="en-US" sz="2000" dirty="0" smtClean="0"/>
              <a:t>ARY + LY = ARILY</a:t>
            </a:r>
          </a:p>
          <a:p>
            <a:pPr marL="0" indent="0">
              <a:buNone/>
            </a:pPr>
            <a:r>
              <a:rPr lang="en-US" sz="2000" dirty="0" smtClean="0"/>
              <a:t>Forms an adverb		The store is temporarily closed	 </a:t>
            </a:r>
          </a:p>
          <a:p>
            <a:pPr marL="0" indent="0">
              <a:buNone/>
            </a:pPr>
            <a:r>
              <a:rPr lang="en-US" sz="2000" dirty="0" smtClean="0"/>
              <a:t>		</a:t>
            </a:r>
          </a:p>
          <a:p>
            <a:pPr marL="0" indent="0">
              <a:buNone/>
            </a:pPr>
            <a:r>
              <a:rPr lang="en-US" sz="2000" dirty="0" err="1" smtClean="0"/>
              <a:t>Pg</a:t>
            </a:r>
            <a:r>
              <a:rPr lang="en-US" sz="2000" dirty="0" smtClean="0"/>
              <a:t> 72 &amp; 73</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202531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IZE</a:t>
            </a:r>
          </a:p>
          <a:p>
            <a:pPr marL="0" indent="0">
              <a:buNone/>
            </a:pPr>
            <a:r>
              <a:rPr lang="en-US" sz="2000" dirty="0" smtClean="0"/>
              <a:t>Meaning			To make or show</a:t>
            </a:r>
          </a:p>
          <a:p>
            <a:pPr marL="0" indent="0">
              <a:buNone/>
            </a:pPr>
            <a:r>
              <a:rPr lang="en-US" sz="2000" dirty="0" smtClean="0"/>
              <a:t>Forms a verb		Mary will sympathize with her suffering friends.</a:t>
            </a:r>
          </a:p>
          <a:p>
            <a:pPr marL="0" indent="0">
              <a:buNone/>
            </a:pPr>
            <a:r>
              <a:rPr lang="en-US" sz="2000" dirty="0" smtClean="0"/>
              <a:t>IZE +ATION = IZATION</a:t>
            </a:r>
          </a:p>
          <a:p>
            <a:pPr marL="0" indent="0">
              <a:buNone/>
            </a:pPr>
            <a:r>
              <a:rPr lang="en-US" sz="2000" dirty="0" smtClean="0"/>
              <a:t>Forms an noun		Fertilization is necessary for proper lawn care.	 </a:t>
            </a:r>
          </a:p>
          <a:p>
            <a:pPr marL="0" indent="0">
              <a:buNone/>
            </a:pPr>
            <a:r>
              <a:rPr lang="en-US" sz="2000" dirty="0" smtClean="0"/>
              <a:t>			</a:t>
            </a:r>
          </a:p>
          <a:p>
            <a:pPr marL="0" indent="0">
              <a:buNone/>
            </a:pPr>
            <a:r>
              <a:rPr lang="en-US" sz="2000" dirty="0" err="1" smtClean="0"/>
              <a:t>Pg</a:t>
            </a:r>
            <a:r>
              <a:rPr lang="en-US" sz="2000" dirty="0" smtClean="0"/>
              <a:t> 77 &amp; 78</a:t>
            </a: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3511626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URE</a:t>
            </a:r>
          </a:p>
          <a:p>
            <a:pPr marL="0" indent="0">
              <a:buNone/>
            </a:pPr>
            <a:r>
              <a:rPr lang="en-US" sz="2000" dirty="0" smtClean="0"/>
              <a:t>Meaning			the act of or the condition of</a:t>
            </a:r>
          </a:p>
          <a:p>
            <a:pPr marL="0" indent="0">
              <a:buNone/>
            </a:pPr>
            <a:r>
              <a:rPr lang="en-US" sz="2000" dirty="0" smtClean="0"/>
              <a:t>Forms a noun		There was a lot of moisture in the air.</a:t>
            </a:r>
          </a:p>
          <a:p>
            <a:pPr marL="0" indent="0">
              <a:buNone/>
            </a:pPr>
            <a:r>
              <a:rPr lang="en-US" sz="2000" dirty="0" err="1" smtClean="0"/>
              <a:t>Pg</a:t>
            </a:r>
            <a:r>
              <a:rPr lang="en-US" sz="2000" dirty="0" smtClean="0"/>
              <a:t> 78 &amp; 79</a:t>
            </a:r>
          </a:p>
          <a:p>
            <a:pPr marL="0" indent="0">
              <a:buNone/>
            </a:pPr>
            <a:r>
              <a:rPr lang="en-US" sz="2000" dirty="0" smtClean="0"/>
              <a:t>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459691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ATE</a:t>
            </a:r>
          </a:p>
          <a:p>
            <a:pPr marL="0" indent="0">
              <a:buNone/>
            </a:pPr>
            <a:r>
              <a:rPr lang="en-US" sz="2000" dirty="0" smtClean="0"/>
              <a:t>Meaning			to cause to be, state or quality of</a:t>
            </a:r>
          </a:p>
          <a:p>
            <a:pPr marL="0" indent="0">
              <a:buNone/>
            </a:pPr>
            <a:r>
              <a:rPr lang="en-US" sz="2000" dirty="0" smtClean="0"/>
              <a:t>Forms a verb		He like to participate in class discussion</a:t>
            </a:r>
          </a:p>
          <a:p>
            <a:pPr marL="0" indent="0">
              <a:buNone/>
            </a:pPr>
            <a:r>
              <a:rPr lang="en-US" sz="2000" dirty="0" smtClean="0"/>
              <a:t>Forms an adjective	The land was desolate.</a:t>
            </a:r>
          </a:p>
          <a:p>
            <a:pPr marL="0" indent="0">
              <a:buNone/>
            </a:pPr>
            <a:r>
              <a:rPr lang="en-US" sz="2000" dirty="0" smtClean="0"/>
              <a:t>Pg. 80 &amp; 81</a:t>
            </a:r>
          </a:p>
          <a:p>
            <a:pPr marL="0" indent="0">
              <a:buNone/>
            </a:pPr>
            <a:r>
              <a:rPr lang="en-US" sz="2000" dirty="0" smtClean="0"/>
              <a:t>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241289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ATE</a:t>
            </a:r>
          </a:p>
          <a:p>
            <a:pPr marL="0" indent="0">
              <a:buNone/>
            </a:pPr>
            <a:r>
              <a:rPr lang="en-US" sz="2000" dirty="0" smtClean="0"/>
              <a:t>Meaning			to cause to be, state or quality of</a:t>
            </a:r>
          </a:p>
          <a:p>
            <a:pPr marL="0" indent="0">
              <a:buNone/>
            </a:pPr>
            <a:r>
              <a:rPr lang="en-US" sz="2000" dirty="0" smtClean="0"/>
              <a:t>Forms a verb		He like to participate in class discussion</a:t>
            </a:r>
          </a:p>
          <a:p>
            <a:pPr marL="0" indent="0">
              <a:buNone/>
            </a:pPr>
            <a:r>
              <a:rPr lang="en-US" sz="2000" dirty="0" smtClean="0"/>
              <a:t>Forms an adjective	The land was desolate.</a:t>
            </a:r>
          </a:p>
          <a:p>
            <a:pPr marL="0" indent="0">
              <a:buNone/>
            </a:pPr>
            <a:r>
              <a:rPr lang="en-US" sz="2000" dirty="0" smtClean="0"/>
              <a:t>Pg. 80 &amp; 81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331829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3613" cy="868362"/>
          </a:xfrm>
        </p:spPr>
        <p:txBody>
          <a:bodyPr/>
          <a:lstStyle/>
          <a:p>
            <a:r>
              <a:rPr lang="en-US" dirty="0" smtClean="0"/>
              <a:t>Grizzly Get Started</a:t>
            </a:r>
            <a:br>
              <a:rPr lang="en-US" dirty="0" smtClean="0"/>
            </a:br>
            <a:r>
              <a:rPr lang="en-US" dirty="0" smtClean="0"/>
              <a:t>- Word Class</a:t>
            </a:r>
            <a:endParaRPr lang="en-US" dirty="0"/>
          </a:p>
        </p:txBody>
      </p:sp>
      <p:sp>
        <p:nvSpPr>
          <p:cNvPr id="3" name="Content Placeholder 2"/>
          <p:cNvSpPr>
            <a:spLocks noGrp="1"/>
          </p:cNvSpPr>
          <p:nvPr>
            <p:ph idx="1"/>
          </p:nvPr>
        </p:nvSpPr>
        <p:spPr>
          <a:xfrm>
            <a:off x="914400" y="1219200"/>
            <a:ext cx="7313613" cy="5334000"/>
          </a:xfrm>
        </p:spPr>
        <p:txBody>
          <a:bodyPr>
            <a:normAutofit fontScale="77500" lnSpcReduction="20000"/>
          </a:bodyPr>
          <a:lstStyle/>
          <a:p>
            <a:r>
              <a:rPr lang="en-US" dirty="0"/>
              <a:t>In </a:t>
            </a:r>
            <a:r>
              <a:rPr lang="en-US" dirty="0" smtClean="0"/>
              <a:t>the VOCAB </a:t>
            </a:r>
            <a:r>
              <a:rPr lang="en-US" dirty="0"/>
              <a:t>SECTION in your  </a:t>
            </a:r>
            <a:r>
              <a:rPr lang="en-US" dirty="0" smtClean="0"/>
              <a:t>your CONTENT NOTEBOOK, write today’s date in the upper right corner and the title WORD CLASS.  </a:t>
            </a:r>
            <a:r>
              <a:rPr lang="en-US" dirty="0"/>
              <a:t>W</a:t>
            </a:r>
            <a:r>
              <a:rPr lang="en-US" dirty="0" smtClean="0"/>
              <a:t>rite the following definitions:</a:t>
            </a:r>
          </a:p>
          <a:p>
            <a:pPr lvl="1"/>
            <a:r>
              <a:rPr lang="en-US" dirty="0" smtClean="0"/>
              <a:t>Verb – an action (ex. </a:t>
            </a:r>
            <a:r>
              <a:rPr lang="en-US" u="sng" dirty="0" smtClean="0"/>
              <a:t>RUN</a:t>
            </a:r>
            <a:r>
              <a:rPr lang="en-US" dirty="0" smtClean="0"/>
              <a:t>)</a:t>
            </a:r>
          </a:p>
          <a:p>
            <a:pPr lvl="1"/>
            <a:r>
              <a:rPr lang="en-US" dirty="0" err="1" smtClean="0"/>
              <a:t>Abverb</a:t>
            </a:r>
            <a:r>
              <a:rPr lang="en-US" dirty="0" smtClean="0"/>
              <a:t> – tells how the action is done (ex. Run </a:t>
            </a:r>
            <a:r>
              <a:rPr lang="en-US" u="sng" dirty="0" smtClean="0"/>
              <a:t>QUICKLY</a:t>
            </a:r>
            <a:r>
              <a:rPr lang="en-US" dirty="0" smtClean="0"/>
              <a:t>)</a:t>
            </a:r>
          </a:p>
          <a:p>
            <a:pPr lvl="1"/>
            <a:r>
              <a:rPr lang="en-US" dirty="0" smtClean="0"/>
              <a:t>Noun – a person place or thing (Run quickly to the </a:t>
            </a:r>
            <a:r>
              <a:rPr lang="en-US" u="sng" dirty="0" smtClean="0"/>
              <a:t>CAR</a:t>
            </a:r>
            <a:r>
              <a:rPr lang="en-US" dirty="0" smtClean="0"/>
              <a:t>)</a:t>
            </a:r>
          </a:p>
          <a:p>
            <a:pPr lvl="1"/>
            <a:r>
              <a:rPr lang="en-US" dirty="0" smtClean="0"/>
              <a:t>Adjective – describes the noun (Run quickly to the </a:t>
            </a:r>
            <a:r>
              <a:rPr lang="en-US" u="sng" dirty="0" smtClean="0"/>
              <a:t>RED</a:t>
            </a:r>
            <a:r>
              <a:rPr lang="en-US" dirty="0" smtClean="0"/>
              <a:t> car)</a:t>
            </a:r>
          </a:p>
          <a:p>
            <a:r>
              <a:rPr lang="en-US" dirty="0" smtClean="0"/>
              <a:t>Identify the words in the following sentence as a VERB, NOUN, ADVERB or ADJECTIVE.</a:t>
            </a:r>
          </a:p>
          <a:p>
            <a:pPr marL="457200" lvl="1" indent="0" algn="ctr">
              <a:buNone/>
            </a:pPr>
            <a:endParaRPr lang="en-US" dirty="0"/>
          </a:p>
          <a:p>
            <a:pPr marL="457200" lvl="1" indent="0">
              <a:buNone/>
            </a:pPr>
            <a:r>
              <a:rPr lang="en-US" sz="2600" dirty="0"/>
              <a:t>Carefully sweep the broken glass</a:t>
            </a:r>
            <a:r>
              <a:rPr lang="en-US" sz="2600" dirty="0" smtClean="0"/>
              <a:t>.</a:t>
            </a:r>
            <a:endParaRPr lang="en-US" dirty="0" smtClean="0"/>
          </a:p>
          <a:p>
            <a:pPr>
              <a:buFont typeface="Courier New"/>
              <a:buChar char="o"/>
            </a:pPr>
            <a:r>
              <a:rPr lang="en-US" dirty="0" smtClean="0"/>
              <a:t>Example:</a:t>
            </a:r>
          </a:p>
          <a:p>
            <a:pPr lvl="1">
              <a:buFont typeface="Courier New"/>
              <a:buChar char="o"/>
            </a:pPr>
            <a:r>
              <a:rPr lang="en-US" dirty="0" smtClean="0"/>
              <a:t>The big boy jumped excitedly. </a:t>
            </a:r>
          </a:p>
          <a:p>
            <a:pPr lvl="2">
              <a:buFont typeface="Courier New"/>
              <a:buChar char="o"/>
            </a:pPr>
            <a:r>
              <a:rPr lang="en-US" dirty="0" smtClean="0"/>
              <a:t>Boy = noun </a:t>
            </a:r>
          </a:p>
          <a:p>
            <a:pPr lvl="2">
              <a:buFont typeface="Courier New"/>
              <a:buChar char="o"/>
            </a:pPr>
            <a:r>
              <a:rPr lang="en-US" dirty="0" smtClean="0"/>
              <a:t>Big = adjective</a:t>
            </a:r>
          </a:p>
          <a:p>
            <a:pPr lvl="2">
              <a:buFont typeface="Courier New"/>
              <a:buChar char="o"/>
            </a:pPr>
            <a:r>
              <a:rPr lang="en-US" dirty="0" smtClean="0"/>
              <a:t>Excitedly = adverb</a:t>
            </a:r>
          </a:p>
          <a:p>
            <a:pPr lvl="2">
              <a:buFont typeface="Courier New"/>
              <a:buChar char="o"/>
            </a:pPr>
            <a:r>
              <a:rPr lang="en-US" dirty="0" smtClean="0"/>
              <a:t>Jumped = Verb</a:t>
            </a:r>
          </a:p>
          <a:p>
            <a:pPr marL="457200" lvl="1" indent="0">
              <a:buNone/>
            </a:pPr>
            <a:endParaRPr lang="en-US" dirty="0" smtClean="0"/>
          </a:p>
          <a:p>
            <a:pPr lvl="1"/>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ION</a:t>
            </a:r>
          </a:p>
          <a:p>
            <a:pPr marL="0" indent="0">
              <a:buNone/>
            </a:pPr>
            <a:r>
              <a:rPr lang="en-US" sz="2000" dirty="0" smtClean="0"/>
              <a:t>Meaning		</a:t>
            </a:r>
            <a:r>
              <a:rPr lang="en-US" sz="2000" dirty="0"/>
              <a:t>action or condition</a:t>
            </a:r>
            <a:r>
              <a:rPr lang="en-US" sz="2000" dirty="0" smtClean="0"/>
              <a:t>	</a:t>
            </a:r>
          </a:p>
          <a:p>
            <a:pPr marL="0" indent="0">
              <a:buNone/>
            </a:pPr>
            <a:r>
              <a:rPr lang="en-US" sz="2000" dirty="0" smtClean="0"/>
              <a:t>Part of Speech	Forms a noun</a:t>
            </a:r>
          </a:p>
          <a:p>
            <a:pPr marL="0" indent="0">
              <a:buNone/>
            </a:pPr>
            <a:r>
              <a:rPr lang="en-US" sz="2000" dirty="0" smtClean="0"/>
              <a:t>Example		The ignition of the car needs repair</a:t>
            </a:r>
          </a:p>
          <a:p>
            <a:pPr marL="0" indent="0">
              <a:buNone/>
            </a:pPr>
            <a:r>
              <a:rPr lang="en-US" sz="2000" dirty="0" smtClean="0"/>
              <a:t>Pg. 84 &amp; 85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5772096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ATION</a:t>
            </a:r>
          </a:p>
          <a:p>
            <a:pPr marL="0" indent="0">
              <a:buNone/>
            </a:pPr>
            <a:r>
              <a:rPr lang="en-US" sz="2000" dirty="0" smtClean="0"/>
              <a:t>Meaning		</a:t>
            </a:r>
            <a:r>
              <a:rPr lang="en-US" sz="2000" dirty="0"/>
              <a:t>the action or process of doing something</a:t>
            </a:r>
            <a:r>
              <a:rPr lang="en-US" sz="2000" dirty="0" smtClean="0"/>
              <a:t>	</a:t>
            </a:r>
          </a:p>
          <a:p>
            <a:pPr marL="0" indent="0">
              <a:buNone/>
            </a:pPr>
            <a:r>
              <a:rPr lang="en-US" sz="2000" dirty="0" smtClean="0"/>
              <a:t>Part of Speech	forms a noun</a:t>
            </a:r>
          </a:p>
          <a:p>
            <a:pPr marL="0" indent="0">
              <a:buNone/>
            </a:pPr>
            <a:r>
              <a:rPr lang="en-US" sz="2000" dirty="0" smtClean="0"/>
              <a:t>Example		The fascination with Pretty Little Liars is intense</a:t>
            </a:r>
          </a:p>
          <a:p>
            <a:pPr marL="0" indent="0">
              <a:buNone/>
            </a:pPr>
            <a:r>
              <a:rPr lang="en-US" sz="2000" dirty="0" smtClean="0"/>
              <a:t>Pg. </a:t>
            </a:r>
            <a:r>
              <a:rPr lang="en-US" sz="2000" smtClean="0"/>
              <a:t>84 &amp; 85</a:t>
            </a:r>
            <a:r>
              <a:rPr lang="en-US" sz="2000" dirty="0" smtClean="0"/>
              <a:t>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5568604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ITY</a:t>
            </a:r>
          </a:p>
          <a:p>
            <a:pPr marL="0" indent="0">
              <a:buNone/>
            </a:pPr>
            <a:r>
              <a:rPr lang="en-US" sz="2000" dirty="0" smtClean="0"/>
              <a:t>Meaning		“state” or “quality of”	</a:t>
            </a:r>
          </a:p>
          <a:p>
            <a:pPr marL="0" indent="0">
              <a:buNone/>
            </a:pPr>
            <a:r>
              <a:rPr lang="en-US" sz="2000" dirty="0" smtClean="0"/>
              <a:t>Part of Speech	forms a noun</a:t>
            </a:r>
          </a:p>
          <a:p>
            <a:pPr marL="0" indent="0">
              <a:buNone/>
            </a:pPr>
            <a:r>
              <a:rPr lang="en-US" sz="2000" dirty="0" smtClean="0"/>
              <a:t>Example		For my sanity, please stop talking!</a:t>
            </a:r>
          </a:p>
          <a:p>
            <a:pPr marL="0" indent="0">
              <a:buNone/>
            </a:pPr>
            <a:r>
              <a:rPr lang="en-US" sz="2000" dirty="0" smtClean="0"/>
              <a:t>Pg. 86 &amp; 87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567211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TUDE</a:t>
            </a:r>
          </a:p>
          <a:p>
            <a:pPr marL="0" indent="0">
              <a:buNone/>
            </a:pPr>
            <a:r>
              <a:rPr lang="en-US" sz="2000" dirty="0" smtClean="0"/>
              <a:t>Meaning		condition, state or quality	</a:t>
            </a:r>
          </a:p>
          <a:p>
            <a:pPr marL="0" indent="0">
              <a:buNone/>
            </a:pPr>
            <a:r>
              <a:rPr lang="en-US" sz="2000" dirty="0" smtClean="0"/>
              <a:t>Part of Speech	abstract </a:t>
            </a:r>
            <a:r>
              <a:rPr lang="en-US" sz="2000" dirty="0" err="1" smtClean="0"/>
              <a:t>nout</a:t>
            </a:r>
            <a:endParaRPr lang="en-US" sz="2000" dirty="0" smtClean="0"/>
          </a:p>
          <a:p>
            <a:pPr marL="0" indent="0">
              <a:buNone/>
            </a:pPr>
            <a:r>
              <a:rPr lang="en-US" sz="2000" dirty="0" smtClean="0"/>
              <a:t>Example		He answered the question with much certitude</a:t>
            </a:r>
          </a:p>
          <a:p>
            <a:pPr marL="0" indent="0">
              <a:buNone/>
            </a:pPr>
            <a:r>
              <a:rPr lang="en-US" sz="2000" dirty="0" smtClean="0"/>
              <a:t>Pg. 88 &amp; 89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8152181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dirty="0" smtClean="0"/>
              <a:t>Grizzly Get Started</a:t>
            </a:r>
            <a:endParaRPr lang="en-US" dirty="0"/>
          </a:p>
        </p:txBody>
      </p:sp>
      <p:sp>
        <p:nvSpPr>
          <p:cNvPr id="3" name="Content Placeholder 2"/>
          <p:cNvSpPr>
            <a:spLocks noGrp="1"/>
          </p:cNvSpPr>
          <p:nvPr>
            <p:ph idx="1"/>
          </p:nvPr>
        </p:nvSpPr>
        <p:spPr>
          <a:xfrm>
            <a:off x="609600" y="1143000"/>
            <a:ext cx="8001000"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suffixes along with the meaning, part of speech and examples.</a:t>
            </a:r>
          </a:p>
          <a:p>
            <a:pPr marL="0" indent="0">
              <a:buNone/>
            </a:pPr>
            <a:r>
              <a:rPr lang="en-US" sz="2000" dirty="0" smtClean="0"/>
              <a:t>ISM</a:t>
            </a:r>
          </a:p>
          <a:p>
            <a:pPr marL="0" indent="0">
              <a:buNone/>
            </a:pPr>
            <a:r>
              <a:rPr lang="en-US" sz="2000" dirty="0" smtClean="0"/>
              <a:t>Meaning		act, belief or practice	</a:t>
            </a:r>
          </a:p>
          <a:p>
            <a:pPr marL="0" indent="0">
              <a:buNone/>
            </a:pPr>
            <a:r>
              <a:rPr lang="en-US" sz="2000" dirty="0" smtClean="0"/>
              <a:t>Part of Speech	abstract noun</a:t>
            </a:r>
          </a:p>
          <a:p>
            <a:pPr marL="0" indent="0">
              <a:buNone/>
            </a:pPr>
            <a:r>
              <a:rPr lang="en-US" sz="2000" dirty="0" smtClean="0"/>
              <a:t>Example		Hinduism originated in India</a:t>
            </a:r>
          </a:p>
          <a:p>
            <a:pPr marL="0" indent="0">
              <a:buNone/>
            </a:pPr>
            <a:r>
              <a:rPr lang="en-US" sz="2000" dirty="0" smtClean="0"/>
              <a:t>Pg. 90 &amp; 91		</a:t>
            </a:r>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3103198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the VOCABULARY SECTION of your CONTENT NOTEBOOK, put today’s date.</a:t>
            </a:r>
            <a:endParaRPr lang="en-US" dirty="0"/>
          </a:p>
          <a:p>
            <a:pPr marL="0" indent="0">
              <a:buNone/>
            </a:pPr>
            <a:r>
              <a:rPr lang="en-US" dirty="0" smtClean="0"/>
              <a:t>Define and provide examples of the following:</a:t>
            </a:r>
          </a:p>
          <a:p>
            <a:pPr marL="0" indent="0">
              <a:buNone/>
            </a:pPr>
            <a:r>
              <a:rPr lang="en-US" dirty="0" smtClean="0"/>
              <a:t>NOUN</a:t>
            </a:r>
          </a:p>
          <a:p>
            <a:pPr marL="0" indent="0">
              <a:buNone/>
            </a:pPr>
            <a:r>
              <a:rPr lang="en-US" dirty="0" smtClean="0"/>
              <a:t>ADVERB</a:t>
            </a:r>
          </a:p>
          <a:p>
            <a:pPr marL="0" indent="0">
              <a:buNone/>
            </a:pPr>
            <a:r>
              <a:rPr lang="en-US" dirty="0" smtClean="0"/>
              <a:t>ADJECTIVE</a:t>
            </a:r>
          </a:p>
          <a:p>
            <a:pPr marL="0" indent="0">
              <a:buNone/>
            </a:pPr>
            <a:r>
              <a:rPr lang="en-US" dirty="0" smtClean="0"/>
              <a:t>VERB</a:t>
            </a:r>
            <a:endParaRPr lang="en-US" dirty="0"/>
          </a:p>
        </p:txBody>
      </p:sp>
    </p:spTree>
    <p:extLst>
      <p:ext uri="{BB962C8B-B14F-4D97-AF65-F5344CB8AC3E}">
        <p14:creationId xmlns:p14="http://schemas.microsoft.com/office/powerpoint/2010/main" val="408369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Suffix</a:t>
            </a:r>
            <a:endParaRPr lang="en-US" dirty="0"/>
          </a:p>
        </p:txBody>
      </p:sp>
      <p:sp>
        <p:nvSpPr>
          <p:cNvPr id="3" name="Content Placeholder 2"/>
          <p:cNvSpPr>
            <a:spLocks noGrp="1"/>
          </p:cNvSpPr>
          <p:nvPr>
            <p:ph idx="1"/>
          </p:nvPr>
        </p:nvSpPr>
        <p:spPr/>
        <p:txBody>
          <a:bodyPr/>
          <a:lstStyle/>
          <a:p>
            <a:pPr marL="0" indent="0">
              <a:buNone/>
            </a:pPr>
            <a:r>
              <a:rPr lang="en-US" dirty="0" smtClean="0"/>
              <a:t>Suffix:  a letter or group of letters added to the end of a word.</a:t>
            </a:r>
          </a:p>
          <a:p>
            <a:pPr marL="0" indent="0">
              <a:buNone/>
            </a:pPr>
            <a:r>
              <a:rPr lang="en-US" dirty="0" smtClean="0"/>
              <a:t>Adding a suffix to a base word change its a word class:</a:t>
            </a:r>
          </a:p>
          <a:p>
            <a:pPr marL="0" indent="0" algn="ctr">
              <a:buNone/>
            </a:pPr>
            <a:r>
              <a:rPr lang="en-US" dirty="0" smtClean="0"/>
              <a:t>Example</a:t>
            </a:r>
          </a:p>
          <a:p>
            <a:pPr marL="0" indent="0" algn="ctr">
              <a:buNone/>
            </a:pPr>
            <a:r>
              <a:rPr lang="en-US" dirty="0" smtClean="0"/>
              <a:t>Child = noun (I was once a child)</a:t>
            </a:r>
          </a:p>
          <a:p>
            <a:pPr marL="0" indent="0" algn="ctr">
              <a:buNone/>
            </a:pPr>
            <a:r>
              <a:rPr lang="en-US" dirty="0" smtClean="0"/>
              <a:t>Childish = adjective (I met a childish man)</a:t>
            </a:r>
          </a:p>
          <a:p>
            <a:pPr marL="0" indent="0" algn="ctr">
              <a:buNone/>
            </a:pPr>
            <a:r>
              <a:rPr lang="en-US" dirty="0" smtClean="0"/>
              <a:t>Childishly = adverb (She acted childishly</a:t>
            </a:r>
          </a:p>
          <a:p>
            <a:pPr marL="0" indent="0">
              <a:buNone/>
            </a:pPr>
            <a:endParaRPr lang="en-US" dirty="0" smtClean="0"/>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p:txBody>
          <a:bodyPr/>
          <a:lstStyle/>
          <a:p>
            <a:pPr marL="0" indent="0">
              <a:buNone/>
            </a:pPr>
            <a:r>
              <a:rPr lang="en-US" dirty="0" smtClean="0"/>
              <a:t>In the vocabulary section of your CONTENT NOTEBOOK add the following definition.</a:t>
            </a:r>
          </a:p>
          <a:p>
            <a:pPr marL="0" indent="0">
              <a:buNone/>
            </a:pPr>
            <a:r>
              <a:rPr lang="en-US" b="1" dirty="0" smtClean="0"/>
              <a:t>Suffix –Y </a:t>
            </a:r>
          </a:p>
          <a:p>
            <a:pPr marL="0" indent="0">
              <a:buNone/>
            </a:pPr>
            <a:r>
              <a:rPr lang="en-US" dirty="0" smtClean="0"/>
              <a:t>Adding </a:t>
            </a:r>
            <a:r>
              <a:rPr lang="en-US" b="1" dirty="0" smtClean="0"/>
              <a:t>y</a:t>
            </a:r>
            <a:r>
              <a:rPr lang="en-US" dirty="0" smtClean="0"/>
              <a:t> to a base word can create an adjective (to describe people, place, things)</a:t>
            </a:r>
          </a:p>
          <a:p>
            <a:pPr marL="0" indent="0">
              <a:buNone/>
            </a:pPr>
            <a:endParaRPr lang="en-US" dirty="0"/>
          </a:p>
          <a:p>
            <a:pPr marL="0" indent="0">
              <a:buNone/>
            </a:pPr>
            <a:r>
              <a:rPr lang="en-US" dirty="0" smtClean="0"/>
              <a:t>Adding </a:t>
            </a:r>
            <a:r>
              <a:rPr lang="en-US" b="1" dirty="0" smtClean="0"/>
              <a:t>–</a:t>
            </a:r>
            <a:r>
              <a:rPr lang="en-US" b="1" dirty="0" err="1" smtClean="0"/>
              <a:t>er</a:t>
            </a:r>
            <a:r>
              <a:rPr lang="en-US" b="1" dirty="0" smtClean="0"/>
              <a:t> + y </a:t>
            </a:r>
            <a:r>
              <a:rPr lang="en-US" dirty="0" smtClean="0"/>
              <a:t>to a base word can create a noun (person, place or thing)</a:t>
            </a:r>
          </a:p>
        </p:txBody>
      </p:sp>
    </p:spTree>
    <p:extLst>
      <p:ext uri="{BB962C8B-B14F-4D97-AF65-F5344CB8AC3E}">
        <p14:creationId xmlns:p14="http://schemas.microsoft.com/office/powerpoint/2010/main" val="26317191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735138"/>
            <a:ext cx="7313613" cy="4360862"/>
          </a:xfrm>
        </p:spPr>
        <p:txBody>
          <a:bodyPr>
            <a:normAutofit fontScale="77500" lnSpcReduction="20000"/>
          </a:bodyPr>
          <a:lstStyle/>
          <a:p>
            <a:pPr marL="0" indent="0">
              <a:buNone/>
            </a:pPr>
            <a:r>
              <a:rPr lang="en-US" sz="2900" dirty="0" smtClean="0"/>
              <a:t>In the VOCABULARY </a:t>
            </a:r>
            <a:r>
              <a:rPr lang="en-US" sz="2900" dirty="0"/>
              <a:t>section of your CONTENT NOTEBOOK add the following </a:t>
            </a:r>
            <a:r>
              <a:rPr lang="en-US" sz="2900" dirty="0" smtClean="0"/>
              <a:t>definitions.</a:t>
            </a:r>
          </a:p>
          <a:p>
            <a:pPr marL="0" indent="0">
              <a:buNone/>
            </a:pPr>
            <a:r>
              <a:rPr lang="en-US" sz="2900" dirty="0" smtClean="0"/>
              <a:t>Suffixes ER &amp; EST</a:t>
            </a:r>
          </a:p>
          <a:p>
            <a:pPr marL="0" indent="0">
              <a:buNone/>
            </a:pPr>
            <a:r>
              <a:rPr lang="en-US" sz="2900" u="sng" dirty="0" smtClean="0"/>
              <a:t>ER: </a:t>
            </a:r>
            <a:r>
              <a:rPr lang="en-US" sz="2900" dirty="0" smtClean="0"/>
              <a:t>	more, one who, that which</a:t>
            </a:r>
          </a:p>
          <a:p>
            <a:pPr marL="0" indent="0">
              <a:buNone/>
            </a:pPr>
            <a:r>
              <a:rPr lang="en-US" sz="2900" dirty="0"/>
              <a:t>	</a:t>
            </a:r>
            <a:r>
              <a:rPr lang="en-US" sz="2900" dirty="0" smtClean="0"/>
              <a:t>forms a noun 		teacher</a:t>
            </a:r>
          </a:p>
          <a:p>
            <a:pPr marL="0" indent="0">
              <a:buNone/>
            </a:pPr>
            <a:r>
              <a:rPr lang="en-US" sz="2900" dirty="0"/>
              <a:t>	</a:t>
            </a:r>
            <a:r>
              <a:rPr lang="en-US" sz="2900" dirty="0" smtClean="0"/>
              <a:t>forms an adjective	taller</a:t>
            </a:r>
          </a:p>
          <a:p>
            <a:pPr marL="0" indent="0">
              <a:buNone/>
            </a:pPr>
            <a:endParaRPr lang="en-US" sz="2900" dirty="0"/>
          </a:p>
          <a:p>
            <a:pPr marL="0" indent="0">
              <a:buNone/>
            </a:pPr>
            <a:r>
              <a:rPr lang="en-US" sz="2900" u="sng" dirty="0" smtClean="0"/>
              <a:t>EST: </a:t>
            </a:r>
            <a:r>
              <a:rPr lang="en-US" sz="2900" dirty="0" smtClean="0"/>
              <a:t>	most</a:t>
            </a:r>
          </a:p>
          <a:p>
            <a:pPr marL="0" indent="0">
              <a:buNone/>
            </a:pPr>
            <a:r>
              <a:rPr lang="en-US" sz="2900" dirty="0"/>
              <a:t>	</a:t>
            </a:r>
            <a:r>
              <a:rPr lang="en-US" sz="2900" dirty="0" smtClean="0"/>
              <a:t>forms an adjective 	tallest</a:t>
            </a:r>
            <a:endParaRPr lang="en-US" sz="2900" dirty="0"/>
          </a:p>
          <a:p>
            <a:pPr marL="0" indent="0">
              <a:buNone/>
            </a:pPr>
            <a:endParaRPr lang="en-US" dirty="0"/>
          </a:p>
        </p:txBody>
      </p:sp>
      <p:sp>
        <p:nvSpPr>
          <p:cNvPr id="4" name="Right Arrow 3"/>
          <p:cNvSpPr/>
          <p:nvPr/>
        </p:nvSpPr>
        <p:spPr>
          <a:xfrm>
            <a:off x="3657600" y="36576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3962400" y="41910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3962400" y="57150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28509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Grizzly Get Started</a:t>
            </a:r>
            <a:endParaRPr lang="en-US" dirty="0"/>
          </a:p>
        </p:txBody>
      </p:sp>
      <p:sp>
        <p:nvSpPr>
          <p:cNvPr id="3" name="Content Placeholder 2"/>
          <p:cNvSpPr>
            <a:spLocks noGrp="1"/>
          </p:cNvSpPr>
          <p:nvPr>
            <p:ph idx="1"/>
          </p:nvPr>
        </p:nvSpPr>
        <p:spPr>
          <a:xfrm>
            <a:off x="914400" y="1447800"/>
            <a:ext cx="7313613" cy="5257800"/>
          </a:xfrm>
        </p:spPr>
        <p:txBody>
          <a:bodyPr>
            <a:normAutofit/>
          </a:bodyPr>
          <a:lstStyle/>
          <a:p>
            <a:pPr marL="0" indent="0">
              <a:buNone/>
            </a:pPr>
            <a:r>
              <a:rPr lang="en-US" sz="2000" dirty="0" smtClean="0"/>
              <a:t>In the VOCABULARY </a:t>
            </a:r>
            <a:r>
              <a:rPr lang="en-US" sz="2000" dirty="0"/>
              <a:t>section of your CONTENT NOTEBOOK add the following </a:t>
            </a:r>
            <a:r>
              <a:rPr lang="en-US" sz="2000" dirty="0" smtClean="0"/>
              <a:t>definitions along with the definitions.</a:t>
            </a:r>
          </a:p>
          <a:p>
            <a:pPr marL="0" indent="0">
              <a:buNone/>
            </a:pPr>
            <a:r>
              <a:rPr lang="en-US" sz="2000" dirty="0" smtClean="0"/>
              <a:t>Suffixes LY &amp; HOOD</a:t>
            </a:r>
          </a:p>
          <a:p>
            <a:pPr marL="0" indent="0">
              <a:buNone/>
            </a:pPr>
            <a:r>
              <a:rPr lang="en-US" sz="2000" u="sng" dirty="0" smtClean="0"/>
              <a:t>LY:</a:t>
            </a:r>
            <a:r>
              <a:rPr lang="en-US" sz="2000" dirty="0" smtClean="0"/>
              <a:t>		Tells how something was done		</a:t>
            </a:r>
          </a:p>
          <a:p>
            <a:pPr marL="0" indent="0">
              <a:buNone/>
            </a:pPr>
            <a:r>
              <a:rPr lang="en-US" sz="2000" dirty="0"/>
              <a:t>	</a:t>
            </a:r>
            <a:r>
              <a:rPr lang="en-US" sz="2000" dirty="0" smtClean="0"/>
              <a:t>	Forms an adverb 		talked quietly</a:t>
            </a:r>
          </a:p>
          <a:p>
            <a:pPr marL="0" indent="0">
              <a:buNone/>
            </a:pPr>
            <a:r>
              <a:rPr lang="en-US" sz="2000" dirty="0"/>
              <a:t>	</a:t>
            </a:r>
            <a:r>
              <a:rPr lang="en-US" sz="2000" dirty="0" smtClean="0"/>
              <a:t>	Can form an adjective	       He was friendly</a:t>
            </a:r>
          </a:p>
          <a:p>
            <a:pPr marL="0" indent="0">
              <a:buNone/>
            </a:pPr>
            <a:endParaRPr lang="en-US" sz="2000" dirty="0"/>
          </a:p>
          <a:p>
            <a:pPr marL="0" indent="0">
              <a:buNone/>
            </a:pPr>
            <a:r>
              <a:rPr lang="en-US" sz="2000" u="sng" dirty="0" smtClean="0"/>
              <a:t>HOOD:</a:t>
            </a:r>
            <a:r>
              <a:rPr lang="en-US" sz="2000" dirty="0" smtClean="0"/>
              <a:t>		Condition, state, or quality of </a:t>
            </a:r>
          </a:p>
          <a:p>
            <a:pPr marL="0" indent="0">
              <a:buNone/>
            </a:pPr>
            <a:r>
              <a:rPr lang="en-US" sz="2000" dirty="0"/>
              <a:t>	</a:t>
            </a:r>
            <a:r>
              <a:rPr lang="en-US" sz="2000" dirty="0" smtClean="0"/>
              <a:t>	Forms an abstract noun 	        brotherhood</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Right Arrow 3"/>
          <p:cNvSpPr/>
          <p:nvPr/>
        </p:nvSpPr>
        <p:spPr>
          <a:xfrm>
            <a:off x="4648200" y="35814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5257800" y="41148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5334000" y="5791200"/>
            <a:ext cx="685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1459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507533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5428</TotalTime>
  <Words>1509</Words>
  <Application>Microsoft Macintosh PowerPoint</Application>
  <PresentationFormat>On-screen Show (4:3)</PresentationFormat>
  <Paragraphs>457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Inkwell</vt:lpstr>
      <vt:lpstr>Content Notebook </vt:lpstr>
      <vt:lpstr>Grizzly Get Started</vt:lpstr>
      <vt:lpstr>Grizzly Get Started</vt:lpstr>
      <vt:lpstr>Grizzly Get Started - Word Class</vt:lpstr>
      <vt:lpstr>Suffix</vt:lpstr>
      <vt:lpstr>Grizzly Get Started</vt:lpstr>
      <vt:lpstr>Grizzly Get Started</vt:lpstr>
      <vt:lpstr>Grizzly Get Started</vt:lpstr>
      <vt:lpstr>QUIZ</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QUIZ</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Mid Unit Assessments</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vt:lpstr>
      <vt:lpstr>GRIZZLY GET STARTED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Self Starter </dc:title>
  <dc:creator>Powers</dc:creator>
  <cp:lastModifiedBy>Maria Powers</cp:lastModifiedBy>
  <cp:revision>74</cp:revision>
  <cp:lastPrinted>2014-01-21T20:50:10Z</cp:lastPrinted>
  <dcterms:created xsi:type="dcterms:W3CDTF">2013-06-23T16:22:22Z</dcterms:created>
  <dcterms:modified xsi:type="dcterms:W3CDTF">2014-02-11T14:23:43Z</dcterms:modified>
</cp:coreProperties>
</file>